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5400" autoAdjust="0"/>
  </p:normalViewPr>
  <p:slideViewPr>
    <p:cSldViewPr snapToGrid="0">
      <p:cViewPr varScale="1">
        <p:scale>
          <a:sx n="88" d="100"/>
          <a:sy n="88" d="100"/>
        </p:scale>
        <p:origin x="5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EE67B-8E3D-4288-A2D9-EA48969DD088}" type="datetimeFigureOut">
              <a:rPr lang="tr-TR" smtClean="0"/>
              <a:t>18.03.2022</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3E39C-45DE-4A62-ACFB-63BB02EF1019}" type="slidenum">
              <a:rPr lang="tr-TR" smtClean="0"/>
              <a:t>‹#›</a:t>
            </a:fld>
            <a:endParaRPr lang="tr-TR"/>
          </a:p>
        </p:txBody>
      </p:sp>
    </p:spTree>
    <p:extLst>
      <p:ext uri="{BB962C8B-B14F-4D97-AF65-F5344CB8AC3E}">
        <p14:creationId xmlns:p14="http://schemas.microsoft.com/office/powerpoint/2010/main" val="269875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7DEE126-7E15-4F9C-9594-66578E13B60C}" type="datetimeFigureOut">
              <a:rPr lang="tr-TR" smtClean="0"/>
              <a:t>18.03.2022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225958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7DEE126-7E15-4F9C-9594-66578E13B60C}" type="datetimeFigureOut">
              <a:rPr lang="tr-TR" smtClean="0"/>
              <a:t>18.03.2022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381270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7DEE126-7E15-4F9C-9594-66578E13B60C}" type="datetimeFigureOut">
              <a:rPr lang="tr-TR" smtClean="0"/>
              <a:t>18.03.2022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233730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7DEE126-7E15-4F9C-9594-66578E13B60C}" type="datetimeFigureOut">
              <a:rPr lang="tr-TR" smtClean="0"/>
              <a:t>18.03.2022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328892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7DEE126-7E15-4F9C-9594-66578E13B60C}" type="datetimeFigureOut">
              <a:rPr lang="tr-TR" smtClean="0"/>
              <a:t>18.03.2022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60316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7DEE126-7E15-4F9C-9594-66578E13B60C}" type="datetimeFigureOut">
              <a:rPr lang="tr-TR" smtClean="0"/>
              <a:t>18.03.2022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37037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29150" y="2505075"/>
            <a:ext cx="3887391"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7DEE126-7E15-4F9C-9594-66578E13B60C}" type="datetimeFigureOut">
              <a:rPr lang="tr-TR" smtClean="0"/>
              <a:t>18.03.2022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254167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7DEE126-7E15-4F9C-9594-66578E13B60C}" type="datetimeFigureOut">
              <a:rPr lang="tr-TR" smtClean="0"/>
              <a:t>18.03.2022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201223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EE126-7E15-4F9C-9594-66578E13B60C}" type="datetimeFigureOut">
              <a:rPr lang="tr-TR" smtClean="0"/>
              <a:t>18.03.2022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429018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7DEE126-7E15-4F9C-9594-66578E13B60C}" type="datetimeFigureOut">
              <a:rPr lang="tr-TR" smtClean="0"/>
              <a:t>18.03.2022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426106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7DEE126-7E15-4F9C-9594-66578E13B60C}" type="datetimeFigureOut">
              <a:rPr lang="tr-TR" smtClean="0"/>
              <a:t>18.03.2022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1D97256-6A77-4976-B789-5A54836071CF}" type="slidenum">
              <a:rPr lang="tr-TR" smtClean="0"/>
              <a:t>‹#›</a:t>
            </a:fld>
            <a:endParaRPr lang="tr-TR"/>
          </a:p>
        </p:txBody>
      </p:sp>
    </p:spTree>
    <p:extLst>
      <p:ext uri="{BB962C8B-B14F-4D97-AF65-F5344CB8AC3E}">
        <p14:creationId xmlns:p14="http://schemas.microsoft.com/office/powerpoint/2010/main" val="192585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EE126-7E15-4F9C-9594-66578E13B60C}" type="datetimeFigureOut">
              <a:rPr lang="tr-TR" smtClean="0"/>
              <a:t>18.03.2022</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7256-6A77-4976-B789-5A54836071CF}" type="slidenum">
              <a:rPr lang="tr-TR" smtClean="0"/>
              <a:t>‹#›</a:t>
            </a:fld>
            <a:endParaRPr lang="tr-TR"/>
          </a:p>
        </p:txBody>
      </p:sp>
    </p:spTree>
    <p:extLst>
      <p:ext uri="{BB962C8B-B14F-4D97-AF65-F5344CB8AC3E}">
        <p14:creationId xmlns:p14="http://schemas.microsoft.com/office/powerpoint/2010/main" val="1183288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jessstryker.com/national-parks/theodore-roosevelt-national-park/grasslands-1.jpg"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etin kutusu 8"/>
          <p:cNvSpPr txBox="1"/>
          <p:nvPr/>
        </p:nvSpPr>
        <p:spPr>
          <a:xfrm>
            <a:off x="-1" y="76828"/>
            <a:ext cx="8162925" cy="369332"/>
          </a:xfrm>
          <a:prstGeom prst="rect">
            <a:avLst/>
          </a:prstGeom>
          <a:noFill/>
        </p:spPr>
        <p:txBody>
          <a:bodyPr wrap="square" rtlCol="0">
            <a:spAutoFit/>
          </a:bodyPr>
          <a:lstStyle/>
          <a:p>
            <a:r>
              <a:rPr lang="tr-TR" dirty="0" smtClean="0">
                <a:solidFill>
                  <a:schemeClr val="bg1"/>
                </a:solidFill>
                <a:latin typeface="Arial" panose="020B0604020202020204" pitchFamily="34" charset="0"/>
                <a:cs typeface="Arial" panose="020B0604020202020204" pitchFamily="34" charset="0"/>
              </a:rPr>
              <a:t>2021-2022 Eğitim-Öğretim Yılı Bahar Yarıyılı Orman Koruma Dersi</a:t>
            </a:r>
            <a:endParaRPr lang="en-US" dirty="0" smtClean="0">
              <a:solidFill>
                <a:schemeClr val="bg1"/>
              </a:solidFill>
              <a:latin typeface="Arial" panose="020B0604020202020204" pitchFamily="34" charset="0"/>
              <a:cs typeface="Arial" panose="020B0604020202020204" pitchFamily="34" charset="0"/>
            </a:endParaRPr>
          </a:p>
        </p:txBody>
      </p:sp>
      <p:sp>
        <p:nvSpPr>
          <p:cNvPr id="10" name="Metin kutusu 9"/>
          <p:cNvSpPr txBox="1"/>
          <p:nvPr/>
        </p:nvSpPr>
        <p:spPr>
          <a:xfrm>
            <a:off x="4361094" y="5173441"/>
            <a:ext cx="4730350" cy="338554"/>
          </a:xfrm>
          <a:prstGeom prst="rect">
            <a:avLst/>
          </a:prstGeom>
          <a:noFill/>
        </p:spPr>
        <p:txBody>
          <a:bodyPr wrap="square" rtlCol="0">
            <a:spAutoFit/>
          </a:bodyPr>
          <a:lstStyle/>
          <a:p>
            <a:r>
              <a:rPr lang="tr-TR" sz="1600" dirty="0" smtClean="0">
                <a:solidFill>
                  <a:srgbClr val="002060"/>
                </a:solidFill>
                <a:latin typeface="Arial" panose="020B0604020202020204" pitchFamily="34" charset="0"/>
                <a:cs typeface="Arial" panose="020B0604020202020204" pitchFamily="34" charset="0"/>
              </a:rPr>
              <a:t>KTÜ Orman Entomolojisi ve Koruma Anabilim Dalı</a:t>
            </a:r>
            <a:endParaRPr lang="en-US" sz="1600" dirty="0">
              <a:solidFill>
                <a:srgbClr val="002060"/>
              </a:solidFill>
              <a:latin typeface="Arial" panose="020B0604020202020204" pitchFamily="34" charset="0"/>
              <a:cs typeface="Arial" panose="020B0604020202020204" pitchFamily="34" charset="0"/>
            </a:endParaRPr>
          </a:p>
        </p:txBody>
      </p:sp>
      <p:sp>
        <p:nvSpPr>
          <p:cNvPr id="4" name="AutoShape 4"/>
          <p:cNvSpPr>
            <a:spLocks noChangeArrowheads="1"/>
          </p:cNvSpPr>
          <p:nvPr/>
        </p:nvSpPr>
        <p:spPr bwMode="auto">
          <a:xfrm>
            <a:off x="2979406" y="4119155"/>
            <a:ext cx="4243252" cy="907867"/>
          </a:xfrm>
          <a:prstGeom prst="flowChartAlternateProcess">
            <a:avLst/>
          </a:prstGeom>
          <a:noFill/>
          <a:ln w="9525">
            <a:noFill/>
            <a:miter lim="800000"/>
            <a:headEnd/>
            <a:tailEnd/>
          </a:ln>
          <a:effectLst/>
        </p:spPr>
        <p:txBody>
          <a:bodyPr wrap="none" anchor="ctr"/>
          <a:lstStyle/>
          <a:p>
            <a:pPr algn="ctr" eaLnBrk="1" hangingPunct="1">
              <a:defRPr/>
            </a:pPr>
            <a:r>
              <a:rPr lang="tr-TR" sz="3200" b="1" dirty="0">
                <a:solidFill>
                  <a:schemeClr val="bg1"/>
                </a:solidFill>
                <a:effectLst>
                  <a:outerShdw blurRad="38100" dist="38100" dir="2700000" algn="tl">
                    <a:srgbClr val="000000"/>
                  </a:outerShdw>
                </a:effectLst>
                <a:latin typeface="Arial" charset="0"/>
              </a:rPr>
              <a:t>YANGIN EKOLOJİSİ</a:t>
            </a:r>
            <a:endParaRPr lang="tr-TR" sz="800" b="1" dirty="0">
              <a:solidFill>
                <a:schemeClr val="bg1"/>
              </a:solidFill>
              <a:effectLst>
                <a:outerShdw blurRad="38100" dist="38100" dir="2700000" algn="tl">
                  <a:srgbClr val="000000"/>
                </a:outerShdw>
              </a:effectLst>
              <a:latin typeface="Arial" charset="0"/>
            </a:endParaRPr>
          </a:p>
        </p:txBody>
      </p:sp>
      <p:sp>
        <p:nvSpPr>
          <p:cNvPr id="5" name="Rectangle 6"/>
          <p:cNvSpPr>
            <a:spLocks noChangeArrowheads="1"/>
          </p:cNvSpPr>
          <p:nvPr/>
        </p:nvSpPr>
        <p:spPr bwMode="auto">
          <a:xfrm>
            <a:off x="3386350" y="5791202"/>
            <a:ext cx="3429363" cy="681661"/>
          </a:xfrm>
          <a:prstGeom prst="rect">
            <a:avLst/>
          </a:prstGeom>
          <a:solidFill>
            <a:schemeClr val="bg2">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0000"/>
              </a:lnSpc>
              <a:spcBef>
                <a:spcPct val="50000"/>
              </a:spcBef>
              <a:buFontTx/>
              <a:buNone/>
            </a:pPr>
            <a:r>
              <a:rPr lang="tr-TR" altLang="tr-TR" sz="2000" b="1" dirty="0"/>
              <a:t>Prof. Dr. Ertuğrul BİLGİLİ </a:t>
            </a:r>
          </a:p>
          <a:p>
            <a:pPr algn="ctr" eaLnBrk="1" hangingPunct="1">
              <a:lnSpc>
                <a:spcPct val="70000"/>
              </a:lnSpc>
              <a:spcBef>
                <a:spcPct val="50000"/>
              </a:spcBef>
              <a:buFontTx/>
              <a:buNone/>
            </a:pPr>
            <a:r>
              <a:rPr lang="tr-TR" altLang="tr-TR" sz="2000" b="1" dirty="0" smtClean="0"/>
              <a:t>Mart 2022</a:t>
            </a:r>
            <a:endParaRPr lang="tr-TR" altLang="tr-TR" sz="2000" b="1" dirty="0"/>
          </a:p>
        </p:txBody>
      </p:sp>
    </p:spTree>
    <p:extLst>
      <p:ext uri="{BB962C8B-B14F-4D97-AF65-F5344CB8AC3E}">
        <p14:creationId xmlns:p14="http://schemas.microsoft.com/office/powerpoint/2010/main" val="1401259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634343"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
        <p:nvSpPr>
          <p:cNvPr id="5" name="Metin kutusu 4"/>
          <p:cNvSpPr txBox="1"/>
          <p:nvPr/>
        </p:nvSpPr>
        <p:spPr>
          <a:xfrm>
            <a:off x="497438" y="912964"/>
            <a:ext cx="8309403" cy="58477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Ülkemizde Çıkan Büyük Orman Yangınları</a:t>
            </a:r>
          </a:p>
        </p:txBody>
      </p:sp>
      <p:graphicFrame>
        <p:nvGraphicFramePr>
          <p:cNvPr id="6" name="Tablo 5"/>
          <p:cNvGraphicFramePr>
            <a:graphicFrameLocks noGrp="1"/>
          </p:cNvGraphicFramePr>
          <p:nvPr>
            <p:extLst>
              <p:ext uri="{D42A27DB-BD31-4B8C-83A1-F6EECF244321}">
                <p14:modId xmlns:p14="http://schemas.microsoft.com/office/powerpoint/2010/main" val="3728974965"/>
              </p:ext>
            </p:extLst>
          </p:nvPr>
        </p:nvGraphicFramePr>
        <p:xfrm>
          <a:off x="3402693" y="4862047"/>
          <a:ext cx="5473700" cy="1790700"/>
        </p:xfrm>
        <a:graphic>
          <a:graphicData uri="http://schemas.openxmlformats.org/drawingml/2006/table">
            <a:tbl>
              <a:tblPr>
                <a:tableStyleId>{5C22544A-7EE6-4342-B048-85BDC9FD1C3A}</a:tableStyleId>
              </a:tblPr>
              <a:tblGrid>
                <a:gridCol w="1041400">
                  <a:extLst>
                    <a:ext uri="{9D8B030D-6E8A-4147-A177-3AD203B41FA5}">
                      <a16:colId xmlns:a16="http://schemas.microsoft.com/office/drawing/2014/main" val="3858944274"/>
                    </a:ext>
                  </a:extLst>
                </a:gridCol>
                <a:gridCol w="1155700">
                  <a:extLst>
                    <a:ext uri="{9D8B030D-6E8A-4147-A177-3AD203B41FA5}">
                      <a16:colId xmlns:a16="http://schemas.microsoft.com/office/drawing/2014/main" val="650971887"/>
                    </a:ext>
                  </a:extLst>
                </a:gridCol>
                <a:gridCol w="1003300">
                  <a:extLst>
                    <a:ext uri="{9D8B030D-6E8A-4147-A177-3AD203B41FA5}">
                      <a16:colId xmlns:a16="http://schemas.microsoft.com/office/drawing/2014/main" val="1037035066"/>
                    </a:ext>
                  </a:extLst>
                </a:gridCol>
                <a:gridCol w="609600">
                  <a:extLst>
                    <a:ext uri="{9D8B030D-6E8A-4147-A177-3AD203B41FA5}">
                      <a16:colId xmlns:a16="http://schemas.microsoft.com/office/drawing/2014/main" val="4059570789"/>
                    </a:ext>
                  </a:extLst>
                </a:gridCol>
                <a:gridCol w="838200">
                  <a:extLst>
                    <a:ext uri="{9D8B030D-6E8A-4147-A177-3AD203B41FA5}">
                      <a16:colId xmlns:a16="http://schemas.microsoft.com/office/drawing/2014/main" val="4207884590"/>
                    </a:ext>
                  </a:extLst>
                </a:gridCol>
                <a:gridCol w="825500">
                  <a:extLst>
                    <a:ext uri="{9D8B030D-6E8A-4147-A177-3AD203B41FA5}">
                      <a16:colId xmlns:a16="http://schemas.microsoft.com/office/drawing/2014/main" val="1057081721"/>
                    </a:ext>
                  </a:extLst>
                </a:gridCol>
              </a:tblGrid>
              <a:tr h="317500">
                <a:tc>
                  <a:txBody>
                    <a:bodyPr/>
                    <a:lstStyle/>
                    <a:p>
                      <a:pPr algn="ctr" fontAlgn="ctr"/>
                      <a:r>
                        <a:rPr lang="tr-TR" sz="1000" u="none" strike="noStrike" dirty="0">
                          <a:effectLst/>
                        </a:rPr>
                        <a:t>BÖLGE MÜDÜRLÜĞÜ</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İŞLETME MÜDÜRLÜĞÜ</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İŞLETME ŞEFLİĞİ</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YIL</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TARİH</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YANAN ALAN (Ha)</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985901636"/>
                  </a:ext>
                </a:extLst>
              </a:tr>
              <a:tr h="184150">
                <a:tc>
                  <a:txBody>
                    <a:bodyPr/>
                    <a:lstStyle/>
                    <a:p>
                      <a:pPr algn="ctr" fontAlgn="ctr"/>
                      <a:r>
                        <a:rPr lang="tr-TR" sz="1000" u="none" strike="noStrike" dirty="0">
                          <a:effectLst/>
                        </a:rPr>
                        <a:t>ANTALYA</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MANAVGAT</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MANAVGAT</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29.07.2021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26903,2</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280217010"/>
                  </a:ext>
                </a:extLst>
              </a:tr>
              <a:tr h="184150">
                <a:tc>
                  <a:txBody>
                    <a:bodyPr/>
                    <a:lstStyle/>
                    <a:p>
                      <a:pPr algn="ctr" fontAlgn="ctr"/>
                      <a:r>
                        <a:rPr lang="tr-TR" sz="1000" u="none" strike="noStrike" dirty="0">
                          <a:effectLst/>
                        </a:rPr>
                        <a:t>ANTALYA</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TAŞAĞIL</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KARGIHAN</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02.08.2021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6570,6</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712599789"/>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ALANYA</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BAYIR</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2021</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30.07.2021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5636,8</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541063515"/>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AKSEKİ</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BELOLUK</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28.07.2021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4447,0</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769088256"/>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MANAVGAT</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ŞELALE</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28.07.2021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4180,7</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931442898"/>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TAŞAĞIL</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ÇARDAK</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2021</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28.07.2021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2387,1</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024116362"/>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AKSEKİ</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GÖKÇEBEL</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2021</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31.07.2021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515,2</a:t>
                      </a:r>
                      <a:endParaRPr lang="tr-TR"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552975830"/>
                  </a:ext>
                </a:extLst>
              </a:tr>
              <a:tr h="184150">
                <a:tc>
                  <a:txBody>
                    <a:bodyPr/>
                    <a:lstStyle/>
                    <a:p>
                      <a:pPr algn="ctr" fontAlgn="ctr"/>
                      <a:r>
                        <a:rPr lang="tr-TR" sz="1000" u="none" strike="noStrike">
                          <a:effectLst/>
                        </a:rPr>
                        <a:t>ANTALYA</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AKSEKİ</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EYNİF</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a:effectLst/>
                        </a:rPr>
                        <a:t>2021</a:t>
                      </a:r>
                      <a:endParaRPr lang="tr-TR"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03.08.2021</a:t>
                      </a:r>
                      <a:endParaRPr lang="tr-TR"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tr-TR" sz="1000" u="none" strike="noStrike" dirty="0">
                          <a:effectLst/>
                        </a:rPr>
                        <a:t>410,4</a:t>
                      </a:r>
                      <a:endParaRPr lang="tr-TR" sz="10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250135038"/>
                  </a:ext>
                </a:extLst>
              </a:tr>
            </a:tbl>
          </a:graphicData>
        </a:graphic>
      </p:graphicFrame>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9691" y="1653293"/>
            <a:ext cx="4427621" cy="3131393"/>
          </a:xfrm>
          <a:prstGeom prst="rect">
            <a:avLst/>
          </a:prstGeom>
          <a:ln>
            <a:solidFill>
              <a:schemeClr val="tx1"/>
            </a:solidFill>
          </a:ln>
        </p:spPr>
      </p:pic>
      <p:sp>
        <p:nvSpPr>
          <p:cNvPr id="8" name="Metin kutusu 7"/>
          <p:cNvSpPr txBox="1"/>
          <p:nvPr/>
        </p:nvSpPr>
        <p:spPr>
          <a:xfrm>
            <a:off x="66795" y="1549805"/>
            <a:ext cx="4492896" cy="461665"/>
          </a:xfrm>
          <a:prstGeom prst="rect">
            <a:avLst/>
          </a:prstGeom>
          <a:noFill/>
        </p:spPr>
        <p:txBody>
          <a:bodyPr wrap="square" rtlCol="0">
            <a:spAutoFit/>
          </a:bodyPr>
          <a:lstStyle/>
          <a:p>
            <a:r>
              <a:rPr lang="tr-TR" sz="2400" b="1" dirty="0" smtClean="0">
                <a:latin typeface="Arial" panose="020B0604020202020204" pitchFamily="34" charset="0"/>
                <a:cs typeface="Arial" panose="020B0604020202020204" pitchFamily="34" charset="0"/>
              </a:rPr>
              <a:t>1- Antalya- Manavgat Yangını</a:t>
            </a:r>
            <a:endParaRPr lang="tr-TR" sz="2400" b="1" dirty="0">
              <a:latin typeface="Arial" panose="020B0604020202020204" pitchFamily="34" charset="0"/>
              <a:cs typeface="Arial" panose="020B0604020202020204" pitchFamily="34" charset="0"/>
            </a:endParaRPr>
          </a:p>
        </p:txBody>
      </p:sp>
      <p:pic>
        <p:nvPicPr>
          <p:cNvPr id="9" name="Picture 2" descr="Manavgat&amp;#39;ta orman yangını yerleşim yerlerine sıçradı, 62 kişi hastanelik  oldu - Son Dak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40" y="4917004"/>
            <a:ext cx="3021638" cy="16807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159794" y="2121972"/>
            <a:ext cx="4306898" cy="461665"/>
          </a:xfrm>
          <a:prstGeom prst="rect">
            <a:avLst/>
          </a:prstGeom>
          <a:noFill/>
        </p:spPr>
        <p:txBody>
          <a:bodyPr wrap="square" rtlCol="0">
            <a:spAutoFit/>
          </a:bodyPr>
          <a:lstStyle/>
          <a:p>
            <a:r>
              <a:rPr lang="tr-TR" sz="2400" dirty="0" smtClean="0">
                <a:latin typeface="Arial" panose="020B0604020202020204" pitchFamily="34" charset="0"/>
                <a:cs typeface="Arial" panose="020B0604020202020204" pitchFamily="34" charset="0"/>
              </a:rPr>
              <a:t>Toplam Yanan Alan: 54.662,8</a:t>
            </a:r>
            <a:endParaRPr lang="tr-TR" sz="2400" dirty="0">
              <a:latin typeface="Arial" panose="020B0604020202020204" pitchFamily="34" charset="0"/>
              <a:cs typeface="Arial" panose="020B0604020202020204" pitchFamily="34" charset="0"/>
            </a:endParaRPr>
          </a:p>
        </p:txBody>
      </p:sp>
      <p:sp>
        <p:nvSpPr>
          <p:cNvPr id="11" name="Metin kutusu 10"/>
          <p:cNvSpPr txBox="1"/>
          <p:nvPr/>
        </p:nvSpPr>
        <p:spPr>
          <a:xfrm>
            <a:off x="159794" y="2783549"/>
            <a:ext cx="4531376" cy="1477328"/>
          </a:xfrm>
          <a:prstGeom prst="rect">
            <a:avLst/>
          </a:prstGeom>
          <a:noFill/>
        </p:spPr>
        <p:txBody>
          <a:bodyPr wrap="square" rtlCol="0">
            <a:spAutoFit/>
          </a:bodyPr>
          <a:lstStyle/>
          <a:p>
            <a:r>
              <a:rPr lang="tr-TR" dirty="0" smtClean="0">
                <a:latin typeface="Arial" panose="020B0604020202020204" pitchFamily="34" charset="0"/>
                <a:cs typeface="Arial" panose="020B0604020202020204" pitchFamily="34" charset="0"/>
              </a:rPr>
              <a:t>Orman </a:t>
            </a:r>
            <a:r>
              <a:rPr lang="tr-TR" dirty="0">
                <a:latin typeface="Arial" panose="020B0604020202020204" pitchFamily="34" charset="0"/>
                <a:cs typeface="Arial" panose="020B0604020202020204" pitchFamily="34" charset="0"/>
              </a:rPr>
              <a:t>Amenajman Plan verilerine </a:t>
            </a:r>
            <a:r>
              <a:rPr lang="tr-TR" dirty="0" smtClean="0">
                <a:latin typeface="Arial" panose="020B0604020202020204" pitchFamily="34" charset="0"/>
                <a:cs typeface="Arial" panose="020B0604020202020204" pitchFamily="34" charset="0"/>
              </a:rPr>
              <a:t>göre yanan alanın; </a:t>
            </a:r>
            <a:r>
              <a:rPr lang="tr-TR" dirty="0">
                <a:latin typeface="Arial" panose="020B0604020202020204" pitchFamily="34" charset="0"/>
                <a:cs typeface="Arial" panose="020B0604020202020204" pitchFamily="34" charset="0"/>
              </a:rPr>
              <a:t>%67,4’ü verimli orman, %17,1’i bozuk orman, %13,9’u ziraat alanı, %0,9’u orman toprağı, %0,3’ü iskân alanı ve %0,3 diğer (tesis, depo vb.) </a:t>
            </a:r>
            <a:r>
              <a:rPr lang="tr-TR" dirty="0" smtClean="0">
                <a:latin typeface="Arial" panose="020B0604020202020204" pitchFamily="34" charset="0"/>
                <a:cs typeface="Arial" panose="020B0604020202020204" pitchFamily="34" charset="0"/>
              </a:rPr>
              <a:t>şeklindir.</a:t>
            </a:r>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57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582091"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
        <p:nvSpPr>
          <p:cNvPr id="5" name="Metin kutusu 4"/>
          <p:cNvSpPr txBox="1"/>
          <p:nvPr/>
        </p:nvSpPr>
        <p:spPr>
          <a:xfrm>
            <a:off x="497438" y="912964"/>
            <a:ext cx="8309403" cy="58477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Ülkemizde Çıkan Büyük Orman Yangınları</a:t>
            </a:r>
          </a:p>
        </p:txBody>
      </p:sp>
      <p:sp>
        <p:nvSpPr>
          <p:cNvPr id="6" name="Metin kutusu 5"/>
          <p:cNvSpPr txBox="1"/>
          <p:nvPr/>
        </p:nvSpPr>
        <p:spPr>
          <a:xfrm>
            <a:off x="204330" y="1509590"/>
            <a:ext cx="5230767" cy="461665"/>
          </a:xfrm>
          <a:prstGeom prst="rect">
            <a:avLst/>
          </a:prstGeom>
          <a:noFill/>
        </p:spPr>
        <p:txBody>
          <a:bodyPr wrap="square" rtlCol="0">
            <a:spAutoFit/>
          </a:bodyPr>
          <a:lstStyle/>
          <a:p>
            <a:r>
              <a:rPr lang="tr-TR" sz="2400" b="1" dirty="0" smtClean="0">
                <a:latin typeface="Arial" panose="020B0604020202020204" pitchFamily="34" charset="0"/>
                <a:cs typeface="Arial" panose="020B0604020202020204" pitchFamily="34" charset="0"/>
              </a:rPr>
              <a:t>2- Antalya- Serik-</a:t>
            </a:r>
            <a:r>
              <a:rPr lang="tr-TR" sz="2400" b="1" dirty="0" err="1" smtClean="0">
                <a:latin typeface="Arial" panose="020B0604020202020204" pitchFamily="34" charset="0"/>
                <a:cs typeface="Arial" panose="020B0604020202020204" pitchFamily="34" charset="0"/>
              </a:rPr>
              <a:t>Taşağıl</a:t>
            </a:r>
            <a:r>
              <a:rPr lang="tr-TR" sz="2400" b="1" dirty="0" smtClean="0">
                <a:latin typeface="Arial" panose="020B0604020202020204" pitchFamily="34" charset="0"/>
                <a:cs typeface="Arial" panose="020B0604020202020204" pitchFamily="34" charset="0"/>
              </a:rPr>
              <a:t> Yangını</a:t>
            </a:r>
            <a:endParaRPr lang="tr-TR" sz="2400" b="1" dirty="0">
              <a:latin typeface="Arial" panose="020B0604020202020204" pitchFamily="34" charset="0"/>
              <a:cs typeface="Arial" panose="020B0604020202020204" pitchFamily="34" charset="0"/>
            </a:endParaRPr>
          </a:p>
        </p:txBody>
      </p:sp>
      <p:sp>
        <p:nvSpPr>
          <p:cNvPr id="7" name="Metin kutusu 6"/>
          <p:cNvSpPr txBox="1"/>
          <p:nvPr/>
        </p:nvSpPr>
        <p:spPr>
          <a:xfrm>
            <a:off x="204330" y="2079909"/>
            <a:ext cx="8811399" cy="646331"/>
          </a:xfrm>
          <a:prstGeom prst="rect">
            <a:avLst/>
          </a:prstGeom>
          <a:noFill/>
        </p:spPr>
        <p:txBody>
          <a:bodyPr wrap="square" rtlCol="0">
            <a:spAutoFit/>
          </a:bodyPr>
          <a:lstStyle/>
          <a:p>
            <a:r>
              <a:rPr lang="tr-TR" dirty="0">
                <a:latin typeface="Arial" panose="020B0604020202020204" pitchFamily="34" charset="0"/>
                <a:cs typeface="Arial" panose="020B0604020202020204" pitchFamily="34" charset="0"/>
              </a:rPr>
              <a:t>31/07/2008 tarihinde </a:t>
            </a:r>
            <a:r>
              <a:rPr lang="tr-TR" dirty="0" smtClean="0">
                <a:latin typeface="Arial" panose="020B0604020202020204" pitchFamily="34" charset="0"/>
                <a:cs typeface="Arial" panose="020B0604020202020204" pitchFamily="34" charset="0"/>
              </a:rPr>
              <a:t>gerçekleşti </a:t>
            </a:r>
            <a:r>
              <a:rPr lang="tr-TR" dirty="0">
                <a:latin typeface="Arial" panose="020B0604020202020204" pitchFamily="34" charset="0"/>
                <a:cs typeface="Arial" panose="020B0604020202020204" pitchFamily="34" charset="0"/>
              </a:rPr>
              <a:t>ve 20.552,5 hektarlık (15.795,0 Ha. Ormanlık 4.757,5 Ha. Açık </a:t>
            </a:r>
            <a:r>
              <a:rPr lang="tr-TR" dirty="0" smtClean="0">
                <a:latin typeface="Arial" panose="020B0604020202020204" pitchFamily="34" charset="0"/>
                <a:cs typeface="Arial" panose="020B0604020202020204" pitchFamily="34" charset="0"/>
              </a:rPr>
              <a:t>Alan) yangından etkilendi.</a:t>
            </a:r>
            <a:endParaRPr lang="tr-TR" dirty="0">
              <a:latin typeface="Arial" panose="020B0604020202020204" pitchFamily="34" charset="0"/>
              <a:cs typeface="Arial" panose="020B0604020202020204" pitchFamily="34" charset="0"/>
            </a:endParaRPr>
          </a:p>
        </p:txBody>
      </p:sp>
      <p:pic>
        <p:nvPicPr>
          <p:cNvPr id="8" name="Picture 2" descr="IMG_23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104" y="2726240"/>
            <a:ext cx="2951737" cy="3935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1" descr="C:\Users\aykutince\Desktop\yangın_kitap_14 ocak\calısma_odası\metiniçin\aince_tasagil_yangini (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661" y="4231120"/>
            <a:ext cx="1754382" cy="11693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aince_tasagil_yangini (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92" y="2862089"/>
            <a:ext cx="4968875" cy="3402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5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590800"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
        <p:nvSpPr>
          <p:cNvPr id="5" name="Metin kutusu 4"/>
          <p:cNvSpPr txBox="1"/>
          <p:nvPr/>
        </p:nvSpPr>
        <p:spPr>
          <a:xfrm>
            <a:off x="497438" y="912964"/>
            <a:ext cx="8309403" cy="58477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Ülkemizde Çıkan Büyük Orman Yangınları</a:t>
            </a:r>
          </a:p>
        </p:txBody>
      </p:sp>
      <p:sp>
        <p:nvSpPr>
          <p:cNvPr id="6" name="Metin kutusu 5"/>
          <p:cNvSpPr txBox="1"/>
          <p:nvPr/>
        </p:nvSpPr>
        <p:spPr>
          <a:xfrm>
            <a:off x="241725" y="1428164"/>
            <a:ext cx="6793498" cy="461665"/>
          </a:xfrm>
          <a:prstGeom prst="rect">
            <a:avLst/>
          </a:prstGeom>
          <a:noFill/>
        </p:spPr>
        <p:txBody>
          <a:bodyPr wrap="square" rtlCol="0">
            <a:spAutoFit/>
          </a:bodyPr>
          <a:lstStyle/>
          <a:p>
            <a:r>
              <a:rPr lang="tr-TR" sz="2400" b="1" dirty="0" smtClean="0">
                <a:latin typeface="Arial" panose="020B0604020202020204" pitchFamily="34" charset="0"/>
                <a:cs typeface="Arial" panose="020B0604020202020204" pitchFamily="34" charset="0"/>
              </a:rPr>
              <a:t>3- Milas-</a:t>
            </a:r>
            <a:r>
              <a:rPr lang="tr-TR" sz="2400" b="1" dirty="0" err="1" smtClean="0">
                <a:latin typeface="Arial" panose="020B0604020202020204" pitchFamily="34" charset="0"/>
                <a:cs typeface="Arial" panose="020B0604020202020204" pitchFamily="34" charset="0"/>
              </a:rPr>
              <a:t>Karacahisar</a:t>
            </a:r>
            <a:r>
              <a:rPr lang="tr-TR" sz="2400" b="1" dirty="0" smtClean="0">
                <a:latin typeface="Arial" panose="020B0604020202020204" pitchFamily="34" charset="0"/>
                <a:cs typeface="Arial" panose="020B0604020202020204" pitchFamily="34" charset="0"/>
              </a:rPr>
              <a:t> (</a:t>
            </a:r>
            <a:r>
              <a:rPr lang="tr-TR" sz="2400" b="1" dirty="0" err="1" smtClean="0">
                <a:latin typeface="Arial" panose="020B0604020202020204" pitchFamily="34" charset="0"/>
                <a:cs typeface="Arial" panose="020B0604020202020204" pitchFamily="34" charset="0"/>
              </a:rPr>
              <a:t>Mazıköy</a:t>
            </a:r>
            <a:r>
              <a:rPr lang="tr-TR" sz="2400" b="1" dirty="0" smtClean="0">
                <a:latin typeface="Arial" panose="020B0604020202020204" pitchFamily="34" charset="0"/>
                <a:cs typeface="Arial" panose="020B0604020202020204" pitchFamily="34" charset="0"/>
              </a:rPr>
              <a:t>) Yangını</a:t>
            </a:r>
            <a:endParaRPr lang="tr-TR" sz="2400" b="1" dirty="0">
              <a:latin typeface="Arial" panose="020B0604020202020204" pitchFamily="34" charset="0"/>
              <a:cs typeface="Arial" panose="020B0604020202020204" pitchFamily="34" charset="0"/>
            </a:endParaRPr>
          </a:p>
        </p:txBody>
      </p:sp>
      <p:sp>
        <p:nvSpPr>
          <p:cNvPr id="7" name="Metin kutusu 6"/>
          <p:cNvSpPr txBox="1"/>
          <p:nvPr/>
        </p:nvSpPr>
        <p:spPr>
          <a:xfrm>
            <a:off x="241726" y="1998483"/>
            <a:ext cx="7690526" cy="369332"/>
          </a:xfrm>
          <a:prstGeom prst="rect">
            <a:avLst/>
          </a:prstGeom>
          <a:noFill/>
        </p:spPr>
        <p:txBody>
          <a:bodyPr wrap="square" rtlCol="0">
            <a:spAutoFit/>
          </a:bodyPr>
          <a:lstStyle/>
          <a:p>
            <a:r>
              <a:rPr lang="tr-TR" dirty="0" smtClean="0">
                <a:latin typeface="Arial" panose="020B0604020202020204" pitchFamily="34" charset="0"/>
                <a:cs typeface="Arial" panose="020B0604020202020204" pitchFamily="34" charset="0"/>
              </a:rPr>
              <a:t>31/07/2021 </a:t>
            </a:r>
            <a:r>
              <a:rPr lang="tr-TR" dirty="0">
                <a:latin typeface="Arial" panose="020B0604020202020204" pitchFamily="34" charset="0"/>
                <a:cs typeface="Arial" panose="020B0604020202020204" pitchFamily="34" charset="0"/>
              </a:rPr>
              <a:t>tarihinde </a:t>
            </a:r>
            <a:r>
              <a:rPr lang="tr-TR" dirty="0" smtClean="0">
                <a:latin typeface="Arial" panose="020B0604020202020204" pitchFamily="34" charset="0"/>
                <a:cs typeface="Arial" panose="020B0604020202020204" pitchFamily="34" charset="0"/>
              </a:rPr>
              <a:t>gerçekleşti </a:t>
            </a:r>
            <a:r>
              <a:rPr lang="tr-TR" dirty="0">
                <a:latin typeface="Arial" panose="020B0604020202020204" pitchFamily="34" charset="0"/>
                <a:cs typeface="Arial" panose="020B0604020202020204" pitchFamily="34" charset="0"/>
              </a:rPr>
              <a:t>ve </a:t>
            </a:r>
            <a:r>
              <a:rPr lang="tr-TR" dirty="0" smtClean="0">
                <a:latin typeface="Arial" panose="020B0604020202020204" pitchFamily="34" charset="0"/>
                <a:cs typeface="Arial" panose="020B0604020202020204" pitchFamily="34" charset="0"/>
              </a:rPr>
              <a:t>12.764 ha alan yangından etkilendi.</a:t>
            </a:r>
            <a:endParaRPr lang="tr-TR" dirty="0">
              <a:latin typeface="Arial" panose="020B0604020202020204" pitchFamily="34" charset="0"/>
              <a:cs typeface="Arial" panose="020B0604020202020204" pitchFamily="34" charset="0"/>
            </a:endParaRP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2259" t="3137" r="6104" b="2479"/>
          <a:stretch/>
        </p:blipFill>
        <p:spPr>
          <a:xfrm>
            <a:off x="3643848" y="2799995"/>
            <a:ext cx="5313145" cy="3869357"/>
          </a:xfrm>
          <a:prstGeom prst="rect">
            <a:avLst/>
          </a:prstGeom>
          <a:ln>
            <a:solidFill>
              <a:schemeClr val="tx1"/>
            </a:solidFill>
          </a:ln>
        </p:spPr>
      </p:pic>
      <p:pic>
        <p:nvPicPr>
          <p:cNvPr id="9" name="Picture 2" descr="Bodrum Mazıköy&amp;#39;de yangın 6.kez başladı | PolitikYol Haber Site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725" y="4502859"/>
            <a:ext cx="3216790" cy="21445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Bodrum&amp;#39;da alevler köye girdi evler yanıyor! 2 şehirde 5 noktada orman  yangınları sürüyor! - Internet Ha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25" y="2493887"/>
            <a:ext cx="3263558" cy="1835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1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3"/>
          <p:cNvSpPr txBox="1">
            <a:spLocks noChangeArrowheads="1"/>
          </p:cNvSpPr>
          <p:nvPr/>
        </p:nvSpPr>
        <p:spPr bwMode="auto">
          <a:xfrm>
            <a:off x="481017" y="3148874"/>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33400" indent="-533400" eaLnBrk="1" hangingPunct="1">
              <a:buFontTx/>
              <a:buNone/>
            </a:pPr>
            <a:r>
              <a:rPr lang="tr-TR" altLang="tr-TR" sz="2000" kern="0" dirty="0" smtClean="0"/>
              <a:t>Yangın rejiminin temel olarak beş bileşenden oluşur</a:t>
            </a:r>
            <a:r>
              <a:rPr lang="en-US" altLang="tr-TR" sz="2000" kern="0" dirty="0" smtClean="0"/>
              <a:t>: </a:t>
            </a:r>
          </a:p>
          <a:p>
            <a:pPr marL="533400" indent="-533400" eaLnBrk="1" hangingPunct="1"/>
            <a:r>
              <a:rPr lang="tr-TR" altLang="tr-TR" sz="2000" kern="0" dirty="0" smtClean="0"/>
              <a:t>Yangın sıklığı</a:t>
            </a:r>
            <a:r>
              <a:rPr lang="en-US" altLang="tr-TR" sz="2000" kern="0" dirty="0" smtClean="0"/>
              <a:t> </a:t>
            </a:r>
          </a:p>
          <a:p>
            <a:pPr marL="533400" indent="-533400" eaLnBrk="1" hangingPunct="1"/>
            <a:r>
              <a:rPr lang="tr-TR" altLang="tr-TR" sz="2000" kern="0" dirty="0" smtClean="0"/>
              <a:t>Yangın şiddeti</a:t>
            </a:r>
            <a:endParaRPr lang="en-US" altLang="tr-TR" sz="2000" kern="0" dirty="0" smtClean="0"/>
          </a:p>
          <a:p>
            <a:pPr marL="533400" indent="-533400" eaLnBrk="1" hangingPunct="1"/>
            <a:r>
              <a:rPr lang="tr-TR" altLang="tr-TR" sz="2000" kern="0" dirty="0" smtClean="0"/>
              <a:t>Yanıcı madde tüketimi (yanma derinliği)</a:t>
            </a:r>
          </a:p>
          <a:p>
            <a:pPr marL="533400" indent="-533400" eaLnBrk="1" hangingPunct="1"/>
            <a:r>
              <a:rPr lang="tr-TR" altLang="tr-TR" sz="2000" kern="0" dirty="0" smtClean="0"/>
              <a:t>Yangın büyüklüğü </a:t>
            </a:r>
          </a:p>
          <a:p>
            <a:pPr marL="533400" indent="-533400" eaLnBrk="1" hangingPunct="1"/>
            <a:r>
              <a:rPr lang="tr-TR" altLang="tr-TR" sz="2000" kern="0" dirty="0" smtClean="0"/>
              <a:t>Yangın mevsimi</a:t>
            </a:r>
          </a:p>
        </p:txBody>
      </p:sp>
      <p:sp>
        <p:nvSpPr>
          <p:cNvPr id="6" name="Rectangle 5"/>
          <p:cNvSpPr>
            <a:spLocks noChangeArrowheads="1"/>
          </p:cNvSpPr>
          <p:nvPr/>
        </p:nvSpPr>
        <p:spPr bwMode="auto">
          <a:xfrm>
            <a:off x="481017" y="1168944"/>
            <a:ext cx="8382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tr-TR" altLang="tr-TR" sz="1800" dirty="0"/>
              <a:t>İklim, topoğrafya ve yanıcı madde özelliklerine bağlı olarak herhangi bir alanda meydana gelen yangınların sıklığı, büyüklüğü, şiddeti ve mevsimi gibi özelliklerin tümüne birden doğal yangın rejimi denir. Bir bölgede meydana gelen yangınların sıklığı, şiddeti, türü, büyüklüğü ve mevsimi gibi kavramları içine alan yangın rejimi ormanlık alanların tür kompozisyonunu ve vejetasyon gelişimini etkileyerek, yanıcı madde özelliklerini değiştirmektedir </a:t>
            </a:r>
          </a:p>
        </p:txBody>
      </p:sp>
    </p:spTree>
    <p:extLst>
      <p:ext uri="{BB962C8B-B14F-4D97-AF65-F5344CB8AC3E}">
        <p14:creationId xmlns:p14="http://schemas.microsoft.com/office/powerpoint/2010/main" val="305963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3000103"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6"/>
          <p:cNvSpPr>
            <a:spLocks noChangeArrowheads="1"/>
          </p:cNvSpPr>
          <p:nvPr/>
        </p:nvSpPr>
        <p:spPr bwMode="auto">
          <a:xfrm>
            <a:off x="674914" y="1301751"/>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800" dirty="0">
                <a:solidFill>
                  <a:schemeClr val="tx2"/>
                </a:solidFill>
              </a:rPr>
              <a:t>Yangın sıklığı</a:t>
            </a:r>
          </a:p>
        </p:txBody>
      </p:sp>
      <p:sp>
        <p:nvSpPr>
          <p:cNvPr id="6" name="Rectangle 8"/>
          <p:cNvSpPr>
            <a:spLocks noChangeArrowheads="1"/>
          </p:cNvSpPr>
          <p:nvPr/>
        </p:nvSpPr>
        <p:spPr bwMode="auto">
          <a:xfrm>
            <a:off x="674914" y="2159636"/>
            <a:ext cx="510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b="1" dirty="0"/>
              <a:t>Yangın sıklığı</a:t>
            </a:r>
            <a:r>
              <a:rPr lang="tr-TR" altLang="tr-TR" sz="1800" dirty="0"/>
              <a:t>, belli bir zaman periyodunda meydana gelen yangın sayısı olarak tanımlanır ve bir türün önemli hayat özelliklerini belirlemede önemli rol oynar. </a:t>
            </a:r>
          </a:p>
        </p:txBody>
      </p:sp>
      <p:pic>
        <p:nvPicPr>
          <p:cNvPr id="7" name="Picture 9" descr="firescar-p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849" y="923109"/>
            <a:ext cx="2983151" cy="576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nvSpPr>
        <p:spPr bwMode="auto">
          <a:xfrm>
            <a:off x="674914" y="3531871"/>
            <a:ext cx="4562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b="1" dirty="0"/>
              <a:t>Yangın döngüsü, </a:t>
            </a:r>
            <a:r>
              <a:rPr lang="tr-TR" altLang="tr-TR" sz="1800" dirty="0"/>
              <a:t>belirli bir alanın yeniden yanması için geçen zamandır.</a:t>
            </a:r>
            <a:endParaRPr lang="en-US" altLang="tr-TR" sz="1800" dirty="0"/>
          </a:p>
        </p:txBody>
      </p:sp>
    </p:spTree>
    <p:extLst>
      <p:ext uri="{BB962C8B-B14F-4D97-AF65-F5344CB8AC3E}">
        <p14:creationId xmlns:p14="http://schemas.microsoft.com/office/powerpoint/2010/main" val="210162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322320" y="109175"/>
            <a:ext cx="2834640" cy="70072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a:t>
            </a:r>
            <a:r>
              <a:rPr lang="tr-TR" altLang="tr-TR" sz="4000" dirty="0" smtClean="0">
                <a:solidFill>
                  <a:schemeClr val="bg1"/>
                </a:solidFill>
              </a:rPr>
              <a:t> sıklığı</a:t>
            </a:r>
          </a:p>
        </p:txBody>
      </p:sp>
      <p:sp>
        <p:nvSpPr>
          <p:cNvPr id="5" name="Rectangle 3"/>
          <p:cNvSpPr txBox="1">
            <a:spLocks noChangeArrowheads="1"/>
          </p:cNvSpPr>
          <p:nvPr/>
        </p:nvSpPr>
        <p:spPr>
          <a:xfrm>
            <a:off x="533400" y="1079863"/>
            <a:ext cx="4724400" cy="557348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pPr>
            <a:endParaRPr lang="tr-TR" altLang="tr-TR" sz="2000" dirty="0" smtClean="0"/>
          </a:p>
          <a:p>
            <a:pPr>
              <a:lnSpc>
                <a:spcPct val="80000"/>
              </a:lnSpc>
            </a:pPr>
            <a:r>
              <a:rPr lang="tr-TR" altLang="tr-TR" sz="2000" dirty="0" smtClean="0"/>
              <a:t>Çayırlıklar sık yangınlara adapte olmuşturlar</a:t>
            </a:r>
          </a:p>
          <a:p>
            <a:pPr>
              <a:lnSpc>
                <a:spcPct val="80000"/>
              </a:lnSpc>
            </a:pPr>
            <a:endParaRPr lang="tr-TR" altLang="tr-TR" sz="2000" dirty="0" smtClean="0"/>
          </a:p>
          <a:p>
            <a:pPr>
              <a:lnSpc>
                <a:spcPct val="80000"/>
              </a:lnSpc>
            </a:pPr>
            <a:endParaRPr lang="tr-TR" altLang="tr-TR" sz="2000" dirty="0" smtClean="0"/>
          </a:p>
          <a:p>
            <a:pPr>
              <a:lnSpc>
                <a:spcPct val="80000"/>
              </a:lnSpc>
            </a:pPr>
            <a:endParaRPr lang="tr-TR" altLang="tr-TR" sz="2000" dirty="0" smtClean="0"/>
          </a:p>
          <a:p>
            <a:pPr>
              <a:lnSpc>
                <a:spcPct val="80000"/>
              </a:lnSpc>
            </a:pPr>
            <a:endParaRPr lang="tr-TR" altLang="tr-TR" sz="2000" dirty="0" smtClean="0"/>
          </a:p>
          <a:p>
            <a:pPr>
              <a:lnSpc>
                <a:spcPct val="80000"/>
              </a:lnSpc>
            </a:pPr>
            <a:r>
              <a:rPr lang="tr-TR" altLang="tr-TR" sz="2000" dirty="0" smtClean="0"/>
              <a:t>Maki, çalılıklar, </a:t>
            </a:r>
            <a:r>
              <a:rPr lang="tr-TR" altLang="tr-TR" sz="2000" dirty="0" err="1" smtClean="0"/>
              <a:t>chaparral</a:t>
            </a:r>
            <a:r>
              <a:rPr lang="tr-TR" altLang="tr-TR" sz="2000" dirty="0" smtClean="0"/>
              <a:t> türleri10-20 yıllık aralıklarındaki yangın sıklığına adapte olmuşlardır</a:t>
            </a:r>
          </a:p>
          <a:p>
            <a:pPr>
              <a:lnSpc>
                <a:spcPct val="80000"/>
              </a:lnSpc>
            </a:pPr>
            <a:endParaRPr lang="tr-TR" altLang="tr-TR" sz="2000" dirty="0" smtClean="0"/>
          </a:p>
          <a:p>
            <a:pPr>
              <a:lnSpc>
                <a:spcPct val="80000"/>
              </a:lnSpc>
            </a:pPr>
            <a:endParaRPr lang="tr-TR" altLang="tr-TR" sz="2000" dirty="0" smtClean="0"/>
          </a:p>
          <a:p>
            <a:pPr>
              <a:lnSpc>
                <a:spcPct val="80000"/>
              </a:lnSpc>
            </a:pPr>
            <a:endParaRPr lang="tr-TR" altLang="tr-TR" sz="2000" dirty="0" smtClean="0"/>
          </a:p>
          <a:p>
            <a:pPr>
              <a:lnSpc>
                <a:spcPct val="80000"/>
              </a:lnSpc>
            </a:pPr>
            <a:r>
              <a:rPr lang="tr-TR" altLang="tr-TR" sz="2000" dirty="0" smtClean="0"/>
              <a:t>Orman ağaçları 30 yıldan daha uzun yangın sıklığına adapte olmuşlardır.</a:t>
            </a:r>
          </a:p>
        </p:txBody>
      </p:sp>
      <p:pic>
        <p:nvPicPr>
          <p:cNvPr id="6" name="Picture 5" desc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191" y="936135"/>
            <a:ext cx="2463004"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191" y="2930635"/>
            <a:ext cx="2463004" cy="184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KEJ_662%20%20O'Hanley%20River7x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795" y="485502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71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5"/>
          <p:cNvSpPr>
            <a:spLocks noChangeArrowheads="1"/>
          </p:cNvSpPr>
          <p:nvPr/>
        </p:nvSpPr>
        <p:spPr bwMode="auto">
          <a:xfrm>
            <a:off x="919435" y="1075827"/>
            <a:ext cx="723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000" b="1" dirty="0"/>
              <a:t>Yangın şiddeti</a:t>
            </a:r>
            <a:r>
              <a:rPr lang="tr-TR" altLang="tr-TR" sz="2000" dirty="0"/>
              <a:t>, bir yangının birim zamanda açığa çıkardığı ısı enerjisidir. Orman yangınlarının şiddeti 20 kW/m’den 100.000 kW/m’ye değişebilir.</a:t>
            </a:r>
            <a:r>
              <a:rPr lang="tr-TR" altLang="tr-TR" sz="1800" dirty="0"/>
              <a:t> </a:t>
            </a:r>
            <a:endParaRPr lang="tr-TR" altLang="tr-TR" sz="2000" dirty="0"/>
          </a:p>
        </p:txBody>
      </p:sp>
      <p:pic>
        <p:nvPicPr>
          <p:cNvPr id="6" name="Picture 8" descr="DSCN95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961" y="2186804"/>
            <a:ext cx="7239474" cy="421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8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4"/>
          <p:cNvSpPr>
            <a:spLocks noChangeArrowheads="1"/>
          </p:cNvSpPr>
          <p:nvPr/>
        </p:nvSpPr>
        <p:spPr bwMode="auto">
          <a:xfrm>
            <a:off x="762000" y="1165136"/>
            <a:ext cx="4432662" cy="87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800" dirty="0">
                <a:solidFill>
                  <a:schemeClr val="tx2"/>
                </a:solidFill>
              </a:rPr>
              <a:t>Yangın Şiddeti</a:t>
            </a:r>
          </a:p>
        </p:txBody>
      </p:sp>
      <p:sp>
        <p:nvSpPr>
          <p:cNvPr id="6" name="Rectangle 5"/>
          <p:cNvSpPr>
            <a:spLocks noChangeArrowheads="1"/>
          </p:cNvSpPr>
          <p:nvPr/>
        </p:nvSpPr>
        <p:spPr bwMode="auto">
          <a:xfrm>
            <a:off x="762000" y="1942011"/>
            <a:ext cx="750243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000"/>
              <a:t>	   &gt;4000 kW/m ekolojik etkiler için üst sınırdır.</a:t>
            </a:r>
          </a:p>
          <a:p>
            <a:pPr eaLnBrk="1" hangingPunct="1">
              <a:spcBef>
                <a:spcPct val="0"/>
              </a:spcBef>
              <a:buFontTx/>
              <a:buNone/>
            </a:pPr>
            <a:endParaRPr lang="tr-TR" altLang="tr-TR" sz="2000"/>
          </a:p>
          <a:p>
            <a:pPr eaLnBrk="1" hangingPunct="1">
              <a:spcBef>
                <a:spcPct val="0"/>
              </a:spcBef>
              <a:buFontTx/>
              <a:buNone/>
            </a:pPr>
            <a:endParaRPr lang="tr-TR" altLang="tr-TR" sz="2000"/>
          </a:p>
          <a:p>
            <a:pPr eaLnBrk="1" hangingPunct="1">
              <a:spcBef>
                <a:spcPct val="0"/>
              </a:spcBef>
              <a:buFontTx/>
              <a:buNone/>
            </a:pPr>
            <a:endParaRPr lang="tr-TR" altLang="tr-TR" sz="2000"/>
          </a:p>
          <a:p>
            <a:pPr eaLnBrk="1" hangingPunct="1">
              <a:spcBef>
                <a:spcPct val="0"/>
              </a:spcBef>
              <a:buFontTx/>
              <a:buNone/>
            </a:pPr>
            <a:endParaRPr lang="tr-TR" altLang="tr-TR" sz="2000"/>
          </a:p>
          <a:p>
            <a:pPr eaLnBrk="1" hangingPunct="1">
              <a:spcBef>
                <a:spcPct val="0"/>
              </a:spcBef>
              <a:buFontTx/>
              <a:buNone/>
            </a:pPr>
            <a:r>
              <a:rPr lang="tr-TR" altLang="tr-TR" sz="2000"/>
              <a:t>Ağaç ölümleri</a:t>
            </a:r>
          </a:p>
          <a:p>
            <a:pPr eaLnBrk="1" hangingPunct="1">
              <a:spcBef>
                <a:spcPct val="0"/>
              </a:spcBef>
              <a:buFontTx/>
              <a:buNone/>
            </a:pPr>
            <a:endParaRPr lang="tr-TR" altLang="tr-TR" sz="2000"/>
          </a:p>
          <a:p>
            <a:pPr eaLnBrk="1" hangingPunct="1">
              <a:spcBef>
                <a:spcPct val="0"/>
              </a:spcBef>
              <a:buFontTx/>
              <a:buNone/>
            </a:pPr>
            <a:r>
              <a:rPr lang="tr-TR" altLang="tr-TR" sz="2000"/>
              <a:t>Tepe kavrulmaları</a:t>
            </a:r>
          </a:p>
          <a:p>
            <a:pPr eaLnBrk="1" hangingPunct="1">
              <a:spcBef>
                <a:spcPct val="0"/>
              </a:spcBef>
              <a:buFontTx/>
              <a:buNone/>
            </a:pPr>
            <a:endParaRPr lang="tr-TR" altLang="tr-TR" sz="2000"/>
          </a:p>
          <a:p>
            <a:pPr eaLnBrk="1" hangingPunct="1">
              <a:spcBef>
                <a:spcPct val="0"/>
              </a:spcBef>
              <a:buFontTx/>
              <a:buNone/>
            </a:pPr>
            <a:r>
              <a:rPr lang="tr-TR" altLang="tr-TR" sz="2000"/>
              <a:t>Alev boyu</a:t>
            </a:r>
          </a:p>
          <a:p>
            <a:pPr eaLnBrk="1" hangingPunct="1">
              <a:spcBef>
                <a:spcPct val="0"/>
              </a:spcBef>
              <a:buFontTx/>
              <a:buNone/>
            </a:pPr>
            <a:endParaRPr lang="tr-TR" altLang="tr-TR" sz="2000"/>
          </a:p>
        </p:txBody>
      </p:sp>
      <p:pic>
        <p:nvPicPr>
          <p:cNvPr id="7" name="Picture 9" descr="ismail_keşan2007 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229" y="2538050"/>
            <a:ext cx="5092836" cy="381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56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p:cNvGraphicFramePr>
            <a:graphicFrameLocks noGrp="1"/>
          </p:cNvGraphicFramePr>
          <p:nvPr>
            <p:extLst>
              <p:ext uri="{D42A27DB-BD31-4B8C-83A1-F6EECF244321}">
                <p14:modId xmlns:p14="http://schemas.microsoft.com/office/powerpoint/2010/main" val="193630466"/>
              </p:ext>
            </p:extLst>
          </p:nvPr>
        </p:nvGraphicFramePr>
        <p:xfrm>
          <a:off x="2" y="888274"/>
          <a:ext cx="9143998" cy="5810319"/>
        </p:xfrm>
        <a:graphic>
          <a:graphicData uri="http://schemas.openxmlformats.org/drawingml/2006/table">
            <a:tbl>
              <a:tblPr/>
              <a:tblGrid>
                <a:gridCol w="746125">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354666">
                  <a:extLst>
                    <a:ext uri="{9D8B030D-6E8A-4147-A177-3AD203B41FA5}">
                      <a16:colId xmlns:a16="http://schemas.microsoft.com/office/drawing/2014/main" val="20002"/>
                    </a:ext>
                  </a:extLst>
                </a:gridCol>
                <a:gridCol w="2301874">
                  <a:extLst>
                    <a:ext uri="{9D8B030D-6E8A-4147-A177-3AD203B41FA5}">
                      <a16:colId xmlns:a16="http://schemas.microsoft.com/office/drawing/2014/main" val="20003"/>
                    </a:ext>
                  </a:extLst>
                </a:gridCol>
                <a:gridCol w="3725333">
                  <a:extLst>
                    <a:ext uri="{9D8B030D-6E8A-4147-A177-3AD203B41FA5}">
                      <a16:colId xmlns:a16="http://schemas.microsoft.com/office/drawing/2014/main" val="20004"/>
                    </a:ext>
                  </a:extLst>
                </a:gridCol>
              </a:tblGrid>
              <a:tr h="7827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mj-lt"/>
                          <a:cs typeface="Times New Roman" pitchFamily="18" charset="0"/>
                        </a:rPr>
                        <a:t>Yangın şiddeti Sınıfı</a:t>
                      </a:r>
                      <a:endParaRPr kumimoji="0" lang="tr-TR"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Başlangış Yangın Şiddeti</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mj-lt"/>
                          <a:cs typeface="Times New Roman" pitchFamily="18" charset="0"/>
                        </a:rPr>
                        <a:t>Ağaçlara </a:t>
                      </a:r>
                      <a:br>
                        <a:rPr kumimoji="0" lang="tr-TR" sz="1400" b="1" i="0" u="none" strike="noStrike" cap="none" normalizeH="0" baseline="0" dirty="0" smtClean="0">
                          <a:ln>
                            <a:noFill/>
                          </a:ln>
                          <a:solidFill>
                            <a:schemeClr val="tx1"/>
                          </a:solidFill>
                          <a:effectLst/>
                          <a:latin typeface="+mj-lt"/>
                          <a:cs typeface="Times New Roman" pitchFamily="18" charset="0"/>
                        </a:rPr>
                      </a:br>
                      <a:r>
                        <a:rPr kumimoji="0" lang="tr-TR" sz="1400" b="1" i="0" u="none" strike="noStrike" cap="none" normalizeH="0" baseline="0" dirty="0" smtClean="0">
                          <a:ln>
                            <a:noFill/>
                          </a:ln>
                          <a:solidFill>
                            <a:schemeClr val="tx1"/>
                          </a:solidFill>
                          <a:effectLst/>
                          <a:latin typeface="+mj-lt"/>
                          <a:cs typeface="Times New Roman" pitchFamily="18" charset="0"/>
                        </a:rPr>
                        <a:t>Olan </a:t>
                      </a:r>
                      <a:br>
                        <a:rPr kumimoji="0" lang="tr-TR" sz="1400" b="1" i="0" u="none" strike="noStrike" cap="none" normalizeH="0" baseline="0" dirty="0" smtClean="0">
                          <a:ln>
                            <a:noFill/>
                          </a:ln>
                          <a:solidFill>
                            <a:schemeClr val="tx1"/>
                          </a:solidFill>
                          <a:effectLst/>
                          <a:latin typeface="+mj-lt"/>
                          <a:cs typeface="Times New Roman" pitchFamily="18" charset="0"/>
                        </a:rPr>
                      </a:br>
                      <a:r>
                        <a:rPr kumimoji="0" lang="tr-TR" sz="1400" b="1" i="0" u="none" strike="noStrike" cap="none" normalizeH="0" baseline="0" dirty="0" smtClean="0">
                          <a:ln>
                            <a:noFill/>
                          </a:ln>
                          <a:solidFill>
                            <a:schemeClr val="tx1"/>
                          </a:solidFill>
                          <a:effectLst/>
                          <a:latin typeface="+mj-lt"/>
                          <a:cs typeface="Times New Roman" pitchFamily="18" charset="0"/>
                        </a:rPr>
                        <a:t>Etkisi</a:t>
                      </a:r>
                      <a:endParaRPr kumimoji="0" lang="tr-TR" sz="1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Yangın Tipi ve Mücadele Zorluğu</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3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1</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&lt;10</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mj-lt"/>
                          <a:cs typeface="Times New Roman" pitchFamily="18" charset="0"/>
                        </a:rPr>
                        <a:t>-</a:t>
                      </a:r>
                      <a:endParaRPr kumimoji="0" lang="tr-TR" sz="1400" b="1"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mj-lt"/>
                          <a:cs typeface="Times New Roman" pitchFamily="18" charset="0"/>
                        </a:rPr>
                        <a:t>Yangının kendi başına devam etmesi zordur</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dirty="0" smtClean="0">
                        <a:ln>
                          <a:noFill/>
                        </a:ln>
                        <a:solidFill>
                          <a:schemeClr val="tx1"/>
                        </a:solidFill>
                        <a:effectLst/>
                        <a:latin typeface="+mj-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dirty="0" smtClean="0">
                        <a:ln>
                          <a:noFill/>
                        </a:ln>
                        <a:solidFill>
                          <a:schemeClr val="tx1"/>
                        </a:solidFill>
                        <a:effectLst/>
                        <a:latin typeface="+mj-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56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2</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10-500</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Bazı ağaç ölümleri</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mj-lt"/>
                          <a:cs typeface="Times New Roman" pitchFamily="18" charset="0"/>
                        </a:rPr>
                        <a:t>Yavaş ilerleyen düşük şiddetli örtü yangını. Baş ve yanlardan yangına direkt müdahale mümkündür. Açılan şeritler yangının kontrol altına alınmasında yeterli olmayabilir</a:t>
                      </a:r>
                      <a:endParaRPr kumimoji="0" lang="tr-TR"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5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3</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500-2000</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smtClean="0">
                          <a:ln>
                            <a:noFill/>
                          </a:ln>
                          <a:solidFill>
                            <a:srgbClr val="000000"/>
                          </a:solidFill>
                          <a:effectLst/>
                          <a:latin typeface="+mj-lt"/>
                          <a:cs typeface="Times New Roman" pitchFamily="18" charset="0"/>
                        </a:rPr>
                        <a:t>Önemli derecede ağaç ölümleri</a:t>
                      </a:r>
                      <a:endParaRPr kumimoji="0" lang="tr-TR"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mj-lt"/>
                          <a:cs typeface="Times New Roman" pitchFamily="18" charset="0"/>
                        </a:rPr>
                        <a:t>Orta ve yüksek şiddetli örtü yangını.  El aletleriyle yapılmış şeritlerin yangını tutması zor olabilir.  Bu gibi yangınlarda dozer gibi ağır makinalarla uçak ve helikopterler önemlidir.</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63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4</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2000-4000</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mj-lt"/>
                          <a:cs typeface="Times New Roman" pitchFamily="18" charset="0"/>
                        </a:rPr>
                        <a:t>Hemen hemen tüm ağaçların ölümü</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mj-lt"/>
                          <a:cs typeface="Times New Roman" pitchFamily="18" charset="0"/>
                        </a:rPr>
                        <a:t>Yüksek şiddetli örtü yangını. Yangının baş kısmında yapılacak uğraşılar başarılı olamayabilir.</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rgbClr val="000000"/>
                        </a:solidFill>
                        <a:effectLst/>
                        <a:latin typeface="+mj-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45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mj-lt"/>
                          <a:cs typeface="Times New Roman" pitchFamily="18" charset="0"/>
                        </a:rPr>
                        <a:t>5</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mj-lt"/>
                          <a:cs typeface="Times New Roman" pitchFamily="18" charset="0"/>
                        </a:rPr>
                        <a:t>&gt;4000</a:t>
                      </a:r>
                      <a:endParaRPr kumimoji="0" lang="tr-TR"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err="1" smtClean="0">
                          <a:ln>
                            <a:noFill/>
                          </a:ln>
                          <a:solidFill>
                            <a:srgbClr val="000000"/>
                          </a:solidFill>
                          <a:effectLst/>
                          <a:latin typeface="+mj-lt"/>
                          <a:cs typeface="Times New Roman" pitchFamily="18" charset="0"/>
                        </a:rPr>
                        <a:t>Tüm</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ağaçların</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ölümü</a:t>
                      </a:r>
                      <a:endParaRPr kumimoji="0" lang="de-DE"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mj-lt"/>
                          <a:cs typeface="Times New Roman" pitchFamily="18" charset="0"/>
                        </a:rPr>
                        <a:t>Orta derecede ve sonrasında aktif tepe yangını. Kontrol altına alınması çok zor. </a:t>
                      </a:r>
                      <a:r>
                        <a:rPr kumimoji="0" lang="de-DE" sz="1400" b="0" i="0" u="none" strike="noStrike" cap="none" normalizeH="0" baseline="0" dirty="0" err="1" smtClean="0">
                          <a:ln>
                            <a:noFill/>
                          </a:ln>
                          <a:solidFill>
                            <a:srgbClr val="000000"/>
                          </a:solidFill>
                          <a:effectLst/>
                          <a:latin typeface="+mj-lt"/>
                          <a:cs typeface="Times New Roman" pitchFamily="18" charset="0"/>
                        </a:rPr>
                        <a:t>Çalışmalar</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yanlara</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kaydırılmalı</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ve</a:t>
                      </a:r>
                      <a:r>
                        <a:rPr kumimoji="0" lang="de-DE" sz="1400" b="0" i="0" u="none" strike="noStrike" cap="none" normalizeH="0" baseline="0" dirty="0" smtClean="0">
                          <a:ln>
                            <a:noFill/>
                          </a:ln>
                          <a:solidFill>
                            <a:srgbClr val="000000"/>
                          </a:solidFill>
                          <a:effectLst/>
                          <a:latin typeface="+mj-lt"/>
                          <a:cs typeface="Times New Roman" pitchFamily="18" charset="0"/>
                        </a:rPr>
                        <a:t> indirekt </a:t>
                      </a:r>
                      <a:r>
                        <a:rPr kumimoji="0" lang="de-DE" sz="1400" b="0" i="0" u="none" strike="noStrike" cap="none" normalizeH="0" baseline="0" dirty="0" err="1" smtClean="0">
                          <a:ln>
                            <a:noFill/>
                          </a:ln>
                          <a:solidFill>
                            <a:srgbClr val="000000"/>
                          </a:solidFill>
                          <a:effectLst/>
                          <a:latin typeface="+mj-lt"/>
                          <a:cs typeface="Times New Roman" pitchFamily="18" charset="0"/>
                        </a:rPr>
                        <a:t>müdahale</a:t>
                      </a:r>
                      <a:r>
                        <a:rPr kumimoji="0" lang="de-DE" sz="1400" b="0" i="0" u="none" strike="noStrike" cap="none" normalizeH="0" baseline="0" dirty="0" smtClean="0">
                          <a:ln>
                            <a:noFill/>
                          </a:ln>
                          <a:solidFill>
                            <a:srgbClr val="000000"/>
                          </a:solidFill>
                          <a:effectLst/>
                          <a:latin typeface="+mj-lt"/>
                          <a:cs typeface="Times New Roman" pitchFamily="18" charset="0"/>
                        </a:rPr>
                        <a:t> </a:t>
                      </a:r>
                      <a:r>
                        <a:rPr kumimoji="0" lang="de-DE" sz="1400" b="0" i="0" u="none" strike="noStrike" cap="none" normalizeH="0" baseline="0" dirty="0" err="1" smtClean="0">
                          <a:ln>
                            <a:noFill/>
                          </a:ln>
                          <a:solidFill>
                            <a:srgbClr val="000000"/>
                          </a:solidFill>
                          <a:effectLst/>
                          <a:latin typeface="+mj-lt"/>
                          <a:cs typeface="Times New Roman" pitchFamily="18" charset="0"/>
                        </a:rPr>
                        <a:t>düşünülmeli</a:t>
                      </a:r>
                      <a:r>
                        <a:rPr kumimoji="0" lang="de-DE" sz="1400" b="0" i="0" u="none" strike="noStrike" cap="none" normalizeH="0" baseline="0" dirty="0" smtClean="0">
                          <a:ln>
                            <a:noFill/>
                          </a:ln>
                          <a:solidFill>
                            <a:srgbClr val="000000"/>
                          </a:solidFill>
                          <a:effectLst/>
                          <a:latin typeface="+mj-lt"/>
                          <a:cs typeface="Times New Roman" pitchFamily="18" charset="0"/>
                        </a:rPr>
                        <a:t>.</a:t>
                      </a:r>
                      <a:endParaRPr kumimoji="0" lang="de-DE" sz="1400" b="0" i="0" u="none" strike="noStrike" cap="none" normalizeH="0" baseline="0" dirty="0" smtClean="0">
                        <a:ln>
                          <a:noFill/>
                        </a:ln>
                        <a:solidFill>
                          <a:schemeClr val="tx1"/>
                        </a:solidFill>
                        <a:effectLst/>
                        <a:latin typeface="+mj-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 name="Picture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179" y="589906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785" y="1835467"/>
            <a:ext cx="10937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179" y="2796963"/>
            <a:ext cx="114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7785" y="4989102"/>
            <a:ext cx="1143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7785" y="3914317"/>
            <a:ext cx="1143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2"/>
          <p:cNvSpPr>
            <a:spLocks noChangeArrowheads="1"/>
          </p:cNvSpPr>
          <p:nvPr/>
        </p:nvSpPr>
        <p:spPr bwMode="auto">
          <a:xfrm>
            <a:off x="3499692" y="59737"/>
            <a:ext cx="4288971" cy="6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3600" dirty="0">
                <a:solidFill>
                  <a:schemeClr val="bg1"/>
                </a:solidFill>
                <a:latin typeface="+mj-lt"/>
                <a:cs typeface="Arial" panose="020B0604020202020204" pitchFamily="34" charset="0"/>
              </a:rPr>
              <a:t>Yangın Şiddeti</a:t>
            </a:r>
          </a:p>
        </p:txBody>
      </p:sp>
    </p:spTree>
    <p:extLst>
      <p:ext uri="{BB962C8B-B14F-4D97-AF65-F5344CB8AC3E}">
        <p14:creationId xmlns:p14="http://schemas.microsoft.com/office/powerpoint/2010/main" val="56496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3458" y="1159364"/>
            <a:ext cx="8573702" cy="1754326"/>
          </a:xfrm>
          <a:prstGeom prst="rect">
            <a:avLst/>
          </a:prstGeom>
        </p:spPr>
        <p:txBody>
          <a:bodyPr wrap="square">
            <a:spAutoFit/>
          </a:bodyPr>
          <a:lstStyle/>
          <a:p>
            <a:pPr algn="just"/>
            <a:r>
              <a:rPr lang="tr-TR" dirty="0">
                <a:latin typeface="Arial" panose="020B0604020202020204" pitchFamily="34" charset="0"/>
                <a:cs typeface="Arial" panose="020B0604020202020204" pitchFamily="34" charset="0"/>
              </a:rPr>
              <a:t>Büyük Manavgat Orman Yangınında açığa çıkan </a:t>
            </a:r>
            <a:r>
              <a:rPr lang="tr-TR" b="1" dirty="0">
                <a:latin typeface="Arial" panose="020B0604020202020204" pitchFamily="34" charset="0"/>
                <a:cs typeface="Arial" panose="020B0604020202020204" pitchFamily="34" charset="0"/>
              </a:rPr>
              <a:t>ısı enerjisi yaklaşık </a:t>
            </a:r>
            <a:r>
              <a:rPr lang="tr-TR" dirty="0">
                <a:latin typeface="Arial" panose="020B0604020202020204" pitchFamily="34" charset="0"/>
                <a:cs typeface="Arial" panose="020B0604020202020204" pitchFamily="34" charset="0"/>
              </a:rPr>
              <a:t>500 atom bombasının sağladığı enerjiye eşdeğerdir. Bu değer yangın yayılma oranı, ortalama yanıcı madde tüketimi ve yanan alan değerleri dikkate alınarak hesaplanmıştır. Bu hesaba göre, </a:t>
            </a:r>
            <a:r>
              <a:rPr lang="tr-TR" b="1" i="1" dirty="0">
                <a:latin typeface="Arial" panose="020B0604020202020204" pitchFamily="34" charset="0"/>
                <a:cs typeface="Arial" panose="020B0604020202020204" pitchFamily="34" charset="0"/>
              </a:rPr>
              <a:t>Büyük Manavgat Orman Yangınında ortalama 80 hektarlık</a:t>
            </a:r>
            <a:r>
              <a:rPr lang="tr-TR" dirty="0">
                <a:latin typeface="Arial" panose="020B0604020202020204" pitchFamily="34" charset="0"/>
                <a:cs typeface="Arial" panose="020B0604020202020204" pitchFamily="34" charset="0"/>
              </a:rPr>
              <a:t> bir alandan açığa çıkan enerji yaklaşık </a:t>
            </a:r>
            <a:r>
              <a:rPr lang="tr-TR" b="1" dirty="0">
                <a:latin typeface="Arial" panose="020B0604020202020204" pitchFamily="34" charset="0"/>
                <a:cs typeface="Arial" panose="020B0604020202020204" pitchFamily="34" charset="0"/>
              </a:rPr>
              <a:t>20 kiloton TNT eşleniği bir atom bombasının açığa çıkardığı ısı enerjisine karşılık gelmektedir. </a:t>
            </a:r>
          </a:p>
        </p:txBody>
      </p:sp>
      <p:sp>
        <p:nvSpPr>
          <p:cNvPr id="5" name="Dikdörtgen 4"/>
          <p:cNvSpPr/>
          <p:nvPr/>
        </p:nvSpPr>
        <p:spPr>
          <a:xfrm>
            <a:off x="343458" y="3070921"/>
            <a:ext cx="3286897" cy="1169551"/>
          </a:xfrm>
          <a:prstGeom prst="rect">
            <a:avLst/>
          </a:prstGeom>
        </p:spPr>
        <p:txBody>
          <a:bodyPr wrap="square">
            <a:spAutoFit/>
          </a:bodyPr>
          <a:lstStyle/>
          <a:p>
            <a:pPr algn="ctr"/>
            <a:r>
              <a:rPr lang="tr-TR" sz="1400" dirty="0">
                <a:latin typeface="Arial" panose="020B0604020202020204" pitchFamily="34" charset="0"/>
                <a:cs typeface="Arial" panose="020B0604020202020204" pitchFamily="34" charset="0"/>
              </a:rPr>
              <a:t>I = H×W×R	</a:t>
            </a:r>
          </a:p>
          <a:p>
            <a:pPr algn="ctr"/>
            <a:r>
              <a:rPr lang="tr-TR" sz="1400" dirty="0">
                <a:latin typeface="Arial" panose="020B0604020202020204" pitchFamily="34" charset="0"/>
                <a:cs typeface="Arial" panose="020B0604020202020204" pitchFamily="34" charset="0"/>
              </a:rPr>
              <a:t>I: Yangın hattı şiddeti (kW/m)</a:t>
            </a:r>
          </a:p>
          <a:p>
            <a:pPr algn="ctr"/>
            <a:r>
              <a:rPr lang="tr-TR" sz="1400" dirty="0">
                <a:latin typeface="Arial" panose="020B0604020202020204" pitchFamily="34" charset="0"/>
                <a:cs typeface="Arial" panose="020B0604020202020204" pitchFamily="34" charset="0"/>
              </a:rPr>
              <a:t>H: Yanma ısısı (cal/gr) = 18000 </a:t>
            </a:r>
            <a:r>
              <a:rPr lang="tr-TR" sz="1400" dirty="0" err="1">
                <a:latin typeface="Arial" panose="020B0604020202020204" pitchFamily="34" charset="0"/>
                <a:cs typeface="Arial" panose="020B0604020202020204" pitchFamily="34" charset="0"/>
              </a:rPr>
              <a:t>kJ</a:t>
            </a:r>
            <a:r>
              <a:rPr lang="tr-TR" sz="1400" dirty="0">
                <a:latin typeface="Arial" panose="020B0604020202020204" pitchFamily="34" charset="0"/>
                <a:cs typeface="Arial" panose="020B0604020202020204" pitchFamily="34" charset="0"/>
              </a:rPr>
              <a:t>/kg</a:t>
            </a:r>
          </a:p>
          <a:p>
            <a:pPr algn="ctr"/>
            <a:r>
              <a:rPr lang="tr-TR" sz="1400" dirty="0">
                <a:latin typeface="Arial" panose="020B0604020202020204" pitchFamily="34" charset="0"/>
                <a:cs typeface="Arial" panose="020B0604020202020204" pitchFamily="34" charset="0"/>
              </a:rPr>
              <a:t>W: Yanıcı madde miktarı, (kg/m2)</a:t>
            </a:r>
          </a:p>
          <a:p>
            <a:pPr algn="ctr"/>
            <a:r>
              <a:rPr lang="tr-TR" sz="1400" dirty="0">
                <a:latin typeface="Arial" panose="020B0604020202020204" pitchFamily="34" charset="0"/>
                <a:cs typeface="Arial" panose="020B0604020202020204" pitchFamily="34" charset="0"/>
              </a:rPr>
              <a:t>R: Yangın yayılma oranı (m/s)</a:t>
            </a:r>
          </a:p>
        </p:txBody>
      </p:sp>
      <p:pic>
        <p:nvPicPr>
          <p:cNvPr id="6" name="Picture 4" descr="7_KIZILAY_MANAVGAT_DNB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575" y="3032505"/>
            <a:ext cx="4975010" cy="351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ittle, Sweaty Atomic Bombs | Beştepe Blogg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232" y="4572000"/>
            <a:ext cx="2705794" cy="19504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2"/>
          <p:cNvSpPr>
            <a:spLocks noChangeArrowheads="1"/>
          </p:cNvSpPr>
          <p:nvPr/>
        </p:nvSpPr>
        <p:spPr bwMode="auto">
          <a:xfrm>
            <a:off x="3419026" y="135823"/>
            <a:ext cx="4288971" cy="6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3600" dirty="0">
                <a:solidFill>
                  <a:schemeClr val="bg1"/>
                </a:solidFill>
                <a:latin typeface="+mj-lt"/>
              </a:rPr>
              <a:t>Yangın Şiddeti</a:t>
            </a:r>
          </a:p>
        </p:txBody>
      </p:sp>
    </p:spTree>
    <p:extLst>
      <p:ext uri="{BB962C8B-B14F-4D97-AF65-F5344CB8AC3E}">
        <p14:creationId xmlns:p14="http://schemas.microsoft.com/office/powerpoint/2010/main" val="187843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orman_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959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4"/>
          <p:cNvSpPr>
            <a:spLocks noChangeArrowheads="1"/>
          </p:cNvSpPr>
          <p:nvPr/>
        </p:nvSpPr>
        <p:spPr bwMode="auto">
          <a:xfrm>
            <a:off x="401782" y="935264"/>
            <a:ext cx="803101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400" dirty="0" smtClean="0">
                <a:solidFill>
                  <a:schemeClr val="tx2"/>
                </a:solidFill>
              </a:rPr>
              <a:t>Yanıcı Madde Tüketimi (Yanma derinliği (~</a:t>
            </a:r>
            <a:r>
              <a:rPr lang="tr-TR" altLang="tr-TR" sz="2400" dirty="0" smtClean="0">
                <a:solidFill>
                  <a:srgbClr val="FF0000"/>
                </a:solidFill>
              </a:rPr>
              <a:t>Yangın </a:t>
            </a:r>
            <a:r>
              <a:rPr lang="tr-TR" altLang="tr-TR" sz="2400" dirty="0">
                <a:solidFill>
                  <a:srgbClr val="FF0000"/>
                </a:solidFill>
              </a:rPr>
              <a:t>zararı</a:t>
            </a:r>
            <a:r>
              <a:rPr lang="tr-TR" altLang="tr-TR" sz="2400" dirty="0">
                <a:solidFill>
                  <a:schemeClr val="tx2"/>
                </a:solidFill>
              </a:rPr>
              <a:t>)</a:t>
            </a:r>
          </a:p>
        </p:txBody>
      </p:sp>
      <p:sp>
        <p:nvSpPr>
          <p:cNvPr id="6" name="Rectangle 5"/>
          <p:cNvSpPr>
            <a:spLocks noChangeArrowheads="1"/>
          </p:cNvSpPr>
          <p:nvPr/>
        </p:nvSpPr>
        <p:spPr bwMode="auto">
          <a:xfrm>
            <a:off x="1066800" y="1729014"/>
            <a:ext cx="6858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800" dirty="0"/>
              <a:t>Yanma derinliği, yanıcı madde tüketiminin bir ölçüsüdür.</a:t>
            </a:r>
          </a:p>
          <a:p>
            <a:pPr algn="just" eaLnBrk="1" hangingPunct="1">
              <a:spcBef>
                <a:spcPct val="0"/>
              </a:spcBef>
              <a:buFontTx/>
              <a:buNone/>
            </a:pPr>
            <a:r>
              <a:rPr lang="tr-TR" altLang="tr-TR" sz="1800" dirty="0"/>
              <a:t>Yanma derinliği ekolojik anlamda yangının toprağa ve bitki besin maddeleri dinamiğine olan etkilerini ifade ederken, yangınlarla mücadele açısından ele alındığında yangınların kontrolü ve soğutma çalışmalarının zorluğunu ifade eder.</a:t>
            </a:r>
          </a:p>
        </p:txBody>
      </p:sp>
      <p:pic>
        <p:nvPicPr>
          <p:cNvPr id="7" name="Picture 8" descr="IMG_00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857" y="3532404"/>
            <a:ext cx="3881846" cy="3125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5207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2" y="3522919"/>
            <a:ext cx="4424091" cy="3134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11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4"/>
          <p:cNvSpPr>
            <a:spLocks noChangeArrowheads="1"/>
          </p:cNvSpPr>
          <p:nvPr/>
        </p:nvSpPr>
        <p:spPr bwMode="auto">
          <a:xfrm>
            <a:off x="1360715" y="986064"/>
            <a:ext cx="487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800" dirty="0">
                <a:solidFill>
                  <a:schemeClr val="tx2"/>
                </a:solidFill>
              </a:rPr>
              <a:t>Yangın </a:t>
            </a:r>
            <a:r>
              <a:rPr lang="tr-TR" altLang="tr-TR" sz="2800" dirty="0" smtClean="0">
                <a:solidFill>
                  <a:schemeClr val="tx2"/>
                </a:solidFill>
              </a:rPr>
              <a:t>Büyüklüğü</a:t>
            </a:r>
            <a:endParaRPr lang="tr-TR" altLang="tr-TR" sz="2800" dirty="0">
              <a:solidFill>
                <a:schemeClr val="tx2"/>
              </a:solidFill>
            </a:endParaRPr>
          </a:p>
        </p:txBody>
      </p:sp>
      <p:sp>
        <p:nvSpPr>
          <p:cNvPr id="6" name="Rectangle 5"/>
          <p:cNvSpPr>
            <a:spLocks noChangeArrowheads="1"/>
          </p:cNvSpPr>
          <p:nvPr/>
        </p:nvSpPr>
        <p:spPr bwMode="auto">
          <a:xfrm>
            <a:off x="1360715" y="1830614"/>
            <a:ext cx="640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800" dirty="0"/>
              <a:t>Yanan alanın büyüklüğü, sistemi oluşturan bireylerin alanı yeniden kaplamasını etkileyen önemli ekolojik faktörlerden birisidir. </a:t>
            </a:r>
          </a:p>
        </p:txBody>
      </p:sp>
      <p:pic>
        <p:nvPicPr>
          <p:cNvPr id="7" name="Picture 7" descr="C:\Users\ismail\Desktop\IMG_7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56" y="2825705"/>
            <a:ext cx="8209248" cy="38319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07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pic>
        <p:nvPicPr>
          <p:cNvPr id="5" name="Picture 7" descr="çanakkale'de yanmış bir a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23108"/>
            <a:ext cx="4572000" cy="303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Y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2955"/>
            <a:ext cx="4500562" cy="303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7"/>
          <p:cNvSpPr>
            <a:spLocks noChangeArrowheads="1"/>
          </p:cNvSpPr>
          <p:nvPr/>
        </p:nvSpPr>
        <p:spPr bwMode="auto">
          <a:xfrm>
            <a:off x="776514" y="2304733"/>
            <a:ext cx="3159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3600" b="1" dirty="0">
                <a:solidFill>
                  <a:srgbClr val="FF6600"/>
                </a:solidFill>
              </a:rPr>
              <a:t>Yangın Büyüklüğü</a:t>
            </a:r>
          </a:p>
        </p:txBody>
      </p:sp>
      <p:pic>
        <p:nvPicPr>
          <p:cNvPr id="8" name="Picture 18" descr="evilfi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06749" y="1261882"/>
            <a:ext cx="497114" cy="9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40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
        <p:nvSpPr>
          <p:cNvPr id="5" name="Rectangle 4"/>
          <p:cNvSpPr>
            <a:spLocks noChangeArrowheads="1"/>
          </p:cNvSpPr>
          <p:nvPr/>
        </p:nvSpPr>
        <p:spPr bwMode="auto">
          <a:xfrm>
            <a:off x="1143000" y="965588"/>
            <a:ext cx="487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2800" dirty="0">
                <a:solidFill>
                  <a:schemeClr val="tx2"/>
                </a:solidFill>
              </a:rPr>
              <a:t>Yangın Mevsimi</a:t>
            </a:r>
          </a:p>
        </p:txBody>
      </p:sp>
      <p:sp>
        <p:nvSpPr>
          <p:cNvPr id="6" name="Rectangle 8"/>
          <p:cNvSpPr>
            <a:spLocks noChangeArrowheads="1"/>
          </p:cNvSpPr>
          <p:nvPr/>
        </p:nvSpPr>
        <p:spPr bwMode="auto">
          <a:xfrm>
            <a:off x="1143000" y="1857537"/>
            <a:ext cx="6400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800" dirty="0"/>
              <a:t>Orman yangınları, büyüme sezonu, büyüme sezonu öncesindeki uyku dönemi veya büyüme sezonu sonrasındaki uyku dönemi boyunca meydana gelebilir. Mevsim, yangının </a:t>
            </a:r>
            <a:r>
              <a:rPr lang="tr-TR" altLang="tr-TR" sz="1800" dirty="0" err="1"/>
              <a:t>tutuşabilirliğini</a:t>
            </a:r>
            <a:r>
              <a:rPr lang="tr-TR" altLang="tr-TR" sz="1800" dirty="0"/>
              <a:t> etkileyen yanıcı madde nemi üzerindeki direkt etkisi nedeniyle çok önemlidir. </a:t>
            </a:r>
          </a:p>
        </p:txBody>
      </p:sp>
      <p:pic>
        <p:nvPicPr>
          <p:cNvPr id="7" name="Picture 11" descr="Bird N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594" y="3461074"/>
            <a:ext cx="3866606" cy="3196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2" descr="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53" y="3461074"/>
            <a:ext cx="3908067" cy="3196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055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006_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41357"/>
            <a:ext cx="6069874" cy="468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4810717"/>
            <a:ext cx="34639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spTree>
    <p:extLst>
      <p:ext uri="{BB962C8B-B14F-4D97-AF65-F5344CB8AC3E}">
        <p14:creationId xmlns:p14="http://schemas.microsoft.com/office/powerpoint/2010/main" val="3507462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3444240" y="152718"/>
            <a:ext cx="2738846" cy="67459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Rejimi</a:t>
            </a:r>
          </a:p>
        </p:txBody>
      </p:sp>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95"/>
          <a:stretch/>
        </p:blipFill>
        <p:spPr bwMode="auto">
          <a:xfrm>
            <a:off x="0" y="827314"/>
            <a:ext cx="9135291" cy="606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06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328851" y="143691"/>
            <a:ext cx="3361444" cy="838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Ekolojisi</a:t>
            </a:r>
          </a:p>
        </p:txBody>
      </p:sp>
      <p:sp>
        <p:nvSpPr>
          <p:cNvPr id="6" name="Rectangle 5"/>
          <p:cNvSpPr>
            <a:spLocks noChangeArrowheads="1"/>
          </p:cNvSpPr>
          <p:nvPr/>
        </p:nvSpPr>
        <p:spPr bwMode="auto">
          <a:xfrm>
            <a:off x="1175657" y="2057400"/>
            <a:ext cx="73152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ü"/>
            </a:pPr>
            <a:r>
              <a:rPr lang="tr-TR" altLang="tr-TR" sz="2000" b="1" dirty="0"/>
              <a:t>Konu    I:</a:t>
            </a:r>
            <a:r>
              <a:rPr lang="tr-TR" altLang="tr-TR" sz="2000" dirty="0"/>
              <a:t> 	Yangın Tarihi</a:t>
            </a:r>
          </a:p>
          <a:p>
            <a:pPr eaLnBrk="1" hangingPunct="1">
              <a:spcBef>
                <a:spcPct val="0"/>
              </a:spcBef>
              <a:buFont typeface="Wingdings" panose="05000000000000000000" pitchFamily="2" charset="2"/>
              <a:buChar char="ü"/>
            </a:pPr>
            <a:endParaRPr lang="tr-TR" altLang="tr-TR" sz="2000" dirty="0"/>
          </a:p>
          <a:p>
            <a:pPr eaLnBrk="1" hangingPunct="1">
              <a:spcBef>
                <a:spcPct val="0"/>
              </a:spcBef>
              <a:buFont typeface="Wingdings" panose="05000000000000000000" pitchFamily="2" charset="2"/>
              <a:buChar char="ü"/>
            </a:pPr>
            <a:r>
              <a:rPr lang="tr-TR" altLang="tr-TR" sz="2000" b="1" dirty="0"/>
              <a:t>Konu   II: 	</a:t>
            </a:r>
            <a:r>
              <a:rPr lang="tr-TR" altLang="tr-TR" sz="2000" dirty="0"/>
              <a:t>Yangın Rejimi</a:t>
            </a:r>
          </a:p>
          <a:p>
            <a:pPr eaLnBrk="1" hangingPunct="1">
              <a:spcBef>
                <a:spcPct val="0"/>
              </a:spcBef>
              <a:buFont typeface="Wingdings" panose="05000000000000000000" pitchFamily="2" charset="2"/>
              <a:buChar char="ü"/>
            </a:pPr>
            <a:endParaRPr lang="tr-TR" altLang="tr-TR" sz="2000" dirty="0"/>
          </a:p>
          <a:p>
            <a:pPr eaLnBrk="1" hangingPunct="1">
              <a:spcBef>
                <a:spcPct val="0"/>
              </a:spcBef>
              <a:buFont typeface="Wingdings" panose="05000000000000000000" pitchFamily="2" charset="2"/>
              <a:buChar char="ü"/>
            </a:pPr>
            <a:r>
              <a:rPr lang="tr-TR" altLang="tr-TR" sz="2000" b="1" dirty="0"/>
              <a:t>Konu  III: 	</a:t>
            </a:r>
            <a:r>
              <a:rPr lang="tr-TR" altLang="tr-TR" sz="2000" dirty="0"/>
              <a:t>Orman Ekosistemleri ve Yangınlar</a:t>
            </a:r>
          </a:p>
          <a:p>
            <a:pPr eaLnBrk="1" hangingPunct="1">
              <a:spcBef>
                <a:spcPct val="0"/>
              </a:spcBef>
              <a:buFont typeface="Wingdings" panose="05000000000000000000" pitchFamily="2" charset="2"/>
              <a:buNone/>
            </a:pPr>
            <a:r>
              <a:rPr lang="tr-TR" altLang="tr-TR" sz="2000" b="1" dirty="0"/>
              <a:t>			</a:t>
            </a:r>
            <a:r>
              <a:rPr lang="tr-TR" altLang="tr-TR" sz="2000" dirty="0"/>
              <a:t>(</a:t>
            </a:r>
            <a:r>
              <a:rPr lang="tr-TR" altLang="tr-TR" sz="1600" dirty="0"/>
              <a:t>Tür adaptasyonları ve Yenilenme Stratejileri</a:t>
            </a:r>
            <a:r>
              <a:rPr lang="tr-TR" altLang="tr-TR" sz="2000" dirty="0"/>
              <a:t>)</a:t>
            </a:r>
            <a:r>
              <a:rPr lang="tr-TR" altLang="tr-TR" sz="2000" b="1" dirty="0"/>
              <a:t> </a:t>
            </a:r>
          </a:p>
          <a:p>
            <a:pPr eaLnBrk="1" hangingPunct="1">
              <a:spcBef>
                <a:spcPct val="0"/>
              </a:spcBef>
              <a:buFont typeface="Wingdings" panose="05000000000000000000" pitchFamily="2" charset="2"/>
              <a:buNone/>
            </a:pPr>
            <a:endParaRPr lang="tr-TR" altLang="tr-TR" sz="2000" b="1" dirty="0"/>
          </a:p>
          <a:p>
            <a:pPr eaLnBrk="1" hangingPunct="1">
              <a:spcBef>
                <a:spcPct val="0"/>
              </a:spcBef>
              <a:buFont typeface="Wingdings" panose="05000000000000000000" pitchFamily="2" charset="2"/>
              <a:buChar char="ü"/>
            </a:pPr>
            <a:r>
              <a:rPr lang="tr-TR" altLang="tr-TR" sz="2000" b="1" dirty="0"/>
              <a:t>Konu  IV: 	</a:t>
            </a:r>
            <a:r>
              <a:rPr lang="tr-TR" altLang="tr-TR" sz="2000" dirty="0"/>
              <a:t>Yangın ve Besin Maddeleri </a:t>
            </a:r>
          </a:p>
          <a:p>
            <a:pPr eaLnBrk="1" hangingPunct="1">
              <a:spcBef>
                <a:spcPct val="0"/>
              </a:spcBef>
              <a:buFont typeface="Wingdings" panose="05000000000000000000" pitchFamily="2" charset="2"/>
              <a:buChar char="ü"/>
            </a:pPr>
            <a:endParaRPr lang="tr-TR" altLang="tr-TR" sz="2000" dirty="0"/>
          </a:p>
          <a:p>
            <a:pPr eaLnBrk="1" hangingPunct="1">
              <a:spcBef>
                <a:spcPct val="0"/>
              </a:spcBef>
              <a:buFont typeface="Wingdings" panose="05000000000000000000" pitchFamily="2" charset="2"/>
              <a:buChar char="ü"/>
            </a:pPr>
            <a:r>
              <a:rPr lang="tr-TR" altLang="tr-TR" sz="2000" b="1" dirty="0"/>
              <a:t>Konu   V: 	</a:t>
            </a:r>
            <a:r>
              <a:rPr lang="tr-TR" altLang="tr-TR" sz="2000" dirty="0"/>
              <a:t>Yangın ve Yaban Hayatı</a:t>
            </a:r>
          </a:p>
          <a:p>
            <a:pPr eaLnBrk="1" hangingPunct="1">
              <a:spcBef>
                <a:spcPct val="0"/>
              </a:spcBef>
              <a:buFont typeface="Wingdings" panose="05000000000000000000" pitchFamily="2" charset="2"/>
              <a:buChar char="ü"/>
            </a:pPr>
            <a:r>
              <a:rPr lang="tr-TR" altLang="tr-TR" sz="2000" b="1" dirty="0"/>
              <a:t>Konu  VI:	</a:t>
            </a:r>
            <a:r>
              <a:rPr lang="tr-TR" altLang="tr-TR" sz="2000" dirty="0"/>
              <a:t>Yangın, </a:t>
            </a:r>
            <a:r>
              <a:rPr lang="tr-TR" altLang="tr-TR" sz="2000" dirty="0" err="1"/>
              <a:t>Disturbance</a:t>
            </a:r>
            <a:r>
              <a:rPr lang="tr-TR" altLang="tr-TR" sz="2000" dirty="0"/>
              <a:t>, </a:t>
            </a:r>
            <a:r>
              <a:rPr lang="tr-TR" altLang="tr-TR" sz="2000" dirty="0" err="1"/>
              <a:t>Stability</a:t>
            </a:r>
            <a:r>
              <a:rPr lang="tr-TR" altLang="tr-TR" sz="2000" dirty="0"/>
              <a:t> </a:t>
            </a:r>
            <a:r>
              <a:rPr lang="tr-TR" altLang="tr-TR" sz="2000" dirty="0" err="1"/>
              <a:t>and</a:t>
            </a:r>
            <a:r>
              <a:rPr lang="tr-TR" altLang="tr-TR" sz="2000" dirty="0"/>
              <a:t> </a:t>
            </a:r>
            <a:r>
              <a:rPr lang="tr-TR" altLang="tr-TR" sz="2000" dirty="0" err="1"/>
              <a:t>Resilience</a:t>
            </a:r>
            <a:endParaRPr lang="tr-TR" altLang="tr-TR" sz="2000" dirty="0"/>
          </a:p>
          <a:p>
            <a:pPr eaLnBrk="1" hangingPunct="1">
              <a:spcBef>
                <a:spcPct val="0"/>
              </a:spcBef>
              <a:buFont typeface="Wingdings" panose="05000000000000000000" pitchFamily="2" charset="2"/>
              <a:buChar char="ü"/>
            </a:pPr>
            <a:endParaRPr lang="tr-TR" altLang="tr-TR" sz="2000" dirty="0"/>
          </a:p>
        </p:txBody>
      </p:sp>
      <p:sp>
        <p:nvSpPr>
          <p:cNvPr id="7" name="Rectangle 13"/>
          <p:cNvSpPr>
            <a:spLocks noChangeArrowheads="1"/>
          </p:cNvSpPr>
          <p:nvPr/>
        </p:nvSpPr>
        <p:spPr bwMode="auto">
          <a:xfrm>
            <a:off x="751114" y="1395549"/>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 typeface="Wingdings" panose="05000000000000000000" pitchFamily="2" charset="2"/>
              <a:buNone/>
            </a:pPr>
            <a:r>
              <a:rPr lang="tr-TR" altLang="tr-TR" sz="2000" b="1" dirty="0"/>
              <a:t>KONULAR:</a:t>
            </a:r>
            <a:endParaRPr lang="tr-TR" altLang="tr-TR" sz="2000" dirty="0"/>
          </a:p>
        </p:txBody>
      </p:sp>
    </p:spTree>
    <p:extLst>
      <p:ext uri="{BB962C8B-B14F-4D97-AF65-F5344CB8AC3E}">
        <p14:creationId xmlns:p14="http://schemas.microsoft.com/office/powerpoint/2010/main" val="37805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5000"/>
                                  </p:iterate>
                                  <p:childTnLst>
                                    <p:set>
                                      <p:cBhvr override="childStyle">
                                        <p:cTn id="6" dur="2000" fill="hold"/>
                                        <p:tgtEl>
                                          <p:spTgt spid="6"/>
                                        </p:tgtEl>
                                        <p:attrNameLst>
                                          <p:attrName>style.textDecorationUnderline</p:attrName>
                                        </p:attrNameLst>
                                      </p:cBhvr>
                                      <p:to>
                                        <p:strVal val="true"/>
                                      </p:to>
                                    </p:set>
                                  </p:childTnLst>
                                </p:cTn>
                              </p:par>
                            </p:childTnLst>
                          </p:cTn>
                        </p:par>
                        <p:par>
                          <p:cTn id="7" fill="hold">
                            <p:stCondLst>
                              <p:cond delay="23700"/>
                            </p:stCondLst>
                            <p:childTnLst>
                              <p:par>
                                <p:cTn id="8" presetID="18" presetClass="emph" presetSubtype="0" fill="hold" grpId="0" nodeType="afterEffect">
                                  <p:stCondLst>
                                    <p:cond delay="0"/>
                                  </p:stCondLst>
                                  <p:iterate type="lt">
                                    <p:tmPct val="5000"/>
                                  </p:iterate>
                                  <p:childTnLst>
                                    <p:set>
                                      <p:cBhvr override="childStyle">
                                        <p:cTn id="9" dur="20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IMG_3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33400" y="152400"/>
            <a:ext cx="807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4400" dirty="0"/>
              <a:t>Yangın Ekolojisi</a:t>
            </a:r>
          </a:p>
        </p:txBody>
      </p:sp>
      <p:sp>
        <p:nvSpPr>
          <p:cNvPr id="6" name="Rectangle 7"/>
          <p:cNvSpPr>
            <a:spLocks noChangeArrowheads="1"/>
          </p:cNvSpPr>
          <p:nvPr/>
        </p:nvSpPr>
        <p:spPr bwMode="auto">
          <a:xfrm>
            <a:off x="228600" y="1447800"/>
            <a:ext cx="3505200" cy="396875"/>
          </a:xfrm>
          <a:prstGeom prst="rect">
            <a:avLst/>
          </a:prstGeom>
          <a:solidFill>
            <a:schemeClr val="bg1">
              <a:alpha val="50000"/>
            </a:schemeClr>
          </a:solid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 typeface="Wingdings" panose="05000000000000000000" pitchFamily="2" charset="2"/>
              <a:buNone/>
            </a:pPr>
            <a:r>
              <a:rPr lang="tr-TR" altLang="tr-TR" sz="2000" b="1" dirty="0"/>
              <a:t>Yangın Ekolojisi nedir?</a:t>
            </a:r>
            <a:endParaRPr lang="tr-TR" altLang="tr-TR" sz="2000" dirty="0"/>
          </a:p>
        </p:txBody>
      </p:sp>
      <p:sp>
        <p:nvSpPr>
          <p:cNvPr id="7" name="Rectangle 9"/>
          <p:cNvSpPr>
            <a:spLocks noChangeArrowheads="1"/>
          </p:cNvSpPr>
          <p:nvPr/>
        </p:nvSpPr>
        <p:spPr bwMode="auto">
          <a:xfrm>
            <a:off x="228600" y="2057400"/>
            <a:ext cx="8915400" cy="646113"/>
          </a:xfrm>
          <a:prstGeom prst="rect">
            <a:avLst/>
          </a:prstGeom>
          <a:solidFill>
            <a:schemeClr val="bg1">
              <a:alpha val="5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dirty="0"/>
              <a:t>Yangının yetişme çevresine olan etkileriyle bu çevrede yaşayan bitki ve hayvanlarla olan karşılıklı ilişkilerinden bahseden bir bilim dalıdır.</a:t>
            </a:r>
          </a:p>
        </p:txBody>
      </p:sp>
      <p:sp>
        <p:nvSpPr>
          <p:cNvPr id="8" name="Rectangle 10"/>
          <p:cNvSpPr>
            <a:spLocks noChangeArrowheads="1"/>
          </p:cNvSpPr>
          <p:nvPr/>
        </p:nvSpPr>
        <p:spPr bwMode="auto">
          <a:xfrm>
            <a:off x="214313" y="3440113"/>
            <a:ext cx="8929687" cy="1465262"/>
          </a:xfrm>
          <a:prstGeom prst="rect">
            <a:avLst/>
          </a:prstGeom>
          <a:solidFill>
            <a:schemeClr val="bg1">
              <a:alpha val="5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dirty="0"/>
              <a:t>Bir alanın veya bölgenin, yangın tarihi ve doğal yangın rejimi hakkındaki ayrıntılı bilgi; yangın davranışının tahmin edilmesi, yangının etkilerinin belirlenmesi ve yangına bağımlı alanlarda yangının kaçınılmaz bir faktör olduğunun anlaşılması hususunda fayda sağlayarak, başarılı bir yangın amenajman planının hazırlanmasına ve uygulanmasına yardımcı olur.</a:t>
            </a:r>
            <a:endParaRPr lang="en-US" altLang="tr-TR" sz="1800" dirty="0"/>
          </a:p>
        </p:txBody>
      </p:sp>
      <p:sp>
        <p:nvSpPr>
          <p:cNvPr id="9" name="Rectangle 11"/>
          <p:cNvSpPr>
            <a:spLocks noChangeArrowheads="1"/>
          </p:cNvSpPr>
          <p:nvPr/>
        </p:nvSpPr>
        <p:spPr bwMode="auto">
          <a:xfrm>
            <a:off x="228600" y="2971800"/>
            <a:ext cx="4876800" cy="396875"/>
          </a:xfrm>
          <a:prstGeom prst="rect">
            <a:avLst/>
          </a:prstGeom>
          <a:solidFill>
            <a:schemeClr val="bg1">
              <a:alpha val="50000"/>
            </a:schemeClr>
          </a:solid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 typeface="Wingdings" panose="05000000000000000000" pitchFamily="2" charset="2"/>
              <a:buNone/>
            </a:pPr>
            <a:r>
              <a:rPr lang="tr-TR" altLang="tr-TR" sz="2000" b="1" dirty="0"/>
              <a:t>Yangın Ekolojisi neden önemlidir?</a:t>
            </a:r>
            <a:endParaRPr lang="tr-TR" altLang="tr-TR" sz="2000" dirty="0"/>
          </a:p>
        </p:txBody>
      </p:sp>
    </p:spTree>
    <p:extLst>
      <p:ext uri="{BB962C8B-B14F-4D97-AF65-F5344CB8AC3E}">
        <p14:creationId xmlns:p14="http://schemas.microsoft.com/office/powerpoint/2010/main" val="382539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5000"/>
                                  </p:iterate>
                                  <p:childTnLst>
                                    <p:set>
                                      <p:cBhvr override="childStyle">
                                        <p:cTn id="6" dur="2000" fill="hold"/>
                                        <p:tgtEl>
                                          <p:spTgt spid="6"/>
                                        </p:tgtEl>
                                        <p:attrNameLst>
                                          <p:attrName>style.textDecorationUnderline</p:attrName>
                                        </p:attrNameLst>
                                      </p:cBhvr>
                                      <p:to>
                                        <p:strVal val="true"/>
                                      </p:to>
                                    </p:set>
                                  </p:childTnLst>
                                </p:cTn>
                              </p:par>
                            </p:childTnLst>
                          </p:cTn>
                        </p:par>
                        <p:par>
                          <p:cTn id="7" fill="hold">
                            <p:stCondLst>
                              <p:cond delay="4000"/>
                            </p:stCondLst>
                            <p:childTnLst>
                              <p:par>
                                <p:cTn id="8" presetID="18" presetClass="emph" presetSubtype="0" fill="hold" grpId="0" nodeType="afterEffect">
                                  <p:stCondLst>
                                    <p:cond delay="0"/>
                                  </p:stCondLst>
                                  <p:iterate type="lt">
                                    <p:tmPct val="5000"/>
                                  </p:iterate>
                                  <p:childTnLst>
                                    <p:set>
                                      <p:cBhvr override="childStyle">
                                        <p:cTn id="9" dur="20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p:cNvSpPr>
            <a:spLocks noGrp="1"/>
          </p:cNvSpPr>
          <p:nvPr>
            <p:ph type="sldNum" sz="quarter" idx="12"/>
          </p:nvPr>
        </p:nvSpPr>
        <p:spPr>
          <a:xfrm>
            <a:off x="9738295" y="6269265"/>
            <a:ext cx="606334" cy="169001"/>
          </a:xfrm>
        </p:spPr>
        <p:txBody>
          <a:bodyPr/>
          <a:lstStyle/>
          <a:p>
            <a:fld id="{860A2120-F4D3-485F-A5B8-C44F1997944B}" type="slidenum">
              <a:rPr lang="tr-TR" smtClean="0">
                <a:solidFill>
                  <a:schemeClr val="bg1"/>
                </a:solidFill>
              </a:rPr>
              <a:pPr/>
              <a:t>5</a:t>
            </a:fld>
            <a:endParaRPr lang="tr-TR" dirty="0">
              <a:solidFill>
                <a:schemeClr val="bg1"/>
              </a:solidFill>
            </a:endParaRPr>
          </a:p>
        </p:txBody>
      </p:sp>
      <p:sp>
        <p:nvSpPr>
          <p:cNvPr id="5" name="Rectangle 18"/>
          <p:cNvSpPr txBox="1">
            <a:spLocks noChangeArrowheads="1"/>
          </p:cNvSpPr>
          <p:nvPr/>
        </p:nvSpPr>
        <p:spPr>
          <a:xfrm>
            <a:off x="3505200" y="141514"/>
            <a:ext cx="2868706"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
        <p:nvSpPr>
          <p:cNvPr id="6" name="Rectangle 3"/>
          <p:cNvSpPr txBox="1">
            <a:spLocks noChangeArrowheads="1"/>
          </p:cNvSpPr>
          <p:nvPr/>
        </p:nvSpPr>
        <p:spPr>
          <a:xfrm>
            <a:off x="454025" y="1211263"/>
            <a:ext cx="8229600" cy="1981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spcBef>
                <a:spcPct val="50000"/>
              </a:spcBef>
            </a:pPr>
            <a:r>
              <a:rPr lang="tr-TR" altLang="tr-TR" sz="1800" dirty="0" smtClean="0"/>
              <a:t>Yangın, yaklaşık 400 milyondan beri ekosisteminde hüküm süren bir olaydır. Bugünde, yangın </a:t>
            </a:r>
            <a:r>
              <a:rPr lang="tr-TR" altLang="tr-TR" sz="1800" dirty="0" err="1" smtClean="0"/>
              <a:t>Tazmanya’dan</a:t>
            </a:r>
            <a:r>
              <a:rPr lang="tr-TR" altLang="tr-TR" sz="1800" dirty="0" smtClean="0"/>
              <a:t> Arktik kesime kadar geniş bir alanda varlığını devam ettirmektedir. </a:t>
            </a:r>
            <a:endParaRPr lang="en-US" altLang="tr-TR" sz="1800" dirty="0" smtClean="0"/>
          </a:p>
          <a:p>
            <a:pPr>
              <a:lnSpc>
                <a:spcPct val="80000"/>
              </a:lnSpc>
              <a:spcBef>
                <a:spcPct val="50000"/>
              </a:spcBef>
            </a:pPr>
            <a:r>
              <a:rPr lang="tr-TR" altLang="tr-TR" sz="1800" dirty="0" smtClean="0"/>
              <a:t>Dünyanın birçok bölgesinde yangın, ekosistemleri ve bitki türlerini etkiler. Bu nedenle, yangından etkilenen ekosistemlerde, tür adaptasyonlarının ve ekosistem dinamiklerinin çok iyi anlaşılması gerekmektedir. </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984728"/>
            <a:ext cx="62484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8" name="17 Grup"/>
          <p:cNvGrpSpPr>
            <a:grpSpLocks/>
          </p:cNvGrpSpPr>
          <p:nvPr/>
        </p:nvGrpSpPr>
        <p:grpSpPr bwMode="auto">
          <a:xfrm>
            <a:off x="7034213" y="6280605"/>
            <a:ext cx="2109787" cy="360363"/>
            <a:chOff x="4672013" y="6389688"/>
            <a:chExt cx="2109787" cy="360362"/>
          </a:xfrm>
        </p:grpSpPr>
        <p:sp>
          <p:nvSpPr>
            <p:cNvPr id="9" name="Rectangle 6"/>
            <p:cNvSpPr>
              <a:spLocks noChangeArrowheads="1"/>
            </p:cNvSpPr>
            <p:nvPr/>
          </p:nvSpPr>
          <p:spPr bwMode="auto">
            <a:xfrm>
              <a:off x="5113337" y="6389688"/>
              <a:ext cx="16684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100" b="1" dirty="0"/>
                <a:t>İlerde çalışılması </a:t>
              </a:r>
            </a:p>
            <a:p>
              <a:pPr eaLnBrk="1" hangingPunct="1">
                <a:spcBef>
                  <a:spcPct val="0"/>
                </a:spcBef>
                <a:buFontTx/>
                <a:buNone/>
              </a:pPr>
              <a:r>
                <a:rPr lang="tr-TR" altLang="tr-TR" sz="1100" b="1" dirty="0"/>
                <a:t>gereken alanlar</a:t>
              </a:r>
            </a:p>
          </p:txBody>
        </p:sp>
        <p:pic>
          <p:nvPicPr>
            <p:cNvPr id="10" name="Picture 7"/>
            <p:cNvPicPr>
              <a:picLocks noChangeArrowheads="1"/>
            </p:cNvPicPr>
            <p:nvPr/>
          </p:nvPicPr>
          <p:blipFill>
            <a:blip r:embed="rId3">
              <a:extLst>
                <a:ext uri="{28A0092B-C50C-407E-A947-70E740481C1C}">
                  <a14:useLocalDpi xmlns:a14="http://schemas.microsoft.com/office/drawing/2010/main" val="0"/>
                </a:ext>
              </a:extLst>
            </a:blip>
            <a:srcRect l="19290" t="66580" r="23921" b="18900"/>
            <a:stretch>
              <a:fillRect/>
            </a:stretch>
          </p:blipFill>
          <p:spPr bwMode="auto">
            <a:xfrm>
              <a:off x="4672013" y="6478588"/>
              <a:ext cx="287337" cy="144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 name="15 Grup"/>
          <p:cNvGrpSpPr>
            <a:grpSpLocks/>
          </p:cNvGrpSpPr>
          <p:nvPr/>
        </p:nvGrpSpPr>
        <p:grpSpPr bwMode="auto">
          <a:xfrm>
            <a:off x="2657475" y="6356805"/>
            <a:ext cx="1938338" cy="150813"/>
            <a:chOff x="4665663" y="6197600"/>
            <a:chExt cx="1938337" cy="150813"/>
          </a:xfrm>
        </p:grpSpPr>
        <p:sp>
          <p:nvSpPr>
            <p:cNvPr id="12" name="Rectangle 8"/>
            <p:cNvSpPr>
              <a:spLocks noChangeArrowheads="1"/>
            </p:cNvSpPr>
            <p:nvPr/>
          </p:nvSpPr>
          <p:spPr bwMode="auto">
            <a:xfrm>
              <a:off x="4933950" y="6197600"/>
              <a:ext cx="16700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400" b="1"/>
                <a:t>Yangına hassas</a:t>
              </a:r>
            </a:p>
          </p:txBody>
        </p:sp>
        <p:pic>
          <p:nvPicPr>
            <p:cNvPr id="13" name="Picture 9"/>
            <p:cNvPicPr>
              <a:picLocks noChangeArrowheads="1"/>
            </p:cNvPicPr>
            <p:nvPr/>
          </p:nvPicPr>
          <p:blipFill>
            <a:blip r:embed="rId3">
              <a:extLst>
                <a:ext uri="{28A0092B-C50C-407E-A947-70E740481C1C}">
                  <a14:useLocalDpi xmlns:a14="http://schemas.microsoft.com/office/drawing/2010/main" val="0"/>
                </a:ext>
              </a:extLst>
            </a:blip>
            <a:srcRect l="21606" t="27921" r="23921" b="56700"/>
            <a:stretch>
              <a:fillRect/>
            </a:stretch>
          </p:blipFill>
          <p:spPr bwMode="auto">
            <a:xfrm>
              <a:off x="4665663" y="6203950"/>
              <a:ext cx="287337" cy="144463"/>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14 Grup"/>
          <p:cNvGrpSpPr>
            <a:grpSpLocks/>
          </p:cNvGrpSpPr>
          <p:nvPr/>
        </p:nvGrpSpPr>
        <p:grpSpPr bwMode="auto">
          <a:xfrm>
            <a:off x="4640263" y="6364743"/>
            <a:ext cx="2165350" cy="144462"/>
            <a:chOff x="1930400" y="6477000"/>
            <a:chExt cx="2165350" cy="144463"/>
          </a:xfrm>
        </p:grpSpPr>
        <p:sp>
          <p:nvSpPr>
            <p:cNvPr id="15" name="Rectangle 10"/>
            <p:cNvSpPr>
              <a:spLocks noChangeArrowheads="1"/>
            </p:cNvSpPr>
            <p:nvPr/>
          </p:nvSpPr>
          <p:spPr bwMode="auto">
            <a:xfrm>
              <a:off x="2190750" y="6508750"/>
              <a:ext cx="1905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400" b="1"/>
                <a:t>Yangından bağımsız</a:t>
              </a:r>
            </a:p>
          </p:txBody>
        </p:sp>
        <p:pic>
          <p:nvPicPr>
            <p:cNvPr id="16" name="Picture 12"/>
            <p:cNvPicPr>
              <a:picLocks noChangeArrowheads="1"/>
            </p:cNvPicPr>
            <p:nvPr/>
          </p:nvPicPr>
          <p:blipFill>
            <a:blip r:embed="rId3">
              <a:extLst>
                <a:ext uri="{28A0092B-C50C-407E-A947-70E740481C1C}">
                  <a14:useLocalDpi xmlns:a14="http://schemas.microsoft.com/office/drawing/2010/main" val="0"/>
                </a:ext>
              </a:extLst>
            </a:blip>
            <a:srcRect l="21606" t="47250" r="24692" b="37370"/>
            <a:stretch>
              <a:fillRect/>
            </a:stretch>
          </p:blipFill>
          <p:spPr bwMode="auto">
            <a:xfrm>
              <a:off x="1930400" y="6477000"/>
              <a:ext cx="287338" cy="1444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 name="13 Grup"/>
          <p:cNvGrpSpPr>
            <a:grpSpLocks/>
          </p:cNvGrpSpPr>
          <p:nvPr/>
        </p:nvGrpSpPr>
        <p:grpSpPr bwMode="auto">
          <a:xfrm>
            <a:off x="454025" y="6348868"/>
            <a:ext cx="2008188" cy="187325"/>
            <a:chOff x="1928813" y="6172200"/>
            <a:chExt cx="2008187" cy="187325"/>
          </a:xfrm>
        </p:grpSpPr>
        <p:pic>
          <p:nvPicPr>
            <p:cNvPr id="18" name="Picture 11"/>
            <p:cNvPicPr>
              <a:picLocks noChangeArrowheads="1"/>
            </p:cNvPicPr>
            <p:nvPr/>
          </p:nvPicPr>
          <p:blipFill>
            <a:blip r:embed="rId3">
              <a:extLst>
                <a:ext uri="{28A0092B-C50C-407E-A947-70E740481C1C}">
                  <a14:useLocalDpi xmlns:a14="http://schemas.microsoft.com/office/drawing/2010/main" val="0"/>
                </a:ext>
              </a:extLst>
            </a:blip>
            <a:srcRect l="20834" t="8591" r="24692" b="75600"/>
            <a:stretch>
              <a:fillRect/>
            </a:stretch>
          </p:blipFill>
          <p:spPr bwMode="auto">
            <a:xfrm>
              <a:off x="1928813" y="6205538"/>
              <a:ext cx="287337" cy="144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3"/>
            <p:cNvSpPr>
              <a:spLocks noChangeArrowheads="1"/>
            </p:cNvSpPr>
            <p:nvPr/>
          </p:nvSpPr>
          <p:spPr bwMode="auto">
            <a:xfrm>
              <a:off x="2195513" y="6172200"/>
              <a:ext cx="174148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400" b="1" dirty="0"/>
                <a:t>Yangına bağımlı</a:t>
              </a:r>
            </a:p>
          </p:txBody>
        </p:sp>
      </p:grpSp>
    </p:spTree>
    <p:extLst>
      <p:ext uri="{BB962C8B-B14F-4D97-AF65-F5344CB8AC3E}">
        <p14:creationId xmlns:p14="http://schemas.microsoft.com/office/powerpoint/2010/main" val="289797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671482"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
        <p:nvSpPr>
          <p:cNvPr id="5" name="Rectangle 3"/>
          <p:cNvSpPr txBox="1">
            <a:spLocks noChangeArrowheads="1"/>
          </p:cNvSpPr>
          <p:nvPr/>
        </p:nvSpPr>
        <p:spPr>
          <a:xfrm>
            <a:off x="869576" y="2375647"/>
            <a:ext cx="4383741" cy="33438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50000"/>
              </a:spcBef>
            </a:pPr>
            <a:r>
              <a:rPr lang="tr-TR" altLang="tr-TR" sz="2400" dirty="0" smtClean="0"/>
              <a:t>Yazılı ve tarihi kayıtlar</a:t>
            </a:r>
            <a:r>
              <a:rPr lang="en-US" altLang="tr-TR" sz="2400" dirty="0" smtClean="0"/>
              <a:t>.</a:t>
            </a:r>
            <a:endParaRPr lang="en-US" altLang="tr-TR" sz="2400" b="1" dirty="0" smtClean="0"/>
          </a:p>
          <a:p>
            <a:pPr>
              <a:spcBef>
                <a:spcPct val="50000"/>
              </a:spcBef>
            </a:pPr>
            <a:r>
              <a:rPr lang="tr-TR" altLang="tr-TR" sz="2400" dirty="0" smtClean="0"/>
              <a:t>Organik katmanlardaki kül birikiminden ve göllerdeki </a:t>
            </a:r>
            <a:r>
              <a:rPr lang="tr-TR" altLang="tr-TR" sz="2400" dirty="0" err="1" smtClean="0"/>
              <a:t>sedimentlerden</a:t>
            </a:r>
            <a:r>
              <a:rPr lang="tr-TR" altLang="tr-TR" sz="2400" dirty="0" smtClean="0"/>
              <a:t> </a:t>
            </a:r>
            <a:r>
              <a:rPr lang="en-US" altLang="tr-TR" sz="2400" dirty="0" smtClean="0"/>
              <a:t> </a:t>
            </a:r>
            <a:endParaRPr lang="en-US" altLang="tr-TR" sz="2400" b="1" dirty="0" smtClean="0"/>
          </a:p>
          <a:p>
            <a:pPr>
              <a:spcBef>
                <a:spcPct val="50000"/>
              </a:spcBef>
            </a:pPr>
            <a:r>
              <a:rPr lang="tr-TR" altLang="tr-TR" sz="2400" dirty="0" smtClean="0"/>
              <a:t>Yangın izleri</a:t>
            </a:r>
            <a:endParaRPr lang="en-US" altLang="tr-TR" sz="2400" dirty="0" smtClean="0"/>
          </a:p>
          <a:p>
            <a:pPr>
              <a:spcBef>
                <a:spcPct val="50000"/>
              </a:spcBef>
            </a:pPr>
            <a:r>
              <a:rPr lang="tr-TR" altLang="tr-TR" sz="2400" dirty="0" smtClean="0"/>
              <a:t>Ormanlardaki yaş sınıfları dağılımı</a:t>
            </a:r>
            <a:r>
              <a:rPr lang="en-US" altLang="tr-TR" sz="2400" dirty="0" smtClean="0"/>
              <a:t>.</a:t>
            </a:r>
            <a:r>
              <a:rPr lang="tr-TR" altLang="tr-TR" sz="2400" dirty="0" smtClean="0"/>
              <a:t> </a:t>
            </a:r>
          </a:p>
        </p:txBody>
      </p:sp>
      <p:sp>
        <p:nvSpPr>
          <p:cNvPr id="6" name="Rectangle 5"/>
          <p:cNvSpPr>
            <a:spLocks noChangeArrowheads="1"/>
          </p:cNvSpPr>
          <p:nvPr/>
        </p:nvSpPr>
        <p:spPr bwMode="auto">
          <a:xfrm>
            <a:off x="869576" y="1519518"/>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tr-TR" altLang="tr-TR" dirty="0"/>
              <a:t>Nasıl anlaşılır?</a:t>
            </a:r>
          </a:p>
        </p:txBody>
      </p:sp>
      <p:pic>
        <p:nvPicPr>
          <p:cNvPr id="7" name="Picture 8" descr="firescar-p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682" y="923108"/>
            <a:ext cx="2967318" cy="573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7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608217"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pic>
        <p:nvPicPr>
          <p:cNvPr id="5" name="Picture 4" descr="ScreenHunter_01 Dec"/>
          <p:cNvPicPr>
            <a:picLocks noChangeAspect="1" noChangeArrowheads="1"/>
          </p:cNvPicPr>
          <p:nvPr/>
        </p:nvPicPr>
        <p:blipFill>
          <a:blip r:embed="rId2">
            <a:extLst>
              <a:ext uri="{28A0092B-C50C-407E-A947-70E740481C1C}">
                <a14:useLocalDpi xmlns:a14="http://schemas.microsoft.com/office/drawing/2010/main" val="0"/>
              </a:ext>
            </a:extLst>
          </a:blip>
          <a:srcRect l="221" t="1134"/>
          <a:stretch>
            <a:fillRect/>
          </a:stretch>
        </p:blipFill>
        <p:spPr bwMode="auto">
          <a:xfrm>
            <a:off x="0" y="1089541"/>
            <a:ext cx="9144000" cy="57684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7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SMAIL_PHOTOS_SON\CANADA\June\IMG_3311.jpg"/>
          <p:cNvPicPr>
            <a:picLocks noChangeAspect="1" noChangeArrowheads="1"/>
          </p:cNvPicPr>
          <p:nvPr/>
        </p:nvPicPr>
        <p:blipFill>
          <a:blip r:embed="rId2">
            <a:extLst>
              <a:ext uri="{28A0092B-C50C-407E-A947-70E740481C1C}">
                <a14:useLocalDpi xmlns:a14="http://schemas.microsoft.com/office/drawing/2010/main" val="0"/>
              </a:ext>
            </a:extLst>
          </a:blip>
          <a:srcRect l="9329" t="28343" b="3448"/>
          <a:stretch>
            <a:fillRect/>
          </a:stretch>
        </p:blipFill>
        <p:spPr bwMode="auto">
          <a:xfrm>
            <a:off x="-18181" y="1088571"/>
            <a:ext cx="9162181" cy="5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txBox="1">
            <a:spLocks noChangeArrowheads="1"/>
          </p:cNvSpPr>
          <p:nvPr/>
        </p:nvSpPr>
        <p:spPr>
          <a:xfrm>
            <a:off x="3505200" y="141514"/>
            <a:ext cx="2582091"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spTree>
    <p:extLst>
      <p:ext uri="{BB962C8B-B14F-4D97-AF65-F5344CB8AC3E}">
        <p14:creationId xmlns:p14="http://schemas.microsoft.com/office/powerpoint/2010/main" val="82859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txBox="1">
            <a:spLocks noChangeArrowheads="1"/>
          </p:cNvSpPr>
          <p:nvPr/>
        </p:nvSpPr>
        <p:spPr>
          <a:xfrm>
            <a:off x="3505200" y="141514"/>
            <a:ext cx="2616926" cy="529046"/>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altLang="tr-TR" sz="3600" dirty="0" smtClean="0">
                <a:solidFill>
                  <a:schemeClr val="bg1"/>
                </a:solidFill>
              </a:rPr>
              <a:t>Yangın Tarihi</a:t>
            </a:r>
          </a:p>
        </p:txBody>
      </p:sp>
      <p:pic>
        <p:nvPicPr>
          <p:cNvPr id="5"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 y="1089149"/>
            <a:ext cx="4876800" cy="292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26" y="3752923"/>
            <a:ext cx="4850674" cy="29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9 Dikdörtgen"/>
          <p:cNvSpPr>
            <a:spLocks noChangeArrowheads="1"/>
          </p:cNvSpPr>
          <p:nvPr/>
        </p:nvSpPr>
        <p:spPr bwMode="auto">
          <a:xfrm>
            <a:off x="1845634" y="1706879"/>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dirty="0"/>
              <a:t>1985-1996</a:t>
            </a:r>
          </a:p>
        </p:txBody>
      </p:sp>
      <p:sp>
        <p:nvSpPr>
          <p:cNvPr id="8" name="10 Dikdörtgen"/>
          <p:cNvSpPr>
            <a:spLocks noChangeArrowheads="1"/>
          </p:cNvSpPr>
          <p:nvPr/>
        </p:nvSpPr>
        <p:spPr bwMode="auto">
          <a:xfrm>
            <a:off x="5998859" y="4737236"/>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dirty="0"/>
              <a:t>1997-2010</a:t>
            </a:r>
          </a:p>
        </p:txBody>
      </p:sp>
    </p:spTree>
    <p:extLst>
      <p:ext uri="{BB962C8B-B14F-4D97-AF65-F5344CB8AC3E}">
        <p14:creationId xmlns:p14="http://schemas.microsoft.com/office/powerpoint/2010/main" val="1342637669"/>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1413</TotalTime>
  <Words>1004</Words>
  <Application>Microsoft Office PowerPoint</Application>
  <PresentationFormat>Ekran Gösterisi (4:3)</PresentationFormat>
  <Paragraphs>195</Paragraphs>
  <Slides>25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25</vt:i4>
      </vt:variant>
    </vt:vector>
  </HeadingPairs>
  <TitlesOfParts>
    <vt:vector size="31" baseType="lpstr">
      <vt:lpstr>Arial</vt:lpstr>
      <vt:lpstr>Calibri</vt:lpstr>
      <vt:lpstr>Calibri Light</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User</cp:lastModifiedBy>
  <cp:revision>131</cp:revision>
  <dcterms:created xsi:type="dcterms:W3CDTF">2020-10-18T10:22:26Z</dcterms:created>
  <dcterms:modified xsi:type="dcterms:W3CDTF">2022-03-18T10:56:27Z</dcterms:modified>
</cp:coreProperties>
</file>