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311" r:id="rId2"/>
    <p:sldId id="315" r:id="rId3"/>
    <p:sldId id="256" r:id="rId4"/>
    <p:sldId id="257" r:id="rId5"/>
    <p:sldId id="258" r:id="rId6"/>
    <p:sldId id="302" r:id="rId7"/>
    <p:sldId id="296" r:id="rId8"/>
    <p:sldId id="308" r:id="rId9"/>
    <p:sldId id="309" r:id="rId10"/>
    <p:sldId id="295" r:id="rId11"/>
    <p:sldId id="294" r:id="rId12"/>
    <p:sldId id="297" r:id="rId13"/>
    <p:sldId id="313" r:id="rId14"/>
    <p:sldId id="298" r:id="rId15"/>
    <p:sldId id="299" r:id="rId16"/>
    <p:sldId id="300" r:id="rId17"/>
    <p:sldId id="320" r:id="rId18"/>
    <p:sldId id="289" r:id="rId19"/>
    <p:sldId id="264" r:id="rId20"/>
    <p:sldId id="266" r:id="rId21"/>
    <p:sldId id="268" r:id="rId22"/>
    <p:sldId id="290" r:id="rId23"/>
    <p:sldId id="301" r:id="rId24"/>
    <p:sldId id="305" r:id="rId25"/>
    <p:sldId id="304" r:id="rId26"/>
    <p:sldId id="310" r:id="rId27"/>
    <p:sldId id="303" r:id="rId28"/>
    <p:sldId id="291" r:id="rId29"/>
    <p:sldId id="316" r:id="rId30"/>
    <p:sldId id="317" r:id="rId31"/>
    <p:sldId id="276" r:id="rId32"/>
    <p:sldId id="277" r:id="rId33"/>
    <p:sldId id="292" r:id="rId34"/>
    <p:sldId id="278" r:id="rId35"/>
    <p:sldId id="293" r:id="rId36"/>
    <p:sldId id="280" r:id="rId37"/>
    <p:sldId id="283" r:id="rId38"/>
    <p:sldId id="281" r:id="rId39"/>
    <p:sldId id="282" r:id="rId40"/>
    <p:sldId id="284" r:id="rId41"/>
    <p:sldId id="285" r:id="rId42"/>
    <p:sldId id="286" r:id="rId43"/>
    <p:sldId id="287" r:id="rId44"/>
    <p:sldId id="288" r:id="rId45"/>
    <p:sldId id="307" r:id="rId46"/>
    <p:sldId id="314" r:id="rId47"/>
    <p:sldId id="318" r:id="rId48"/>
    <p:sldId id="319" r:id="rId49"/>
    <p:sldId id="262" r:id="rId50"/>
    <p:sldId id="272" r:id="rId51"/>
    <p:sldId id="273" r:id="rId52"/>
    <p:sldId id="274" r:id="rId5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67F3FF-DB98-4C9B-9913-067664C90BDA}" v="34" dt="2021-12-06T22:31:41.7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63765" autoAdjust="0"/>
  </p:normalViewPr>
  <p:slideViewPr>
    <p:cSldViewPr snapToGrid="0">
      <p:cViewPr varScale="1">
        <p:scale>
          <a:sx n="61" d="100"/>
          <a:sy n="61" d="100"/>
        </p:scale>
        <p:origin x="1264" y="56"/>
      </p:cViewPr>
      <p:guideLst/>
    </p:cSldViewPr>
  </p:slideViewPr>
  <p:outlineViewPr>
    <p:cViewPr>
      <p:scale>
        <a:sx n="33" d="100"/>
        <a:sy n="33" d="100"/>
      </p:scale>
      <p:origin x="0" y="-26952"/>
    </p:cViewPr>
  </p:outlineViewPr>
  <p:notesTextViewPr>
    <p:cViewPr>
      <p:scale>
        <a:sx n="1" d="1"/>
        <a:sy n="1" d="1"/>
      </p:scale>
      <p:origin x="0" y="0"/>
    </p:cViewPr>
  </p:notesTextViewPr>
  <p:sorterViewPr>
    <p:cViewPr>
      <p:scale>
        <a:sx n="100" d="100"/>
        <a:sy n="100" d="100"/>
      </p:scale>
      <p:origin x="0" y="-16832"/>
    </p:cViewPr>
  </p:sorterViewPr>
  <p:notesViewPr>
    <p:cSldViewPr snapToGrid="0">
      <p:cViewPr varScale="1">
        <p:scale>
          <a:sx n="72" d="100"/>
          <a:sy n="72" d="100"/>
        </p:scale>
        <p:origin x="2724" y="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495BF1-C457-443E-B7D7-DF032A1DEF65}" type="datetimeFigureOut">
              <a:rPr lang="tr-TR" smtClean="0"/>
              <a:t>9.12.2021</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7F8CF7-0E70-4CB9-BA37-E04AED543E81}" type="slidenum">
              <a:rPr lang="tr-TR" smtClean="0"/>
              <a:t>‹#›</a:t>
            </a:fld>
            <a:endParaRPr lang="tr-TR"/>
          </a:p>
        </p:txBody>
      </p:sp>
    </p:spTree>
    <p:extLst>
      <p:ext uri="{BB962C8B-B14F-4D97-AF65-F5344CB8AC3E}">
        <p14:creationId xmlns:p14="http://schemas.microsoft.com/office/powerpoint/2010/main" val="1288914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FB7F8CF7-0E70-4CB9-BA37-E04AED543E81}" type="slidenum">
              <a:rPr lang="tr-TR" smtClean="0"/>
              <a:t>1</a:t>
            </a:fld>
            <a:endParaRPr lang="tr-TR"/>
          </a:p>
        </p:txBody>
      </p:sp>
    </p:spTree>
    <p:extLst>
      <p:ext uri="{BB962C8B-B14F-4D97-AF65-F5344CB8AC3E}">
        <p14:creationId xmlns:p14="http://schemas.microsoft.com/office/powerpoint/2010/main" val="66368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Bazı ailesel </a:t>
            </a:r>
            <a:r>
              <a:rPr lang="tr-TR" dirty="0" err="1"/>
              <a:t>hiperlipidemili</a:t>
            </a:r>
            <a:r>
              <a:rPr lang="tr-TR" dirty="0"/>
              <a:t> olgularda LDL-K yüksekliğine bağlı olarak </a:t>
            </a:r>
            <a:r>
              <a:rPr lang="tr-TR" dirty="0" err="1"/>
              <a:t>aşil</a:t>
            </a:r>
            <a:r>
              <a:rPr lang="tr-TR" dirty="0"/>
              <a:t> </a:t>
            </a:r>
            <a:r>
              <a:rPr lang="tr-TR" dirty="0" err="1"/>
              <a:t>tendonu</a:t>
            </a:r>
            <a:r>
              <a:rPr lang="tr-TR" dirty="0"/>
              <a:t>, el bileği ve dirsek </a:t>
            </a:r>
            <a:r>
              <a:rPr lang="tr-TR" dirty="0" err="1"/>
              <a:t>tendonlarında</a:t>
            </a:r>
            <a:r>
              <a:rPr lang="tr-TR" dirty="0"/>
              <a:t> ve </a:t>
            </a:r>
            <a:r>
              <a:rPr lang="tr-TR" dirty="0" err="1"/>
              <a:t>metakarpofalangeal</a:t>
            </a:r>
            <a:r>
              <a:rPr lang="tr-TR" dirty="0"/>
              <a:t> eklemlerde </a:t>
            </a:r>
            <a:r>
              <a:rPr lang="tr-TR" dirty="0" err="1"/>
              <a:t>ksantomlar</a:t>
            </a:r>
            <a:r>
              <a:rPr lang="tr-TR" dirty="0"/>
              <a:t> oluşabilir. </a:t>
            </a:r>
          </a:p>
          <a:p>
            <a:endParaRPr lang="tr-TR" dirty="0"/>
          </a:p>
          <a:p>
            <a:r>
              <a:rPr lang="tr-TR" dirty="0"/>
              <a:t>Göz kapakları ve çevresinde yer alan sınırları belirsiz gri sarı renkteki cilt altı </a:t>
            </a:r>
            <a:r>
              <a:rPr lang="tr-TR" dirty="0" err="1"/>
              <a:t>lipid</a:t>
            </a:r>
            <a:r>
              <a:rPr lang="tr-TR" dirty="0"/>
              <a:t> birikimlerine ise </a:t>
            </a:r>
            <a:r>
              <a:rPr lang="tr-TR" dirty="0" err="1"/>
              <a:t>ksantelezma</a:t>
            </a:r>
            <a:r>
              <a:rPr lang="tr-TR" dirty="0"/>
              <a:t> adı verilir</a:t>
            </a:r>
          </a:p>
          <a:p>
            <a:endParaRPr lang="tr-TR" dirty="0"/>
          </a:p>
          <a:p>
            <a:r>
              <a:rPr lang="tr-TR" dirty="0"/>
              <a:t>Yüksek LDL-K düzeyine bağlı olarak kornea etrafında halka görünümlü beyaz renkli </a:t>
            </a:r>
            <a:r>
              <a:rPr lang="tr-TR" dirty="0" err="1"/>
              <a:t>lipid</a:t>
            </a:r>
            <a:r>
              <a:rPr lang="tr-TR" dirty="0"/>
              <a:t> deposu ortaya çıkar. </a:t>
            </a:r>
            <a:r>
              <a:rPr lang="tr-TR" dirty="0" err="1"/>
              <a:t>Arkus</a:t>
            </a:r>
            <a:r>
              <a:rPr lang="tr-TR" dirty="0"/>
              <a:t> kornea adı verilen bu bulgu 45 yaşının altındaki kişilerde </a:t>
            </a:r>
            <a:r>
              <a:rPr lang="tr-TR" dirty="0" err="1"/>
              <a:t>dislipidemi</a:t>
            </a:r>
            <a:r>
              <a:rPr lang="tr-TR" dirty="0"/>
              <a:t> açısından anlamlı olarak kabul edilir. </a:t>
            </a:r>
          </a:p>
        </p:txBody>
      </p:sp>
      <p:sp>
        <p:nvSpPr>
          <p:cNvPr id="4" name="Slayt Numarası Yer Tutucusu 3"/>
          <p:cNvSpPr>
            <a:spLocks noGrp="1"/>
          </p:cNvSpPr>
          <p:nvPr>
            <p:ph type="sldNum" sz="quarter" idx="5"/>
          </p:nvPr>
        </p:nvSpPr>
        <p:spPr/>
        <p:txBody>
          <a:bodyPr/>
          <a:lstStyle/>
          <a:p>
            <a:fld id="{FB7F8CF7-0E70-4CB9-BA37-E04AED543E81}" type="slidenum">
              <a:rPr lang="tr-TR" smtClean="0"/>
              <a:t>14</a:t>
            </a:fld>
            <a:endParaRPr lang="tr-TR"/>
          </a:p>
        </p:txBody>
      </p:sp>
    </p:spTree>
    <p:extLst>
      <p:ext uri="{BB962C8B-B14F-4D97-AF65-F5344CB8AC3E}">
        <p14:creationId xmlns:p14="http://schemas.microsoft.com/office/powerpoint/2010/main" val="442748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Ateroskleroza</a:t>
            </a:r>
            <a:r>
              <a:rPr lang="tr-TR" dirty="0"/>
              <a:t> bağlı olarak </a:t>
            </a:r>
            <a:r>
              <a:rPr lang="tr-TR" dirty="0" err="1"/>
              <a:t>periferik</a:t>
            </a:r>
            <a:r>
              <a:rPr lang="tr-TR" dirty="0"/>
              <a:t> nabızlar zayıf olarak alınabilir veya hiç alınamayabilir. </a:t>
            </a:r>
            <a:r>
              <a:rPr lang="tr-TR" dirty="0" err="1"/>
              <a:t>Aortik</a:t>
            </a:r>
            <a:r>
              <a:rPr lang="tr-TR" dirty="0"/>
              <a:t> </a:t>
            </a:r>
            <a:r>
              <a:rPr lang="tr-TR" dirty="0" err="1"/>
              <a:t>ateroskleroza</a:t>
            </a:r>
            <a:r>
              <a:rPr lang="tr-TR" dirty="0"/>
              <a:t> veya </a:t>
            </a:r>
            <a:r>
              <a:rPr lang="tr-TR" dirty="0" err="1"/>
              <a:t>karotis</a:t>
            </a:r>
            <a:r>
              <a:rPr lang="tr-TR" dirty="0"/>
              <a:t> darlığına bağlı dinleme bulgusu olabilir. </a:t>
            </a:r>
          </a:p>
          <a:p>
            <a:endParaRPr lang="tr-TR" dirty="0"/>
          </a:p>
          <a:p>
            <a:r>
              <a:rPr lang="tr-TR" dirty="0"/>
              <a:t>Dokularda </a:t>
            </a:r>
            <a:r>
              <a:rPr lang="tr-TR" dirty="0" err="1"/>
              <a:t>lipid</a:t>
            </a:r>
            <a:r>
              <a:rPr lang="tr-TR" dirty="0"/>
              <a:t> birikiminin uzun süre devam etmesi sonucunda yağlı karaciğer hastalığı ve buna bağlı </a:t>
            </a:r>
            <a:r>
              <a:rPr lang="tr-TR" dirty="0" err="1"/>
              <a:t>hepatosplenomegali</a:t>
            </a:r>
            <a:r>
              <a:rPr lang="tr-TR" dirty="0"/>
              <a:t> saptanabilir. Şiddetli TG yüksekliği nedeniyle akut </a:t>
            </a:r>
            <a:r>
              <a:rPr lang="tr-TR" dirty="0" err="1"/>
              <a:t>pankreatit</a:t>
            </a:r>
            <a:r>
              <a:rPr lang="tr-TR" dirty="0"/>
              <a:t> geçiren hastalar şiddetli karın ağrısı ile acil servise başvurabilir.</a:t>
            </a:r>
          </a:p>
          <a:p>
            <a:endParaRPr lang="tr-TR" dirty="0"/>
          </a:p>
          <a:p>
            <a:endParaRPr lang="tr-TR" dirty="0"/>
          </a:p>
        </p:txBody>
      </p:sp>
      <p:sp>
        <p:nvSpPr>
          <p:cNvPr id="4" name="Slayt Numarası Yer Tutucusu 3"/>
          <p:cNvSpPr>
            <a:spLocks noGrp="1"/>
          </p:cNvSpPr>
          <p:nvPr>
            <p:ph type="sldNum" sz="quarter" idx="5"/>
          </p:nvPr>
        </p:nvSpPr>
        <p:spPr/>
        <p:txBody>
          <a:bodyPr/>
          <a:lstStyle/>
          <a:p>
            <a:fld id="{FB7F8CF7-0E70-4CB9-BA37-E04AED543E81}" type="slidenum">
              <a:rPr lang="tr-TR" smtClean="0"/>
              <a:t>15</a:t>
            </a:fld>
            <a:endParaRPr lang="tr-TR"/>
          </a:p>
        </p:txBody>
      </p:sp>
    </p:spTree>
    <p:extLst>
      <p:ext uri="{BB962C8B-B14F-4D97-AF65-F5344CB8AC3E}">
        <p14:creationId xmlns:p14="http://schemas.microsoft.com/office/powerpoint/2010/main" val="3283858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Laboratuvar testlerinde </a:t>
            </a:r>
            <a:r>
              <a:rPr lang="tr-TR" dirty="0" err="1"/>
              <a:t>sekonder</a:t>
            </a:r>
            <a:r>
              <a:rPr lang="tr-TR" dirty="0"/>
              <a:t> nedenlerin araştırılması amacıyla serum açlık </a:t>
            </a:r>
            <a:r>
              <a:rPr lang="tr-TR" dirty="0" err="1"/>
              <a:t>glukozu</a:t>
            </a:r>
            <a:r>
              <a:rPr lang="tr-TR" dirty="0"/>
              <a:t>, TSH, </a:t>
            </a:r>
            <a:r>
              <a:rPr lang="tr-TR" dirty="0" err="1"/>
              <a:t>kreatinin</a:t>
            </a:r>
            <a:r>
              <a:rPr lang="tr-TR" dirty="0"/>
              <a:t>, karaciğer fonksiyon testleri ve safra yolu enzim düzeyleri, ürik asit ile tam idrar analizi istenmelidir</a:t>
            </a:r>
          </a:p>
          <a:p>
            <a:r>
              <a:rPr lang="tr-TR" dirty="0"/>
              <a:t>EKG’de koroner arter hastalığı (KAH) ile uyumlu bulgular saptanabilir.</a:t>
            </a:r>
          </a:p>
          <a:p>
            <a:r>
              <a:rPr lang="tr-TR" dirty="0"/>
              <a:t>Gerekli Durumlarda Diğer Testler : Komplikasyonlu ve eşlik eden hastalıkların tespitinde ve </a:t>
            </a:r>
            <a:r>
              <a:rPr lang="tr-TR" dirty="0" err="1"/>
              <a:t>klinisyenin</a:t>
            </a:r>
            <a:r>
              <a:rPr lang="tr-TR" dirty="0"/>
              <a:t> gerekli gördüğü durumlarda batın US, amilaz ve </a:t>
            </a:r>
            <a:r>
              <a:rPr lang="tr-TR" dirty="0" err="1"/>
              <a:t>lipaz</a:t>
            </a:r>
            <a:r>
              <a:rPr lang="tr-TR" dirty="0"/>
              <a:t> istenebilir.</a:t>
            </a:r>
          </a:p>
          <a:p>
            <a:endParaRPr lang="tr-TR" dirty="0"/>
          </a:p>
          <a:p>
            <a:r>
              <a:rPr lang="tr-TR" dirty="0"/>
              <a:t>Yaptığımız muayene ve istediğimiz tetkiklerle </a:t>
            </a:r>
            <a:r>
              <a:rPr lang="tr-TR" dirty="0" err="1"/>
              <a:t>metabolik</a:t>
            </a:r>
            <a:r>
              <a:rPr lang="tr-TR" dirty="0"/>
              <a:t> sendromu da sorgulamış oluyoruz.</a:t>
            </a:r>
          </a:p>
          <a:p>
            <a:r>
              <a:rPr lang="tr-TR" dirty="0" err="1"/>
              <a:t>Metabolik</a:t>
            </a:r>
            <a:r>
              <a:rPr lang="tr-TR" dirty="0"/>
              <a:t> sendrom:</a:t>
            </a:r>
          </a:p>
          <a:p>
            <a:r>
              <a:rPr lang="tr-TR" dirty="0" err="1"/>
              <a:t>Abdominal</a:t>
            </a:r>
            <a:r>
              <a:rPr lang="tr-TR" dirty="0"/>
              <a:t> </a:t>
            </a:r>
            <a:r>
              <a:rPr lang="tr-TR" dirty="0" err="1"/>
              <a:t>obezite</a:t>
            </a:r>
            <a:r>
              <a:rPr lang="tr-TR" dirty="0"/>
              <a:t> : Bel çevresinin erkeklerde ≥100 cm, kadınlarda ≥90 cm olması</a:t>
            </a:r>
          </a:p>
          <a:p>
            <a:r>
              <a:rPr lang="tr-TR" dirty="0"/>
              <a:t>TG : ≥ 150 mg/dl ya da TG yüksekliği için farmakolojik tedavi alıyor olması </a:t>
            </a:r>
          </a:p>
          <a:p>
            <a:r>
              <a:rPr lang="tr-TR" dirty="0"/>
              <a:t>HDL kolesterol: Kadında &lt;50 mg/</a:t>
            </a:r>
            <a:r>
              <a:rPr lang="tr-TR" dirty="0" err="1"/>
              <a:t>dL</a:t>
            </a:r>
            <a:r>
              <a:rPr lang="tr-TR" dirty="0"/>
              <a:t>, erkekte &lt;40 md/</a:t>
            </a:r>
            <a:r>
              <a:rPr lang="tr-TR" dirty="0" err="1"/>
              <a:t>dL</a:t>
            </a:r>
            <a:r>
              <a:rPr lang="tr-TR" dirty="0"/>
              <a:t> ya da düşük HDL nedeniyle farmakolojik tedavi alıyor olması</a:t>
            </a:r>
          </a:p>
          <a:p>
            <a:r>
              <a:rPr lang="tr-TR" dirty="0"/>
              <a:t>Kan basıncı: ≥130/85 </a:t>
            </a:r>
            <a:r>
              <a:rPr lang="tr-TR" dirty="0" err="1"/>
              <a:t>mmHg</a:t>
            </a:r>
            <a:r>
              <a:rPr lang="tr-TR" dirty="0"/>
              <a:t> olması ya da anti-</a:t>
            </a:r>
            <a:r>
              <a:rPr lang="tr-TR" dirty="0" err="1"/>
              <a:t>hipertansif</a:t>
            </a:r>
            <a:r>
              <a:rPr lang="tr-TR" dirty="0"/>
              <a:t> tedavi alıyor olması</a:t>
            </a:r>
          </a:p>
          <a:p>
            <a:r>
              <a:rPr lang="tr-TR" dirty="0"/>
              <a:t>Açlık kan şekeri ≥100 mg/dl ya da kan şekeri yüksekliği için tedavi alıyor olması</a:t>
            </a:r>
          </a:p>
          <a:p>
            <a:endParaRPr lang="tr-TR" dirty="0"/>
          </a:p>
        </p:txBody>
      </p:sp>
      <p:sp>
        <p:nvSpPr>
          <p:cNvPr id="4" name="Slayt Numarası Yer Tutucusu 3"/>
          <p:cNvSpPr>
            <a:spLocks noGrp="1"/>
          </p:cNvSpPr>
          <p:nvPr>
            <p:ph type="sldNum" sz="quarter" idx="5"/>
          </p:nvPr>
        </p:nvSpPr>
        <p:spPr/>
        <p:txBody>
          <a:bodyPr/>
          <a:lstStyle/>
          <a:p>
            <a:fld id="{FB7F8CF7-0E70-4CB9-BA37-E04AED543E81}" type="slidenum">
              <a:rPr lang="tr-TR" smtClean="0"/>
              <a:t>16</a:t>
            </a:fld>
            <a:endParaRPr lang="tr-TR"/>
          </a:p>
        </p:txBody>
      </p:sp>
    </p:spTree>
    <p:extLst>
      <p:ext uri="{BB962C8B-B14F-4D97-AF65-F5344CB8AC3E}">
        <p14:creationId xmlns:p14="http://schemas.microsoft.com/office/powerpoint/2010/main" val="701021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err="1"/>
              <a:t>Dislipidemi</a:t>
            </a:r>
            <a:r>
              <a:rPr lang="tr-TR" dirty="0"/>
              <a:t> taraması için açlık kanı tercih edilse de tok olarak da kan verilebilir.</a:t>
            </a:r>
          </a:p>
          <a:p>
            <a:endParaRPr lang="tr-TR" dirty="0"/>
          </a:p>
          <a:p>
            <a:r>
              <a:rPr lang="tr-TR" dirty="0"/>
              <a:t>Toplum taramaları, </a:t>
            </a:r>
            <a:r>
              <a:rPr lang="tr-TR" dirty="0" err="1"/>
              <a:t>olağan</a:t>
            </a:r>
            <a:r>
              <a:rPr lang="tr-TR" dirty="0"/>
              <a:t> </a:t>
            </a:r>
            <a:r>
              <a:rPr lang="tr-TR" dirty="0" err="1"/>
              <a:t>yag</a:t>
            </a:r>
            <a:r>
              <a:rPr lang="tr-TR" dirty="0"/>
              <a:t>̆ </a:t>
            </a:r>
            <a:r>
              <a:rPr lang="tr-TR" dirty="0" err="1"/>
              <a:t>içeriğine</a:t>
            </a:r>
            <a:r>
              <a:rPr lang="tr-TR" dirty="0"/>
              <a:t> sahip bir yemek sonrasında TG </a:t>
            </a:r>
            <a:r>
              <a:rPr lang="tr-TR" dirty="0" err="1"/>
              <a:t>düzeylerinin</a:t>
            </a:r>
            <a:r>
              <a:rPr lang="tr-TR" dirty="0"/>
              <a:t> en fazla %20 </a:t>
            </a:r>
            <a:r>
              <a:rPr lang="tr-TR" dirty="0" err="1"/>
              <a:t>arttığını</a:t>
            </a:r>
            <a:r>
              <a:rPr lang="tr-TR" dirty="0"/>
              <a:t>, LDL-K </a:t>
            </a:r>
            <a:r>
              <a:rPr lang="tr-TR" dirty="0" err="1"/>
              <a:t>düzeylerinin</a:t>
            </a:r>
            <a:r>
              <a:rPr lang="tr-TR" dirty="0"/>
              <a:t> </a:t>
            </a:r>
            <a:r>
              <a:rPr lang="tr-TR" dirty="0" err="1"/>
              <a:t>yaklaşık</a:t>
            </a:r>
            <a:r>
              <a:rPr lang="tr-TR" dirty="0"/>
              <a:t> %10 </a:t>
            </a:r>
            <a:r>
              <a:rPr lang="tr-TR" dirty="0" err="1"/>
              <a:t>azaldığını</a:t>
            </a:r>
            <a:r>
              <a:rPr lang="tr-TR" dirty="0"/>
              <a:t>, Total-K, HDL-K, </a:t>
            </a:r>
            <a:r>
              <a:rPr lang="tr-TR" dirty="0" err="1"/>
              <a:t>non</a:t>
            </a:r>
            <a:r>
              <a:rPr lang="tr-TR" dirty="0"/>
              <a:t>-HDL-K ve </a:t>
            </a:r>
            <a:r>
              <a:rPr lang="tr-TR" dirty="0" err="1"/>
              <a:t>apo</a:t>
            </a:r>
            <a:r>
              <a:rPr lang="tr-TR" dirty="0"/>
              <a:t> B-100 </a:t>
            </a:r>
            <a:r>
              <a:rPr lang="tr-TR" dirty="0" err="1"/>
              <a:t>düzeylerinin</a:t>
            </a:r>
            <a:r>
              <a:rPr lang="tr-TR" dirty="0"/>
              <a:t> ise </a:t>
            </a:r>
            <a:r>
              <a:rPr lang="tr-TR" dirty="0" err="1"/>
              <a:t>değişmediğini</a:t>
            </a:r>
            <a:r>
              <a:rPr lang="tr-TR" dirty="0"/>
              <a:t> </a:t>
            </a:r>
            <a:r>
              <a:rPr lang="tr-TR" dirty="0" err="1"/>
              <a:t>göstermiş</a:t>
            </a:r>
            <a:r>
              <a:rPr lang="tr-TR" dirty="0"/>
              <a:t>.</a:t>
            </a:r>
          </a:p>
          <a:p>
            <a:endParaRPr lang="tr-TR" dirty="0"/>
          </a:p>
          <a:p>
            <a:r>
              <a:rPr lang="tr-TR" dirty="0"/>
              <a:t>Özellikle TG </a:t>
            </a:r>
            <a:r>
              <a:rPr lang="tr-TR" dirty="0" err="1"/>
              <a:t>yüksekliği</a:t>
            </a:r>
            <a:r>
              <a:rPr lang="tr-TR" dirty="0"/>
              <a:t> nedeniyle takip edilmekte olan </a:t>
            </a:r>
            <a:r>
              <a:rPr lang="tr-TR" dirty="0" err="1"/>
              <a:t>kişilerde</a:t>
            </a:r>
            <a:r>
              <a:rPr lang="tr-TR" dirty="0"/>
              <a:t>, tokluk TG &gt;500 mg/</a:t>
            </a:r>
            <a:r>
              <a:rPr lang="tr-TR" dirty="0" err="1"/>
              <a:t>dL</a:t>
            </a:r>
            <a:r>
              <a:rPr lang="tr-TR" dirty="0"/>
              <a:t> </a:t>
            </a:r>
            <a:r>
              <a:rPr lang="tr-TR" dirty="0" err="1"/>
              <a:t>ölçüldüyse</a:t>
            </a:r>
            <a:r>
              <a:rPr lang="tr-TR" dirty="0"/>
              <a:t> bir defa da </a:t>
            </a:r>
            <a:r>
              <a:rPr lang="tr-TR" dirty="0" err="1"/>
              <a:t>açlık</a:t>
            </a:r>
            <a:r>
              <a:rPr lang="tr-TR" dirty="0"/>
              <a:t> </a:t>
            </a:r>
            <a:r>
              <a:rPr lang="tr-TR" dirty="0" err="1"/>
              <a:t>ölçümu</a:t>
            </a:r>
            <a:r>
              <a:rPr lang="tr-TR" dirty="0"/>
              <a:t>̈ yapılarak sonucun </a:t>
            </a:r>
            <a:r>
              <a:rPr lang="tr-TR" dirty="0" err="1"/>
              <a:t>doğrulanması</a:t>
            </a:r>
            <a:r>
              <a:rPr lang="tr-TR" dirty="0"/>
              <a:t> uygun olacaktır.</a:t>
            </a:r>
          </a:p>
          <a:p>
            <a:endParaRPr lang="tr-TR" dirty="0"/>
          </a:p>
          <a:p>
            <a:r>
              <a:rPr lang="tr-TR" dirty="0"/>
              <a:t>Tedavi kararı vermeden önce </a:t>
            </a:r>
            <a:r>
              <a:rPr lang="tr-TR" dirty="0" err="1"/>
              <a:t>lipid</a:t>
            </a:r>
            <a:r>
              <a:rPr lang="tr-TR" dirty="0"/>
              <a:t> ölçümleri mutlaka tekrar edilmelidir.</a:t>
            </a:r>
          </a:p>
        </p:txBody>
      </p:sp>
      <p:sp>
        <p:nvSpPr>
          <p:cNvPr id="4" name="Slayt Numarası Yer Tutucusu 3"/>
          <p:cNvSpPr>
            <a:spLocks noGrp="1"/>
          </p:cNvSpPr>
          <p:nvPr>
            <p:ph type="sldNum" sz="quarter" idx="5"/>
          </p:nvPr>
        </p:nvSpPr>
        <p:spPr/>
        <p:txBody>
          <a:bodyPr/>
          <a:lstStyle/>
          <a:p>
            <a:fld id="{FB7F8CF7-0E70-4CB9-BA37-E04AED543E81}" type="slidenum">
              <a:rPr lang="tr-TR" smtClean="0"/>
              <a:t>17</a:t>
            </a:fld>
            <a:endParaRPr lang="tr-TR"/>
          </a:p>
        </p:txBody>
      </p:sp>
    </p:spTree>
    <p:extLst>
      <p:ext uri="{BB962C8B-B14F-4D97-AF65-F5344CB8AC3E}">
        <p14:creationId xmlns:p14="http://schemas.microsoft.com/office/powerpoint/2010/main" val="2284512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FB7F8CF7-0E70-4CB9-BA37-E04AED543E81}" type="slidenum">
              <a:rPr lang="tr-TR" smtClean="0"/>
              <a:t>18</a:t>
            </a:fld>
            <a:endParaRPr lang="tr-TR"/>
          </a:p>
        </p:txBody>
      </p:sp>
    </p:spTree>
    <p:extLst>
      <p:ext uri="{BB962C8B-B14F-4D97-AF65-F5344CB8AC3E}">
        <p14:creationId xmlns:p14="http://schemas.microsoft.com/office/powerpoint/2010/main" val="2236709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FB7F8CF7-0E70-4CB9-BA37-E04AED543E81}" type="slidenum">
              <a:rPr lang="tr-TR" smtClean="0"/>
              <a:t>19</a:t>
            </a:fld>
            <a:endParaRPr lang="tr-TR"/>
          </a:p>
        </p:txBody>
      </p:sp>
    </p:spTree>
    <p:extLst>
      <p:ext uri="{BB962C8B-B14F-4D97-AF65-F5344CB8AC3E}">
        <p14:creationId xmlns:p14="http://schemas.microsoft.com/office/powerpoint/2010/main" val="1817463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Genel tarama: Herhangi bir risk faktörüne bakılmaksızın önerilen yaştaki tüm çocukların taranması </a:t>
            </a:r>
          </a:p>
          <a:p>
            <a:r>
              <a:rPr lang="tr-TR" dirty="0"/>
              <a:t>Seçici tarama: Bir risk faktörü gözeterek yapılan tarama</a:t>
            </a:r>
          </a:p>
        </p:txBody>
      </p:sp>
      <p:sp>
        <p:nvSpPr>
          <p:cNvPr id="4" name="Slayt Numarası Yer Tutucusu 3"/>
          <p:cNvSpPr>
            <a:spLocks noGrp="1"/>
          </p:cNvSpPr>
          <p:nvPr>
            <p:ph type="sldNum" sz="quarter" idx="5"/>
          </p:nvPr>
        </p:nvSpPr>
        <p:spPr/>
        <p:txBody>
          <a:bodyPr/>
          <a:lstStyle/>
          <a:p>
            <a:fld id="{FB7F8CF7-0E70-4CB9-BA37-E04AED543E81}" type="slidenum">
              <a:rPr lang="tr-TR" smtClean="0"/>
              <a:t>20</a:t>
            </a:fld>
            <a:endParaRPr lang="tr-TR"/>
          </a:p>
        </p:txBody>
      </p:sp>
    </p:spTree>
    <p:extLst>
      <p:ext uri="{BB962C8B-B14F-4D97-AF65-F5344CB8AC3E}">
        <p14:creationId xmlns:p14="http://schemas.microsoft.com/office/powerpoint/2010/main" val="550255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FB7F8CF7-0E70-4CB9-BA37-E04AED543E81}" type="slidenum">
              <a:rPr lang="tr-TR" smtClean="0"/>
              <a:t>21</a:t>
            </a:fld>
            <a:endParaRPr lang="tr-TR"/>
          </a:p>
        </p:txBody>
      </p:sp>
    </p:spTree>
    <p:extLst>
      <p:ext uri="{BB962C8B-B14F-4D97-AF65-F5344CB8AC3E}">
        <p14:creationId xmlns:p14="http://schemas.microsoft.com/office/powerpoint/2010/main" val="1320546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FB7F8CF7-0E70-4CB9-BA37-E04AED543E81}" type="slidenum">
              <a:rPr lang="tr-TR" smtClean="0"/>
              <a:t>22</a:t>
            </a:fld>
            <a:endParaRPr lang="tr-TR"/>
          </a:p>
        </p:txBody>
      </p:sp>
    </p:spTree>
    <p:extLst>
      <p:ext uri="{BB962C8B-B14F-4D97-AF65-F5344CB8AC3E}">
        <p14:creationId xmlns:p14="http://schemas.microsoft.com/office/powerpoint/2010/main" val="351053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171450" indent="-171450">
              <a:buFontTx/>
              <a:buChar char="-"/>
            </a:pPr>
            <a:r>
              <a:rPr lang="tr-TR" dirty="0" err="1"/>
              <a:t>Sekonder</a:t>
            </a:r>
            <a:r>
              <a:rPr lang="tr-TR" dirty="0"/>
              <a:t> Koruma: Bir </a:t>
            </a:r>
            <a:r>
              <a:rPr lang="tr-TR" dirty="0" err="1"/>
              <a:t>dislipidemi</a:t>
            </a:r>
            <a:r>
              <a:rPr lang="tr-TR" dirty="0"/>
              <a:t> olgusunda tedavi kararını belirleyen en temel faktör ASKVH bulunup bulunmadığıdır. ASKVH tanısı olan her birey </a:t>
            </a:r>
            <a:r>
              <a:rPr lang="tr-TR" dirty="0" err="1"/>
              <a:t>statin</a:t>
            </a:r>
            <a:r>
              <a:rPr lang="tr-TR" dirty="0"/>
              <a:t> tedavisini hak eder. Ayrıca ASKVH risk eşdeğeri olan KBH olguları ve pek çok DM olgusu da </a:t>
            </a:r>
            <a:r>
              <a:rPr lang="tr-TR" dirty="0" err="1"/>
              <a:t>statin</a:t>
            </a:r>
            <a:r>
              <a:rPr lang="tr-TR" dirty="0"/>
              <a:t> tedavisini hak ederler.</a:t>
            </a:r>
          </a:p>
          <a:p>
            <a:pPr marL="171450" indent="-171450">
              <a:buFontTx/>
              <a:buChar char="-"/>
            </a:pPr>
            <a:endParaRPr lang="tr-TR" dirty="0"/>
          </a:p>
          <a:p>
            <a:pPr marL="171450" indent="-171450">
              <a:buFontTx/>
              <a:buChar char="-"/>
            </a:pPr>
            <a:r>
              <a:rPr lang="tr-TR" dirty="0" err="1"/>
              <a:t>Primer</a:t>
            </a:r>
            <a:r>
              <a:rPr lang="tr-TR"/>
              <a:t> Koruma</a:t>
            </a:r>
            <a:r>
              <a:rPr lang="tr-TR" dirty="0"/>
              <a:t>: Hastalarda geçirilmiş bir KVH veya KVH riskini önemli ölçüde arttıran kronik böbrek yetmezliği ve DM gibi bir hastalığı yokken </a:t>
            </a:r>
            <a:r>
              <a:rPr lang="tr-TR" dirty="0" err="1"/>
              <a:t>statin</a:t>
            </a:r>
            <a:r>
              <a:rPr lang="tr-TR" dirty="0"/>
              <a:t> tedavisi ile gelecekte gelişmesi olası </a:t>
            </a:r>
            <a:r>
              <a:rPr lang="tr-TR" dirty="0" err="1"/>
              <a:t>KVO’ları</a:t>
            </a:r>
            <a:r>
              <a:rPr lang="tr-TR" dirty="0"/>
              <a:t> önleme amacıyla tedavi başlanmasına </a:t>
            </a:r>
            <a:r>
              <a:rPr lang="tr-TR" dirty="0" err="1"/>
              <a:t>primer</a:t>
            </a:r>
            <a:r>
              <a:rPr lang="tr-TR" dirty="0"/>
              <a:t> korunma amaçlı tedavi denir . Burada tedavi kararı verilirken SCORE risk hesaplayıcının kullanılmasında yarar vardır ve yüksek </a:t>
            </a:r>
            <a:r>
              <a:rPr lang="tr-TR" dirty="0" err="1"/>
              <a:t>kardiyovasküler</a:t>
            </a:r>
            <a:r>
              <a:rPr lang="tr-TR" dirty="0"/>
              <a:t> risk taşıyan bireylerin saptanması hedeflenir.</a:t>
            </a:r>
          </a:p>
        </p:txBody>
      </p:sp>
      <p:sp>
        <p:nvSpPr>
          <p:cNvPr id="4" name="Slayt Numarası Yer Tutucusu 3"/>
          <p:cNvSpPr>
            <a:spLocks noGrp="1"/>
          </p:cNvSpPr>
          <p:nvPr>
            <p:ph type="sldNum" sz="quarter" idx="5"/>
          </p:nvPr>
        </p:nvSpPr>
        <p:spPr/>
        <p:txBody>
          <a:bodyPr/>
          <a:lstStyle/>
          <a:p>
            <a:fld id="{FB7F8CF7-0E70-4CB9-BA37-E04AED543E81}" type="slidenum">
              <a:rPr lang="tr-TR" smtClean="0"/>
              <a:t>23</a:t>
            </a:fld>
            <a:endParaRPr lang="tr-TR"/>
          </a:p>
        </p:txBody>
      </p:sp>
    </p:spTree>
    <p:extLst>
      <p:ext uri="{BB962C8B-B14F-4D97-AF65-F5344CB8AC3E}">
        <p14:creationId xmlns:p14="http://schemas.microsoft.com/office/powerpoint/2010/main" val="2418172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FB7F8CF7-0E70-4CB9-BA37-E04AED543E81}" type="slidenum">
              <a:rPr lang="tr-TR" smtClean="0"/>
              <a:t>5</a:t>
            </a:fld>
            <a:endParaRPr lang="tr-TR"/>
          </a:p>
        </p:txBody>
      </p:sp>
    </p:spTree>
    <p:extLst>
      <p:ext uri="{BB962C8B-B14F-4D97-AF65-F5344CB8AC3E}">
        <p14:creationId xmlns:p14="http://schemas.microsoft.com/office/powerpoint/2010/main" val="1320041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FB7F8CF7-0E70-4CB9-BA37-E04AED543E81}" type="slidenum">
              <a:rPr lang="tr-TR" smtClean="0"/>
              <a:t>24</a:t>
            </a:fld>
            <a:endParaRPr lang="tr-TR"/>
          </a:p>
        </p:txBody>
      </p:sp>
    </p:spTree>
    <p:extLst>
      <p:ext uri="{BB962C8B-B14F-4D97-AF65-F5344CB8AC3E}">
        <p14:creationId xmlns:p14="http://schemas.microsoft.com/office/powerpoint/2010/main" val="3049327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Kırk yaşın üzerindeki bir kişi için SCORE risk hesaplayıcısı üzerinde cinsiyet, yaş, sigara içme durumu, Total-K ve </a:t>
            </a:r>
            <a:r>
              <a:rPr lang="tr-TR" dirty="0" err="1"/>
              <a:t>sistolik</a:t>
            </a:r>
            <a:r>
              <a:rPr lang="tr-TR" dirty="0"/>
              <a:t> kan basıncı bilgilerinin kesiştiği yerde görülen sayı on yıl içinde </a:t>
            </a:r>
            <a:r>
              <a:rPr lang="tr-TR" dirty="0" err="1"/>
              <a:t>kardiyovasküler</a:t>
            </a:r>
            <a:r>
              <a:rPr lang="tr-TR" dirty="0"/>
              <a:t> nedenli ölüm riskini verir </a:t>
            </a:r>
          </a:p>
          <a:p>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SCORE hesaplayıcısında </a:t>
            </a:r>
            <a:r>
              <a:rPr lang="tr-TR" dirty="0" err="1"/>
              <a:t>bütün</a:t>
            </a:r>
            <a:r>
              <a:rPr lang="tr-TR" dirty="0"/>
              <a:t> risk </a:t>
            </a:r>
            <a:r>
              <a:rPr lang="tr-TR" dirty="0" err="1"/>
              <a:t>faktörleri</a:t>
            </a:r>
            <a:r>
              <a:rPr lang="tr-TR" dirty="0"/>
              <a:t> </a:t>
            </a:r>
            <a:r>
              <a:rPr lang="tr-TR" dirty="0" err="1"/>
              <a:t>değil</a:t>
            </a:r>
            <a:r>
              <a:rPr lang="tr-TR" dirty="0"/>
              <a:t>, sadece yaş, cinsiyet, sigara </a:t>
            </a:r>
            <a:r>
              <a:rPr lang="tr-TR" dirty="0" err="1"/>
              <a:t>içimi</a:t>
            </a:r>
            <a:r>
              <a:rPr lang="tr-TR" dirty="0"/>
              <a:t>, Total-K ve </a:t>
            </a:r>
            <a:r>
              <a:rPr lang="tr-TR" dirty="0" err="1"/>
              <a:t>sistolik</a:t>
            </a:r>
            <a:r>
              <a:rPr lang="tr-TR" dirty="0"/>
              <a:t> kan basıncı parametreleri kullanılır. Bu nedenle, hastada </a:t>
            </a:r>
            <a:r>
              <a:rPr lang="tr-TR" dirty="0" err="1"/>
              <a:t>aterojenik</a:t>
            </a:r>
            <a:r>
              <a:rPr lang="tr-TR" dirty="0"/>
              <a:t> </a:t>
            </a:r>
            <a:r>
              <a:rPr lang="tr-TR" dirty="0" err="1"/>
              <a:t>dislipidemi</a:t>
            </a:r>
            <a:r>
              <a:rPr lang="tr-TR" dirty="0"/>
              <a:t>, </a:t>
            </a:r>
            <a:r>
              <a:rPr lang="tr-TR" dirty="0" err="1"/>
              <a:t>obezite</a:t>
            </a:r>
            <a:r>
              <a:rPr lang="tr-TR" dirty="0"/>
              <a:t>, </a:t>
            </a:r>
            <a:r>
              <a:rPr lang="tr-TR" dirty="0" err="1"/>
              <a:t>sedanter</a:t>
            </a:r>
            <a:r>
              <a:rPr lang="tr-TR" dirty="0"/>
              <a:t> </a:t>
            </a:r>
            <a:r>
              <a:rPr lang="tr-TR" dirty="0" err="1"/>
              <a:t>yaşam</a:t>
            </a:r>
            <a:r>
              <a:rPr lang="tr-TR" dirty="0"/>
              <a:t> vb. </a:t>
            </a:r>
            <a:r>
              <a:rPr lang="tr-TR" dirty="0" err="1"/>
              <a:t>diğer</a:t>
            </a:r>
            <a:r>
              <a:rPr lang="tr-TR" dirty="0"/>
              <a:t> risk </a:t>
            </a:r>
            <a:r>
              <a:rPr lang="tr-TR" dirty="0" err="1"/>
              <a:t>faktörleri</a:t>
            </a:r>
            <a:r>
              <a:rPr lang="tr-TR" dirty="0"/>
              <a:t> de varsa, riskin hesap edilenden daha </a:t>
            </a:r>
            <a:r>
              <a:rPr lang="tr-TR" dirty="0" err="1"/>
              <a:t>yüksek</a:t>
            </a:r>
            <a:r>
              <a:rPr lang="tr-TR" dirty="0"/>
              <a:t> </a:t>
            </a:r>
            <a:r>
              <a:rPr lang="tr-TR" dirty="0" err="1"/>
              <a:t>olacağını</a:t>
            </a:r>
            <a:r>
              <a:rPr lang="tr-TR" dirty="0"/>
              <a:t> unutmamak gerekir.</a:t>
            </a:r>
          </a:p>
          <a:p>
            <a:endParaRPr lang="tr-TR" dirty="0"/>
          </a:p>
        </p:txBody>
      </p:sp>
      <p:sp>
        <p:nvSpPr>
          <p:cNvPr id="4" name="Slayt Numarası Yer Tutucusu 3"/>
          <p:cNvSpPr>
            <a:spLocks noGrp="1"/>
          </p:cNvSpPr>
          <p:nvPr>
            <p:ph type="sldNum" sz="quarter" idx="5"/>
          </p:nvPr>
        </p:nvSpPr>
        <p:spPr/>
        <p:txBody>
          <a:bodyPr/>
          <a:lstStyle/>
          <a:p>
            <a:fld id="{FB7F8CF7-0E70-4CB9-BA37-E04AED543E81}" type="slidenum">
              <a:rPr lang="tr-TR" smtClean="0"/>
              <a:t>25</a:t>
            </a:fld>
            <a:endParaRPr lang="tr-TR"/>
          </a:p>
        </p:txBody>
      </p:sp>
    </p:spTree>
    <p:extLst>
      <p:ext uri="{BB962C8B-B14F-4D97-AF65-F5344CB8AC3E}">
        <p14:creationId xmlns:p14="http://schemas.microsoft.com/office/powerpoint/2010/main" val="3393776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Toplam </a:t>
            </a:r>
            <a:r>
              <a:rPr lang="tr-TR" dirty="0" err="1"/>
              <a:t>kardiyovasküler</a:t>
            </a:r>
            <a:r>
              <a:rPr lang="tr-TR" dirty="0"/>
              <a:t> risk hesabı 40 yaş </a:t>
            </a:r>
            <a:r>
              <a:rPr lang="tr-TR" dirty="0" err="1"/>
              <a:t>üzerindeki</a:t>
            </a:r>
            <a:r>
              <a:rPr lang="tr-TR" dirty="0"/>
              <a:t> </a:t>
            </a:r>
            <a:r>
              <a:rPr lang="tr-TR" dirty="0" err="1"/>
              <a:t>kişiler</a:t>
            </a:r>
            <a:r>
              <a:rPr lang="tr-TR" dirty="0"/>
              <a:t> </a:t>
            </a:r>
            <a:r>
              <a:rPr lang="tr-TR" dirty="0" err="1"/>
              <a:t>için</a:t>
            </a:r>
            <a:r>
              <a:rPr lang="tr-TR" dirty="0"/>
              <a:t> </a:t>
            </a:r>
            <a:r>
              <a:rPr lang="tr-TR" dirty="0" err="1"/>
              <a:t>planlanmıştır</a:t>
            </a:r>
            <a:r>
              <a:rPr lang="tr-TR" dirty="0"/>
              <a:t>. Bu nedenle </a:t>
            </a:r>
            <a:r>
              <a:rPr lang="tr-TR" dirty="0" err="1"/>
              <a:t>gençlerde</a:t>
            </a:r>
            <a:r>
              <a:rPr lang="tr-TR" dirty="0"/>
              <a:t> kullanılmaları sorunludur. </a:t>
            </a:r>
          </a:p>
          <a:p>
            <a:r>
              <a:rPr lang="tr-TR" dirty="0" err="1"/>
              <a:t>Gençlerde</a:t>
            </a:r>
            <a:r>
              <a:rPr lang="tr-TR" dirty="0"/>
              <a:t> kendi mutlak riskleri düşük bile olsa, beklenen </a:t>
            </a:r>
            <a:r>
              <a:rPr lang="tr-TR" dirty="0" err="1"/>
              <a:t>yaşam</a:t>
            </a:r>
            <a:r>
              <a:rPr lang="tr-TR" dirty="0"/>
              <a:t> </a:t>
            </a:r>
            <a:r>
              <a:rPr lang="tr-TR" dirty="0" err="1"/>
              <a:t>süreleri</a:t>
            </a:r>
            <a:r>
              <a:rPr lang="tr-TR" dirty="0"/>
              <a:t> nedeniyle görece riskleri yüksektir. </a:t>
            </a:r>
          </a:p>
          <a:p>
            <a:endParaRPr lang="tr-TR" dirty="0"/>
          </a:p>
          <a:p>
            <a:r>
              <a:rPr lang="tr-TR" dirty="0"/>
              <a:t>ESC/ EAS kılavuzu </a:t>
            </a:r>
            <a:r>
              <a:rPr lang="tr-TR" dirty="0" err="1"/>
              <a:t>gençlerdeki</a:t>
            </a:r>
            <a:r>
              <a:rPr lang="tr-TR" dirty="0"/>
              <a:t> </a:t>
            </a:r>
            <a:r>
              <a:rPr lang="tr-TR" dirty="0" err="1"/>
              <a:t>kardiyovasküler</a:t>
            </a:r>
            <a:r>
              <a:rPr lang="tr-TR" dirty="0"/>
              <a:t> risk durumunu kendi yaş gruplarına </a:t>
            </a:r>
            <a:r>
              <a:rPr lang="tr-TR" dirty="0" err="1"/>
              <a:t>göre</a:t>
            </a:r>
            <a:r>
              <a:rPr lang="tr-TR" dirty="0"/>
              <a:t> </a:t>
            </a:r>
            <a:r>
              <a:rPr lang="tr-TR" dirty="0" err="1"/>
              <a:t>karşılaştırmalı</a:t>
            </a:r>
            <a:r>
              <a:rPr lang="tr-TR" dirty="0"/>
              <a:t> olarak veren bir tabloyu </a:t>
            </a:r>
            <a:r>
              <a:rPr lang="tr-TR" dirty="0" err="1"/>
              <a:t>önermiştir</a:t>
            </a:r>
            <a:r>
              <a:rPr lang="tr-TR" dirty="0"/>
              <a:t> . </a:t>
            </a:r>
            <a:r>
              <a:rPr lang="tr-TR" dirty="0" err="1"/>
              <a:t>Böylece</a:t>
            </a:r>
            <a:r>
              <a:rPr lang="tr-TR" dirty="0"/>
              <a:t> ASKVH </a:t>
            </a:r>
            <a:r>
              <a:rPr lang="tr-TR" dirty="0" err="1"/>
              <a:t>açısından</a:t>
            </a:r>
            <a:r>
              <a:rPr lang="tr-TR" dirty="0"/>
              <a:t> </a:t>
            </a:r>
            <a:r>
              <a:rPr lang="tr-TR" dirty="0" err="1"/>
              <a:t>genc</a:t>
            </a:r>
            <a:r>
              <a:rPr lang="tr-TR" dirty="0"/>
              <a:t>̧ bir insanı, kendi </a:t>
            </a:r>
            <a:r>
              <a:rPr lang="tr-TR" dirty="0" err="1"/>
              <a:t>yaşında</a:t>
            </a:r>
            <a:r>
              <a:rPr lang="tr-TR" dirty="0"/>
              <a:t> risk faktörleri </a:t>
            </a:r>
            <a:r>
              <a:rPr lang="tr-TR" dirty="0" err="1"/>
              <a:t>düşük</a:t>
            </a:r>
            <a:r>
              <a:rPr lang="tr-TR" dirty="0"/>
              <a:t> (sigara içmeyen, </a:t>
            </a:r>
            <a:r>
              <a:rPr lang="tr-TR" dirty="0" err="1"/>
              <a:t>sistolik</a:t>
            </a:r>
            <a:r>
              <a:rPr lang="tr-TR" dirty="0"/>
              <a:t> kan basıncı ≤120 </a:t>
            </a:r>
            <a:r>
              <a:rPr lang="tr-TR" dirty="0" err="1"/>
              <a:t>mmHg</a:t>
            </a:r>
            <a:r>
              <a:rPr lang="tr-TR" dirty="0"/>
              <a:t> ve Total-K ≤150 mg/</a:t>
            </a:r>
            <a:r>
              <a:rPr lang="tr-TR" dirty="0" err="1"/>
              <a:t>dL</a:t>
            </a:r>
            <a:r>
              <a:rPr lang="tr-TR" dirty="0"/>
              <a:t> olan) </a:t>
            </a:r>
            <a:r>
              <a:rPr lang="tr-TR" dirty="0" err="1"/>
              <a:t>genc</a:t>
            </a:r>
            <a:r>
              <a:rPr lang="tr-TR" dirty="0"/>
              <a:t>̧ biri ile </a:t>
            </a:r>
            <a:r>
              <a:rPr lang="tr-TR" dirty="0" err="1"/>
              <a:t>karşılaştırıp</a:t>
            </a:r>
            <a:r>
              <a:rPr lang="tr-TR" dirty="0"/>
              <a:t> 10 yıllık toplam </a:t>
            </a:r>
            <a:r>
              <a:rPr lang="tr-TR" dirty="0" err="1"/>
              <a:t>kardiyovasküler</a:t>
            </a:r>
            <a:r>
              <a:rPr lang="tr-TR" dirty="0"/>
              <a:t> </a:t>
            </a:r>
            <a:r>
              <a:rPr lang="tr-TR" dirty="0" err="1"/>
              <a:t>görece</a:t>
            </a:r>
            <a:r>
              <a:rPr lang="tr-TR" dirty="0"/>
              <a:t> riskini ortaya koymak </a:t>
            </a:r>
            <a:r>
              <a:rPr lang="tr-TR" dirty="0" err="1"/>
              <a:t>mümkün</a:t>
            </a:r>
            <a:r>
              <a:rPr lang="tr-TR" dirty="0"/>
              <a:t> olmaktadır </a:t>
            </a:r>
          </a:p>
        </p:txBody>
      </p:sp>
      <p:sp>
        <p:nvSpPr>
          <p:cNvPr id="4" name="Slayt Numarası Yer Tutucusu 3"/>
          <p:cNvSpPr>
            <a:spLocks noGrp="1"/>
          </p:cNvSpPr>
          <p:nvPr>
            <p:ph type="sldNum" sz="quarter" idx="5"/>
          </p:nvPr>
        </p:nvSpPr>
        <p:spPr/>
        <p:txBody>
          <a:bodyPr/>
          <a:lstStyle/>
          <a:p>
            <a:fld id="{FB7F8CF7-0E70-4CB9-BA37-E04AED543E81}" type="slidenum">
              <a:rPr lang="tr-TR" smtClean="0"/>
              <a:t>26</a:t>
            </a:fld>
            <a:endParaRPr lang="tr-TR"/>
          </a:p>
        </p:txBody>
      </p:sp>
    </p:spTree>
    <p:extLst>
      <p:ext uri="{BB962C8B-B14F-4D97-AF65-F5344CB8AC3E}">
        <p14:creationId xmlns:p14="http://schemas.microsoft.com/office/powerpoint/2010/main" val="31898741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Risk puanlamasına göre yüksek riske sahip </a:t>
            </a:r>
            <a:r>
              <a:rPr lang="tr-TR" dirty="0" err="1"/>
              <a:t>dislipidemik</a:t>
            </a:r>
            <a:r>
              <a:rPr lang="tr-TR" dirty="0"/>
              <a:t> olguların </a:t>
            </a:r>
            <a:r>
              <a:rPr lang="tr-TR" dirty="0" err="1"/>
              <a:t>statin</a:t>
            </a:r>
            <a:r>
              <a:rPr lang="tr-TR" dirty="0"/>
              <a:t> tedavisi </a:t>
            </a:r>
            <a:r>
              <a:rPr lang="tr-TR" dirty="0" err="1"/>
              <a:t>endikasyonu</a:t>
            </a:r>
            <a:r>
              <a:rPr lang="tr-TR" dirty="0"/>
              <a:t> vardır.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-Riski ne olursa olsun LDL-K ≥190 mg/dl olan bireyler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-SCORE riski &gt;5 ve &lt;10 olan LDL-K ≥100 mg/dl olan bireyler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-SCORE riski ≥%10 olan ve LDL-K ≥70 mg/dl olan bireyler     gruplara yaşam tarzı değişiklikleri ile birlikte </a:t>
            </a:r>
            <a:r>
              <a:rPr lang="tr-TR" dirty="0" err="1"/>
              <a:t>statin</a:t>
            </a:r>
            <a:r>
              <a:rPr lang="tr-TR" dirty="0"/>
              <a:t> tedavisinin başlanmasında yarar vardır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 Diğer durumlar için öncelik yaşam tarzı değişikliğidir.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a:p>
            <a:endParaRPr lang="tr-TR" dirty="0"/>
          </a:p>
        </p:txBody>
      </p:sp>
      <p:sp>
        <p:nvSpPr>
          <p:cNvPr id="4" name="Slayt Numarası Yer Tutucusu 3"/>
          <p:cNvSpPr>
            <a:spLocks noGrp="1"/>
          </p:cNvSpPr>
          <p:nvPr>
            <p:ph type="sldNum" sz="quarter" idx="5"/>
          </p:nvPr>
        </p:nvSpPr>
        <p:spPr/>
        <p:txBody>
          <a:bodyPr/>
          <a:lstStyle/>
          <a:p>
            <a:fld id="{FB7F8CF7-0E70-4CB9-BA37-E04AED543E81}" type="slidenum">
              <a:rPr lang="tr-TR" smtClean="0"/>
              <a:t>27</a:t>
            </a:fld>
            <a:endParaRPr lang="tr-TR"/>
          </a:p>
        </p:txBody>
      </p:sp>
    </p:spTree>
    <p:extLst>
      <p:ext uri="{BB962C8B-B14F-4D97-AF65-F5344CB8AC3E}">
        <p14:creationId xmlns:p14="http://schemas.microsoft.com/office/powerpoint/2010/main" val="3600806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-Çok yüksek riskli hastalarda LDL-K &lt;55 mg/</a:t>
            </a:r>
            <a:r>
              <a:rPr lang="tr-TR" dirty="0" err="1"/>
              <a:t>dL</a:t>
            </a:r>
            <a:r>
              <a:rPr lang="tr-TR" dirty="0"/>
              <a:t> ve tedavi öncesi değere göre %50’den fazla düşüş hedeflenir. </a:t>
            </a:r>
          </a:p>
          <a:p>
            <a:r>
              <a:rPr lang="tr-TR" dirty="0"/>
              <a:t>-Yüksek riskli hastalarda ise hedef LDL-K &lt;70mg/</a:t>
            </a:r>
            <a:r>
              <a:rPr lang="tr-TR" dirty="0" err="1"/>
              <a:t>dL</a:t>
            </a:r>
            <a:r>
              <a:rPr lang="tr-TR" dirty="0"/>
              <a:t> ve tedavi öncesi değere göre %50’den fazla düşüş olmalıdır.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-Orta derece riskli kişiler için  LDL-K &lt;100mg/</a:t>
            </a:r>
            <a:r>
              <a:rPr lang="tr-TR" dirty="0" err="1"/>
              <a:t>dL</a:t>
            </a:r>
            <a:r>
              <a:rPr lang="tr-TR" dirty="0"/>
              <a:t>, düşük riskli kişiler için ise &lt;115 LDL-K hedeflenmeli.</a:t>
            </a:r>
          </a:p>
          <a:p>
            <a:endParaRPr lang="tr-TR" dirty="0"/>
          </a:p>
        </p:txBody>
      </p:sp>
      <p:sp>
        <p:nvSpPr>
          <p:cNvPr id="4" name="Slayt Numarası Yer Tutucusu 3"/>
          <p:cNvSpPr>
            <a:spLocks noGrp="1"/>
          </p:cNvSpPr>
          <p:nvPr>
            <p:ph type="sldNum" sz="quarter" idx="5"/>
          </p:nvPr>
        </p:nvSpPr>
        <p:spPr/>
        <p:txBody>
          <a:bodyPr/>
          <a:lstStyle/>
          <a:p>
            <a:fld id="{FB7F8CF7-0E70-4CB9-BA37-E04AED543E81}" type="slidenum">
              <a:rPr lang="tr-TR" smtClean="0"/>
              <a:t>28</a:t>
            </a:fld>
            <a:endParaRPr lang="tr-TR"/>
          </a:p>
        </p:txBody>
      </p:sp>
    </p:spTree>
    <p:extLst>
      <p:ext uri="{BB962C8B-B14F-4D97-AF65-F5344CB8AC3E}">
        <p14:creationId xmlns:p14="http://schemas.microsoft.com/office/powerpoint/2010/main" val="893249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Yüksek TG düzeyleri; artmış ASKVH, </a:t>
            </a:r>
            <a:r>
              <a:rPr lang="tr-TR" dirty="0" err="1"/>
              <a:t>hepatik</a:t>
            </a:r>
            <a:r>
              <a:rPr lang="tr-TR" dirty="0"/>
              <a:t> </a:t>
            </a:r>
            <a:r>
              <a:rPr lang="tr-TR" dirty="0" err="1"/>
              <a:t>steatoz</a:t>
            </a:r>
            <a:r>
              <a:rPr lang="tr-TR" dirty="0"/>
              <a:t> ve </a:t>
            </a:r>
            <a:r>
              <a:rPr lang="tr-TR" dirty="0" err="1"/>
              <a:t>pankreatit</a:t>
            </a:r>
            <a:r>
              <a:rPr lang="tr-TR" dirty="0"/>
              <a:t> riski ile ilişkilidir. </a:t>
            </a:r>
          </a:p>
          <a:p>
            <a:endParaRPr lang="tr-TR" dirty="0"/>
          </a:p>
          <a:p>
            <a:r>
              <a:rPr lang="tr-TR" dirty="0"/>
              <a:t>Yüksek TG düzeyleri </a:t>
            </a:r>
            <a:r>
              <a:rPr lang="tr-TR" dirty="0" err="1"/>
              <a:t>kardiyovasküler</a:t>
            </a:r>
            <a:r>
              <a:rPr lang="tr-TR" dirty="0"/>
              <a:t> </a:t>
            </a:r>
            <a:r>
              <a:rPr lang="tr-TR" dirty="0" err="1"/>
              <a:t>morbidite</a:t>
            </a:r>
            <a:r>
              <a:rPr lang="tr-TR" dirty="0"/>
              <a:t> ve </a:t>
            </a:r>
            <a:r>
              <a:rPr lang="tr-TR" dirty="0" err="1"/>
              <a:t>mortalitenin</a:t>
            </a:r>
            <a:r>
              <a:rPr lang="tr-TR" dirty="0"/>
              <a:t> bağımsız belirleyicisidir . </a:t>
            </a:r>
          </a:p>
          <a:p>
            <a:endParaRPr lang="tr-TR" dirty="0"/>
          </a:p>
        </p:txBody>
      </p:sp>
      <p:sp>
        <p:nvSpPr>
          <p:cNvPr id="4" name="Slayt Numarası Yer Tutucusu 3"/>
          <p:cNvSpPr>
            <a:spLocks noGrp="1"/>
          </p:cNvSpPr>
          <p:nvPr>
            <p:ph type="sldNum" sz="quarter" idx="5"/>
          </p:nvPr>
        </p:nvSpPr>
        <p:spPr/>
        <p:txBody>
          <a:bodyPr/>
          <a:lstStyle/>
          <a:p>
            <a:fld id="{FB7F8CF7-0E70-4CB9-BA37-E04AED543E81}" type="slidenum">
              <a:rPr lang="tr-TR" smtClean="0"/>
              <a:t>29</a:t>
            </a:fld>
            <a:endParaRPr lang="tr-TR"/>
          </a:p>
        </p:txBody>
      </p:sp>
    </p:spTree>
    <p:extLst>
      <p:ext uri="{BB962C8B-B14F-4D97-AF65-F5344CB8AC3E}">
        <p14:creationId xmlns:p14="http://schemas.microsoft.com/office/powerpoint/2010/main" val="10134580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HTG olgusunda yaşam tarzı yönetimi pek çok defa etkili olur. </a:t>
            </a:r>
            <a:r>
              <a:rPr lang="tr-TR" dirty="0" err="1"/>
              <a:t>Obeziteli</a:t>
            </a:r>
            <a:r>
              <a:rPr lang="tr-TR" dirty="0"/>
              <a:t> olgularda ağırlık kontrolü, konsantre şeker ve alkolden kaçınılması ve aerobik egzersizde artış, TG düzeylerini arttıran ilaçlardan kaçınmak ve diyabetlilerde iyi </a:t>
            </a:r>
            <a:r>
              <a:rPr lang="tr-TR" dirty="0" err="1"/>
              <a:t>glisemik</a:t>
            </a:r>
            <a:r>
              <a:rPr lang="tr-TR" dirty="0"/>
              <a:t> kontrol TG düzeylerini etkin biçimde düşürür. </a:t>
            </a:r>
          </a:p>
          <a:p>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err="1"/>
              <a:t>Trigliserid</a:t>
            </a:r>
            <a:r>
              <a:rPr lang="tr-TR" dirty="0"/>
              <a:t> düzeyleri için de tedavi hedefi tanımlanmamıştır. </a:t>
            </a:r>
            <a:r>
              <a:rPr lang="tr-TR" dirty="0" err="1"/>
              <a:t>Trigliserid</a:t>
            </a:r>
            <a:r>
              <a:rPr lang="tr-TR" dirty="0"/>
              <a:t> düzeylerinin &gt;150 mg/</a:t>
            </a:r>
            <a:r>
              <a:rPr lang="tr-TR" dirty="0" err="1"/>
              <a:t>dL</a:t>
            </a:r>
            <a:r>
              <a:rPr lang="tr-TR" dirty="0"/>
              <a:t> olması durumunda risk artacaktır. Ancak TG düzeyleri için bu değerler tedavi hedefi olarak tanımlı değildir.</a:t>
            </a:r>
          </a:p>
          <a:p>
            <a:endParaRPr lang="tr-TR" dirty="0"/>
          </a:p>
          <a:p>
            <a:endParaRPr lang="tr-TR" dirty="0"/>
          </a:p>
        </p:txBody>
      </p:sp>
      <p:sp>
        <p:nvSpPr>
          <p:cNvPr id="4" name="Slayt Numarası Yer Tutucusu 3"/>
          <p:cNvSpPr>
            <a:spLocks noGrp="1"/>
          </p:cNvSpPr>
          <p:nvPr>
            <p:ph type="sldNum" sz="quarter" idx="5"/>
          </p:nvPr>
        </p:nvSpPr>
        <p:spPr/>
        <p:txBody>
          <a:bodyPr/>
          <a:lstStyle/>
          <a:p>
            <a:fld id="{FB7F8CF7-0E70-4CB9-BA37-E04AED543E81}" type="slidenum">
              <a:rPr lang="tr-TR" smtClean="0"/>
              <a:t>30</a:t>
            </a:fld>
            <a:endParaRPr lang="tr-TR"/>
          </a:p>
        </p:txBody>
      </p:sp>
    </p:spTree>
    <p:extLst>
      <p:ext uri="{BB962C8B-B14F-4D97-AF65-F5344CB8AC3E}">
        <p14:creationId xmlns:p14="http://schemas.microsoft.com/office/powerpoint/2010/main" val="4253451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-Fazla kilo ve </a:t>
            </a:r>
            <a:r>
              <a:rPr lang="tr-TR" dirty="0" err="1"/>
              <a:t>obezite</a:t>
            </a:r>
            <a:r>
              <a:rPr lang="tr-TR" dirty="0"/>
              <a:t> (özellikle </a:t>
            </a:r>
            <a:r>
              <a:rPr lang="tr-TR" dirty="0" err="1"/>
              <a:t>abdominal</a:t>
            </a:r>
            <a:r>
              <a:rPr lang="tr-TR" dirty="0"/>
              <a:t> </a:t>
            </a:r>
            <a:r>
              <a:rPr lang="tr-TR" dirty="0" err="1"/>
              <a:t>obezite</a:t>
            </a:r>
            <a:r>
              <a:rPr lang="tr-TR" dirty="0"/>
              <a:t>) </a:t>
            </a:r>
            <a:r>
              <a:rPr lang="tr-TR" dirty="0" err="1"/>
              <a:t>dislipidemiye</a:t>
            </a:r>
            <a:r>
              <a:rPr lang="tr-TR" dirty="0"/>
              <a:t> olumsuz katkıda bulunan önemli etkenlerdir. </a:t>
            </a:r>
            <a:r>
              <a:rPr lang="tr-TR" dirty="0" err="1"/>
              <a:t>Sedanter</a:t>
            </a:r>
            <a:r>
              <a:rPr lang="tr-TR" dirty="0"/>
              <a:t> yaşam tarzı da benzer şekilde, tek başına ya da bu risklere eklendiğinde istenmeyen </a:t>
            </a:r>
            <a:r>
              <a:rPr lang="tr-TR" dirty="0" err="1"/>
              <a:t>kardiyovasküler</a:t>
            </a:r>
            <a:r>
              <a:rPr lang="tr-TR" dirty="0"/>
              <a:t> sonuçların oluşma riskini arttırmaktadır. </a:t>
            </a:r>
            <a:r>
              <a:rPr lang="tr-TR" b="1" dirty="0"/>
              <a:t>Vücut ağırlığında her 10 kg kayıp ile LDL-K düzeyinde 8 mg/</a:t>
            </a:r>
            <a:r>
              <a:rPr lang="tr-TR" b="1" dirty="0" err="1"/>
              <a:t>dL’lik</a:t>
            </a:r>
            <a:r>
              <a:rPr lang="tr-TR" b="1" dirty="0"/>
              <a:t> bir azalma </a:t>
            </a:r>
            <a:r>
              <a:rPr lang="tr-TR" b="1" dirty="0" err="1"/>
              <a:t>olabilmektedir</a:t>
            </a:r>
            <a:r>
              <a:rPr lang="tr-TR" dirty="0" err="1"/>
              <a:t>.Kilo</a:t>
            </a:r>
            <a:r>
              <a:rPr lang="tr-TR" dirty="0"/>
              <a:t> kaybının TG ve LDL-K düzeylerini azaltıcı etkisinin yanı sıra HDL-K arttırıcı etkisi de bulunmaktadır. </a:t>
            </a:r>
            <a:r>
              <a:rPr lang="tr-TR" b="1" dirty="0"/>
              <a:t>Her 1 kg kayıp ile HDL-K düzeyinde ortalama 0.4 mg/</a:t>
            </a:r>
            <a:r>
              <a:rPr lang="tr-TR" b="1" dirty="0" err="1"/>
              <a:t>dL’lik</a:t>
            </a:r>
            <a:r>
              <a:rPr lang="tr-TR" b="1" dirty="0"/>
              <a:t> artış </a:t>
            </a:r>
            <a:r>
              <a:rPr lang="tr-TR" dirty="0"/>
              <a:t>olmaktadır. </a:t>
            </a:r>
          </a:p>
          <a:p>
            <a:r>
              <a:rPr lang="tr-TR" dirty="0"/>
              <a:t>-Orta hızlı yürüme (postacı yürüyüşü), bisiklet binme, dans, tenis, tırmanma, bahçede çim biçme aerobik egzersize örnek olarak verilebilir. Aerobik egzersiz programının en ideali günde en az 20-30 dakika, haftada 3-6 defa tekrarlanabilen ölçüde olmalıdır. Egzersiz programı hastanın yaşı, fiziksel gücü, ek hastalıkları ve bireysel tercihleri doğrultusunda şekillendirilerek hastada uyum ve sürdürülebilirlik sağlanabilir.</a:t>
            </a:r>
          </a:p>
          <a:p>
            <a:r>
              <a:rPr lang="tr-TR" dirty="0"/>
              <a:t>-Sigara içiciliği plazma LDL-K, TG ve VLDL düzeyini arttırırken, HDL-K düzeyini düşürür. En belirgin etkisi HDL-K düşüşü üzerinedir. Sigara içenlerde görülen ASKVH riski içmeyenlere oranla iki kat daha fazladır</a:t>
            </a:r>
            <a:r>
              <a:rPr lang="tr-TR" b="1" dirty="0"/>
              <a:t>. Sigaranın bırakılmasını izleyen ilk yıl içinde risk %50 oranında azalır </a:t>
            </a:r>
            <a:r>
              <a:rPr lang="tr-TR" dirty="0"/>
              <a:t>ve zamanla düşmeye de devam eder. Bu nedenlerden dolayı sigara içiminin bırakılması hem </a:t>
            </a:r>
            <a:r>
              <a:rPr lang="tr-TR" dirty="0" err="1"/>
              <a:t>primer</a:t>
            </a:r>
            <a:r>
              <a:rPr lang="tr-TR" dirty="0"/>
              <a:t> hem </a:t>
            </a:r>
            <a:r>
              <a:rPr lang="tr-TR" dirty="0" err="1"/>
              <a:t>sekonder</a:t>
            </a:r>
            <a:r>
              <a:rPr lang="tr-TR" dirty="0"/>
              <a:t> </a:t>
            </a:r>
            <a:r>
              <a:rPr lang="tr-TR" dirty="0" err="1"/>
              <a:t>kardiyovasküler</a:t>
            </a:r>
            <a:r>
              <a:rPr lang="tr-TR" dirty="0"/>
              <a:t> korumada kuvvetle önerilmeli ve bu konuda tıbbi destek almaları sağlanmalıdır. </a:t>
            </a:r>
          </a:p>
          <a:p>
            <a:r>
              <a:rPr lang="tr-TR" dirty="0"/>
              <a:t>-Fazla miktarda alkol almak TG düzeylerini arttırır. Bu etki özellikle TG düzeyleri yüksek olan kişilerde daha belirgindir. Potansiyel zararlı etkileri nedeniyle </a:t>
            </a:r>
            <a:r>
              <a:rPr lang="tr-TR" dirty="0" err="1"/>
              <a:t>dislipidemi</a:t>
            </a:r>
            <a:r>
              <a:rPr lang="tr-TR" dirty="0"/>
              <a:t> tedavisinde alkol alımı önerilmez</a:t>
            </a:r>
          </a:p>
          <a:p>
            <a:endParaRPr lang="tr-TR" dirty="0"/>
          </a:p>
        </p:txBody>
      </p:sp>
      <p:sp>
        <p:nvSpPr>
          <p:cNvPr id="4" name="Slayt Numarası Yer Tutucusu 3"/>
          <p:cNvSpPr>
            <a:spLocks noGrp="1"/>
          </p:cNvSpPr>
          <p:nvPr>
            <p:ph type="sldNum" sz="quarter" idx="5"/>
          </p:nvPr>
        </p:nvSpPr>
        <p:spPr/>
        <p:txBody>
          <a:bodyPr/>
          <a:lstStyle/>
          <a:p>
            <a:fld id="{FB7F8CF7-0E70-4CB9-BA37-E04AED543E81}" type="slidenum">
              <a:rPr lang="tr-TR" smtClean="0"/>
              <a:t>31</a:t>
            </a:fld>
            <a:endParaRPr lang="tr-TR"/>
          </a:p>
        </p:txBody>
      </p:sp>
    </p:spTree>
    <p:extLst>
      <p:ext uri="{BB962C8B-B14F-4D97-AF65-F5344CB8AC3E}">
        <p14:creationId xmlns:p14="http://schemas.microsoft.com/office/powerpoint/2010/main" val="3984041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-Günlük diyetin </a:t>
            </a:r>
            <a:r>
              <a:rPr lang="tr-TR" dirty="0" err="1"/>
              <a:t>makrobesin</a:t>
            </a:r>
            <a:r>
              <a:rPr lang="tr-TR" dirty="0"/>
              <a:t> (karbonhidrat, protein, </a:t>
            </a:r>
            <a:r>
              <a:rPr lang="tr-TR" dirty="0" err="1"/>
              <a:t>lipid</a:t>
            </a:r>
            <a:r>
              <a:rPr lang="tr-TR" dirty="0"/>
              <a:t>) oranları </a:t>
            </a:r>
            <a:r>
              <a:rPr lang="tr-TR" dirty="0" err="1"/>
              <a:t>lipid</a:t>
            </a:r>
            <a:r>
              <a:rPr lang="tr-TR" dirty="0"/>
              <a:t> profili ve dolayısı ile </a:t>
            </a:r>
            <a:r>
              <a:rPr lang="tr-TR" dirty="0" err="1"/>
              <a:t>kardiyovasküler</a:t>
            </a:r>
            <a:r>
              <a:rPr lang="tr-TR" dirty="0"/>
              <a:t> risk üzerinde çok önemli etkiye sahiptir. Her bir </a:t>
            </a:r>
            <a:r>
              <a:rPr lang="tr-TR" dirty="0" err="1"/>
              <a:t>makrobesin</a:t>
            </a:r>
            <a:r>
              <a:rPr lang="tr-TR" dirty="0"/>
              <a:t> öğesi aşırı fazla veya çok düşük miktarda kullanımından kaçınılarak uygun oranlarda tüketilmelidir. . Bir </a:t>
            </a:r>
            <a:r>
              <a:rPr lang="tr-TR" dirty="0" err="1"/>
              <a:t>makrobesinin</a:t>
            </a:r>
            <a:r>
              <a:rPr lang="tr-TR" dirty="0"/>
              <a:t> fazla tüketimi diğerinin eksikliği ile sonuçlanacaktır. </a:t>
            </a:r>
          </a:p>
          <a:p>
            <a:r>
              <a:rPr lang="tr-TR" dirty="0"/>
              <a:t>-Ülkemizdeki aşırı karbonhidrat tüketimi alışkanlığı </a:t>
            </a:r>
            <a:r>
              <a:rPr lang="tr-TR" dirty="0" err="1"/>
              <a:t>dislipidemi</a:t>
            </a:r>
            <a:r>
              <a:rPr lang="tr-TR" dirty="0"/>
              <a:t> gelişimine neden olan önemli faktörlerdendir. Karbonhidrat ağırlıklı beslenme </a:t>
            </a:r>
            <a:r>
              <a:rPr lang="tr-TR" dirty="0" err="1"/>
              <a:t>insulin</a:t>
            </a:r>
            <a:r>
              <a:rPr lang="tr-TR" dirty="0"/>
              <a:t> duyarlılığını azaltır ve TG düzeylerini yükseltir. Bu etkiyi azaltmak için karbonhidrat alımını </a:t>
            </a:r>
            <a:r>
              <a:rPr lang="tr-TR" b="1" dirty="0"/>
              <a:t>%45-55 düzeylerinde sınırlamak ve hızlı emilen rafine karbonhidratlar yerine </a:t>
            </a:r>
            <a:r>
              <a:rPr lang="tr-TR" b="1" dirty="0" err="1"/>
              <a:t>glisemik</a:t>
            </a:r>
            <a:r>
              <a:rPr lang="tr-TR" b="1" dirty="0"/>
              <a:t> indeksi düşük, </a:t>
            </a:r>
            <a:r>
              <a:rPr lang="tr-TR" b="1" dirty="0" err="1"/>
              <a:t>lifden</a:t>
            </a:r>
            <a:r>
              <a:rPr lang="tr-TR" b="1" dirty="0"/>
              <a:t> zengin </a:t>
            </a:r>
            <a:r>
              <a:rPr lang="tr-TR" dirty="0"/>
              <a:t>karbonhidrat alımını tercih etmek gerekir</a:t>
            </a:r>
          </a:p>
          <a:p>
            <a:r>
              <a:rPr lang="tr-TR" dirty="0"/>
              <a:t>-LDL-K düzeylerini en fazla etkileyen, doymuş yağ alımının azaltılmasıdır</a:t>
            </a:r>
            <a:r>
              <a:rPr lang="tr-TR" b="1" dirty="0"/>
              <a:t>. Doymuş yağlardan alınan enerjide her %1’lik azalma, LDL-K düzeylerinde 0.8-1.6mg/</a:t>
            </a:r>
            <a:r>
              <a:rPr lang="tr-TR" b="1" dirty="0" err="1"/>
              <a:t>dL</a:t>
            </a:r>
            <a:r>
              <a:rPr lang="tr-TR" b="1" dirty="0"/>
              <a:t> düzeyinde azalmaya neden olabilir</a:t>
            </a:r>
          </a:p>
          <a:p>
            <a:r>
              <a:rPr lang="tr-TR" dirty="0"/>
              <a:t>-Yulaf ve arpa kaynaklı viskoz bir lif olan </a:t>
            </a:r>
            <a:r>
              <a:rPr lang="el-GR" b="1" dirty="0"/>
              <a:t>β-</a:t>
            </a:r>
            <a:r>
              <a:rPr lang="tr-TR" b="1" dirty="0" err="1"/>
              <a:t>glukan</a:t>
            </a:r>
            <a:r>
              <a:rPr lang="tr-TR" b="1" dirty="0"/>
              <a:t> </a:t>
            </a:r>
            <a:r>
              <a:rPr lang="tr-TR" dirty="0"/>
              <a:t>ile yapılan çalışmalarda Total-K ve LDL-K düşürücü etkisi kanıtlanmıştır. Bu liflerle zenginleştirilmiş yiyecekler iyi </a:t>
            </a:r>
            <a:r>
              <a:rPr lang="tr-TR" dirty="0" err="1"/>
              <a:t>tolere</a:t>
            </a:r>
            <a:r>
              <a:rPr lang="tr-TR" dirty="0"/>
              <a:t> edilir ve LDL- K düşürmede tavsiye edilir.</a:t>
            </a:r>
          </a:p>
        </p:txBody>
      </p:sp>
      <p:sp>
        <p:nvSpPr>
          <p:cNvPr id="4" name="Slayt Numarası Yer Tutucusu 3"/>
          <p:cNvSpPr>
            <a:spLocks noGrp="1"/>
          </p:cNvSpPr>
          <p:nvPr>
            <p:ph type="sldNum" sz="quarter" idx="5"/>
          </p:nvPr>
        </p:nvSpPr>
        <p:spPr/>
        <p:txBody>
          <a:bodyPr/>
          <a:lstStyle/>
          <a:p>
            <a:fld id="{FB7F8CF7-0E70-4CB9-BA37-E04AED543E81}" type="slidenum">
              <a:rPr lang="tr-TR" smtClean="0"/>
              <a:t>32</a:t>
            </a:fld>
            <a:endParaRPr lang="tr-TR"/>
          </a:p>
        </p:txBody>
      </p:sp>
    </p:spTree>
    <p:extLst>
      <p:ext uri="{BB962C8B-B14F-4D97-AF65-F5344CB8AC3E}">
        <p14:creationId xmlns:p14="http://schemas.microsoft.com/office/powerpoint/2010/main" val="3958821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-Trans yağlardan kaçınmak TG ve LDL de  azalma HDL de artma +</a:t>
            </a:r>
          </a:p>
          <a:p>
            <a:r>
              <a:rPr lang="tr-TR" dirty="0"/>
              <a:t>-Doymuş yağ tüketimini azaltmak TG ve LDL </a:t>
            </a:r>
            <a:r>
              <a:rPr lang="tr-TR" dirty="0" err="1"/>
              <a:t>yi</a:t>
            </a:r>
            <a:r>
              <a:rPr lang="tr-TR" dirty="0"/>
              <a:t> düşürücü etkisi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-Fazla kilonun verilmesi TG ve LDL de  azalma HDL de artma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-Diyette liflerin arttırılması TG ve LDL de  azalma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-Düzenli fiziksel aktivite TG de  azalma HDL de artma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p:txBody>
      </p:sp>
      <p:sp>
        <p:nvSpPr>
          <p:cNvPr id="4" name="Slayt Numarası Yer Tutucusu 3"/>
          <p:cNvSpPr>
            <a:spLocks noGrp="1"/>
          </p:cNvSpPr>
          <p:nvPr>
            <p:ph type="sldNum" sz="quarter" idx="5"/>
          </p:nvPr>
        </p:nvSpPr>
        <p:spPr/>
        <p:txBody>
          <a:bodyPr/>
          <a:lstStyle/>
          <a:p>
            <a:fld id="{FB7F8CF7-0E70-4CB9-BA37-E04AED543E81}" type="slidenum">
              <a:rPr lang="tr-TR" smtClean="0"/>
              <a:t>33</a:t>
            </a:fld>
            <a:endParaRPr lang="tr-TR"/>
          </a:p>
        </p:txBody>
      </p:sp>
    </p:spTree>
    <p:extLst>
      <p:ext uri="{BB962C8B-B14F-4D97-AF65-F5344CB8AC3E}">
        <p14:creationId xmlns:p14="http://schemas.microsoft.com/office/powerpoint/2010/main" val="3195805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b="0" i="0" dirty="0">
                <a:solidFill>
                  <a:srgbClr val="222222"/>
                </a:solidFill>
                <a:effectLst/>
                <a:latin typeface="Verdana" panose="020B0604030504040204" pitchFamily="34" charset="0"/>
              </a:rPr>
              <a:t>Plazma </a:t>
            </a:r>
            <a:r>
              <a:rPr lang="tr-TR" b="0" i="0" dirty="0" err="1">
                <a:solidFill>
                  <a:srgbClr val="222222"/>
                </a:solidFill>
                <a:effectLst/>
                <a:latin typeface="Verdana" panose="020B0604030504040204" pitchFamily="34" charset="0"/>
              </a:rPr>
              <a:t>lipoproteinleri</a:t>
            </a:r>
            <a:r>
              <a:rPr lang="tr-TR" b="0" i="0" dirty="0">
                <a:solidFill>
                  <a:srgbClr val="222222"/>
                </a:solidFill>
                <a:effectLst/>
                <a:latin typeface="Verdana" panose="020B0604030504040204" pitchFamily="34" charset="0"/>
              </a:rPr>
              <a:t> </a:t>
            </a:r>
            <a:r>
              <a:rPr lang="tr-TR" b="0" i="0" dirty="0" err="1">
                <a:solidFill>
                  <a:srgbClr val="222222"/>
                </a:solidFill>
                <a:effectLst/>
                <a:latin typeface="Verdana" panose="020B0604030504040204" pitchFamily="34" charset="0"/>
              </a:rPr>
              <a:t>dansitelerine</a:t>
            </a:r>
            <a:r>
              <a:rPr lang="tr-TR" b="0" i="0" dirty="0">
                <a:solidFill>
                  <a:srgbClr val="222222"/>
                </a:solidFill>
                <a:effectLst/>
                <a:latin typeface="Verdana" panose="020B0604030504040204" pitchFamily="34" charset="0"/>
              </a:rPr>
              <a:t> göre beş gruba ayrılabilir; </a:t>
            </a:r>
            <a:r>
              <a:rPr lang="tr-TR" b="1" i="0" dirty="0" err="1">
                <a:solidFill>
                  <a:srgbClr val="222222"/>
                </a:solidFill>
                <a:effectLst/>
                <a:latin typeface="Verdana" panose="020B0604030504040204" pitchFamily="34" charset="0"/>
              </a:rPr>
              <a:t>şilomikronlar</a:t>
            </a:r>
            <a:r>
              <a:rPr lang="tr-TR" b="0" i="0" dirty="0">
                <a:solidFill>
                  <a:srgbClr val="222222"/>
                </a:solidFill>
                <a:effectLst/>
                <a:latin typeface="Verdana" panose="020B0604030504040204" pitchFamily="34" charset="0"/>
              </a:rPr>
              <a:t>, çok düşük </a:t>
            </a:r>
            <a:r>
              <a:rPr lang="tr-TR" b="0" i="0" dirty="0" err="1">
                <a:solidFill>
                  <a:srgbClr val="222222"/>
                </a:solidFill>
                <a:effectLst/>
                <a:latin typeface="Verdana" panose="020B0604030504040204" pitchFamily="34" charset="0"/>
              </a:rPr>
              <a:t>dansiteli</a:t>
            </a:r>
            <a:r>
              <a:rPr lang="tr-TR" b="0" i="0" dirty="0">
                <a:solidFill>
                  <a:srgbClr val="222222"/>
                </a:solidFill>
                <a:effectLst/>
                <a:latin typeface="Verdana" panose="020B0604030504040204" pitchFamily="34" charset="0"/>
              </a:rPr>
              <a:t> </a:t>
            </a:r>
            <a:r>
              <a:rPr lang="tr-TR" b="0" i="0" dirty="0" err="1">
                <a:solidFill>
                  <a:srgbClr val="222222"/>
                </a:solidFill>
                <a:effectLst/>
                <a:latin typeface="Verdana" panose="020B0604030504040204" pitchFamily="34" charset="0"/>
              </a:rPr>
              <a:t>lipoproteinler</a:t>
            </a:r>
            <a:r>
              <a:rPr lang="tr-TR" b="0" i="0" dirty="0">
                <a:solidFill>
                  <a:srgbClr val="222222"/>
                </a:solidFill>
                <a:effectLst/>
                <a:latin typeface="Verdana" panose="020B0604030504040204" pitchFamily="34" charset="0"/>
              </a:rPr>
              <a:t> (</a:t>
            </a:r>
            <a:r>
              <a:rPr lang="tr-TR" b="1" i="0" dirty="0">
                <a:solidFill>
                  <a:srgbClr val="222222"/>
                </a:solidFill>
                <a:effectLst/>
                <a:latin typeface="Verdana" panose="020B0604030504040204" pitchFamily="34" charset="0"/>
              </a:rPr>
              <a:t>VLDL</a:t>
            </a:r>
            <a:r>
              <a:rPr lang="tr-TR" b="0" i="0" dirty="0">
                <a:solidFill>
                  <a:srgbClr val="222222"/>
                </a:solidFill>
                <a:effectLst/>
                <a:latin typeface="Verdana" panose="020B0604030504040204" pitchFamily="34" charset="0"/>
              </a:rPr>
              <a:t>), orta </a:t>
            </a:r>
            <a:r>
              <a:rPr lang="tr-TR" b="0" i="0" dirty="0" err="1">
                <a:solidFill>
                  <a:srgbClr val="222222"/>
                </a:solidFill>
                <a:effectLst/>
                <a:latin typeface="Verdana" panose="020B0604030504040204" pitchFamily="34" charset="0"/>
              </a:rPr>
              <a:t>dansiteli</a:t>
            </a:r>
            <a:r>
              <a:rPr lang="tr-TR" b="0" i="0" dirty="0">
                <a:solidFill>
                  <a:srgbClr val="222222"/>
                </a:solidFill>
                <a:effectLst/>
                <a:latin typeface="Verdana" panose="020B0604030504040204" pitchFamily="34" charset="0"/>
              </a:rPr>
              <a:t> </a:t>
            </a:r>
            <a:r>
              <a:rPr lang="tr-TR" b="0" i="0" dirty="0" err="1">
                <a:solidFill>
                  <a:srgbClr val="222222"/>
                </a:solidFill>
                <a:effectLst/>
                <a:latin typeface="Verdana" panose="020B0604030504040204" pitchFamily="34" charset="0"/>
              </a:rPr>
              <a:t>lipoproteinler</a:t>
            </a:r>
            <a:r>
              <a:rPr lang="tr-TR" b="0" i="0" dirty="0">
                <a:solidFill>
                  <a:srgbClr val="222222"/>
                </a:solidFill>
                <a:effectLst/>
                <a:latin typeface="Verdana" panose="020B0604030504040204" pitchFamily="34" charset="0"/>
              </a:rPr>
              <a:t> (</a:t>
            </a:r>
            <a:r>
              <a:rPr lang="tr-TR" b="1" i="0" dirty="0">
                <a:solidFill>
                  <a:srgbClr val="222222"/>
                </a:solidFill>
                <a:effectLst/>
                <a:latin typeface="Verdana" panose="020B0604030504040204" pitchFamily="34" charset="0"/>
              </a:rPr>
              <a:t>IDL</a:t>
            </a:r>
            <a:r>
              <a:rPr lang="tr-TR" b="0" i="0" dirty="0">
                <a:solidFill>
                  <a:srgbClr val="222222"/>
                </a:solidFill>
                <a:effectLst/>
                <a:latin typeface="Verdana" panose="020B0604030504040204" pitchFamily="34" charset="0"/>
              </a:rPr>
              <a:t>), düşük </a:t>
            </a:r>
            <a:r>
              <a:rPr lang="tr-TR" b="0" i="0" dirty="0" err="1">
                <a:solidFill>
                  <a:srgbClr val="222222"/>
                </a:solidFill>
                <a:effectLst/>
                <a:latin typeface="Verdana" panose="020B0604030504040204" pitchFamily="34" charset="0"/>
              </a:rPr>
              <a:t>dansiteli</a:t>
            </a:r>
            <a:r>
              <a:rPr lang="tr-TR" b="0" i="0" dirty="0">
                <a:solidFill>
                  <a:srgbClr val="222222"/>
                </a:solidFill>
                <a:effectLst/>
                <a:latin typeface="Verdana" panose="020B0604030504040204" pitchFamily="34" charset="0"/>
              </a:rPr>
              <a:t> </a:t>
            </a:r>
            <a:r>
              <a:rPr lang="tr-TR" b="0" i="0" dirty="0" err="1">
                <a:solidFill>
                  <a:srgbClr val="222222"/>
                </a:solidFill>
                <a:effectLst/>
                <a:latin typeface="Verdana" panose="020B0604030504040204" pitchFamily="34" charset="0"/>
              </a:rPr>
              <a:t>lipoproteinler</a:t>
            </a:r>
            <a:r>
              <a:rPr lang="tr-TR" b="0" i="0" dirty="0">
                <a:solidFill>
                  <a:srgbClr val="222222"/>
                </a:solidFill>
                <a:effectLst/>
                <a:latin typeface="Verdana" panose="020B0604030504040204" pitchFamily="34" charset="0"/>
              </a:rPr>
              <a:t> (</a:t>
            </a:r>
            <a:r>
              <a:rPr lang="tr-TR" b="1" i="0" dirty="0">
                <a:solidFill>
                  <a:srgbClr val="222222"/>
                </a:solidFill>
                <a:effectLst/>
                <a:latin typeface="Verdana" panose="020B0604030504040204" pitchFamily="34" charset="0"/>
              </a:rPr>
              <a:t>LDL</a:t>
            </a:r>
            <a:r>
              <a:rPr lang="tr-TR" b="0" i="0" dirty="0">
                <a:solidFill>
                  <a:srgbClr val="222222"/>
                </a:solidFill>
                <a:effectLst/>
                <a:latin typeface="Verdana" panose="020B0604030504040204" pitchFamily="34" charset="0"/>
              </a:rPr>
              <a:t>) ve yüksek </a:t>
            </a:r>
            <a:r>
              <a:rPr lang="tr-TR" b="0" i="0" dirty="0" err="1">
                <a:solidFill>
                  <a:srgbClr val="222222"/>
                </a:solidFill>
                <a:effectLst/>
                <a:latin typeface="Verdana" panose="020B0604030504040204" pitchFamily="34" charset="0"/>
              </a:rPr>
              <a:t>dansiteli</a:t>
            </a:r>
            <a:r>
              <a:rPr lang="tr-TR" b="0" i="0" dirty="0">
                <a:solidFill>
                  <a:srgbClr val="222222"/>
                </a:solidFill>
                <a:effectLst/>
                <a:latin typeface="Verdana" panose="020B0604030504040204" pitchFamily="34" charset="0"/>
              </a:rPr>
              <a:t> </a:t>
            </a:r>
            <a:r>
              <a:rPr lang="tr-TR" b="0" i="0" dirty="0" err="1">
                <a:solidFill>
                  <a:srgbClr val="222222"/>
                </a:solidFill>
                <a:effectLst/>
                <a:latin typeface="Verdana" panose="020B0604030504040204" pitchFamily="34" charset="0"/>
              </a:rPr>
              <a:t>lipoproteinler</a:t>
            </a:r>
            <a:r>
              <a:rPr lang="tr-TR" b="0" i="0" dirty="0">
                <a:solidFill>
                  <a:srgbClr val="222222"/>
                </a:solidFill>
                <a:effectLst/>
                <a:latin typeface="Verdana" panose="020B0604030504040204" pitchFamily="34" charset="0"/>
              </a:rPr>
              <a:t> (</a:t>
            </a:r>
            <a:r>
              <a:rPr lang="tr-TR" b="1" i="0" dirty="0">
                <a:solidFill>
                  <a:srgbClr val="222222"/>
                </a:solidFill>
                <a:effectLst/>
                <a:latin typeface="Verdana" panose="020B0604030504040204" pitchFamily="34" charset="0"/>
              </a:rPr>
              <a:t>HDL</a:t>
            </a:r>
            <a:r>
              <a:rPr lang="tr-TR" b="0" i="0" dirty="0">
                <a:solidFill>
                  <a:srgbClr val="222222"/>
                </a:solidFill>
                <a:effectLst/>
                <a:latin typeface="Verdana" panose="020B0604030504040204" pitchFamily="34" charset="0"/>
              </a:rPr>
              <a:t>). </a:t>
            </a:r>
            <a:r>
              <a:rPr lang="tr-TR" b="0" i="0" dirty="0" err="1">
                <a:solidFill>
                  <a:srgbClr val="222222"/>
                </a:solidFill>
                <a:effectLst/>
                <a:latin typeface="Verdana" panose="020B0604030504040204" pitchFamily="34" charset="0"/>
              </a:rPr>
              <a:t>Lipoproteinlerin</a:t>
            </a:r>
            <a:r>
              <a:rPr lang="tr-TR" b="0" i="0" dirty="0">
                <a:solidFill>
                  <a:srgbClr val="222222"/>
                </a:solidFill>
                <a:effectLst/>
                <a:latin typeface="Verdana" panose="020B0604030504040204" pitchFamily="34" charset="0"/>
              </a:rPr>
              <a:t> metabolizmada farklı görevleri vardır. </a:t>
            </a:r>
            <a:r>
              <a:rPr lang="tr-TR" b="0" i="0" dirty="0" err="1">
                <a:solidFill>
                  <a:srgbClr val="222222"/>
                </a:solidFill>
                <a:effectLst/>
                <a:latin typeface="Verdana" panose="020B0604030504040204" pitchFamily="34" charset="0"/>
              </a:rPr>
              <a:t>Şilomikronlar</a:t>
            </a:r>
            <a:r>
              <a:rPr lang="tr-TR" b="0" i="0" dirty="0">
                <a:solidFill>
                  <a:srgbClr val="222222"/>
                </a:solidFill>
                <a:effectLst/>
                <a:latin typeface="Verdana" panose="020B0604030504040204" pitchFamily="34" charset="0"/>
              </a:rPr>
              <a:t> </a:t>
            </a:r>
            <a:r>
              <a:rPr lang="tr-TR" b="0" i="0" dirty="0" err="1">
                <a:solidFill>
                  <a:srgbClr val="222222"/>
                </a:solidFill>
                <a:effectLst/>
                <a:latin typeface="Verdana" panose="020B0604030504040204" pitchFamily="34" charset="0"/>
              </a:rPr>
              <a:t>eksojen</a:t>
            </a:r>
            <a:r>
              <a:rPr lang="tr-TR" b="0" i="0" dirty="0">
                <a:solidFill>
                  <a:srgbClr val="222222"/>
                </a:solidFill>
                <a:effectLst/>
                <a:latin typeface="Verdana" panose="020B0604030504040204" pitchFamily="34" charset="0"/>
              </a:rPr>
              <a:t> lipitlerin </a:t>
            </a:r>
            <a:r>
              <a:rPr lang="tr-TR" b="0" i="0" dirty="0" err="1">
                <a:solidFill>
                  <a:srgbClr val="222222"/>
                </a:solidFill>
                <a:effectLst/>
                <a:latin typeface="Verdana" panose="020B0604030504040204" pitchFamily="34" charset="0"/>
              </a:rPr>
              <a:t>barsaklardan</a:t>
            </a:r>
            <a:r>
              <a:rPr lang="tr-TR" b="0" i="0" dirty="0">
                <a:solidFill>
                  <a:srgbClr val="222222"/>
                </a:solidFill>
                <a:effectLst/>
                <a:latin typeface="Verdana" panose="020B0604030504040204" pitchFamily="34" charset="0"/>
              </a:rPr>
              <a:t> karaciğere transportunda fonksiyon görürken, LDL ve VLDL dokuların lipit ihtiyaçlarının karşılanmasında; HDL ise kolesterolün dokulardan karaciğere transportunda görevlidir.</a:t>
            </a:r>
          </a:p>
          <a:p>
            <a:endParaRPr lang="tr-TR" dirty="0"/>
          </a:p>
        </p:txBody>
      </p:sp>
      <p:sp>
        <p:nvSpPr>
          <p:cNvPr id="4" name="Slayt Numarası Yer Tutucusu 3"/>
          <p:cNvSpPr>
            <a:spLocks noGrp="1"/>
          </p:cNvSpPr>
          <p:nvPr>
            <p:ph type="sldNum" sz="quarter" idx="5"/>
          </p:nvPr>
        </p:nvSpPr>
        <p:spPr/>
        <p:txBody>
          <a:bodyPr/>
          <a:lstStyle/>
          <a:p>
            <a:fld id="{FB7F8CF7-0E70-4CB9-BA37-E04AED543E81}" type="slidenum">
              <a:rPr lang="tr-TR" smtClean="0"/>
              <a:t>6</a:t>
            </a:fld>
            <a:endParaRPr lang="tr-TR"/>
          </a:p>
        </p:txBody>
      </p:sp>
    </p:spTree>
    <p:extLst>
      <p:ext uri="{BB962C8B-B14F-4D97-AF65-F5344CB8AC3E}">
        <p14:creationId xmlns:p14="http://schemas.microsoft.com/office/powerpoint/2010/main" val="1193620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t>
            </a:r>
            <a:r>
              <a:rPr lang="tr-TR" dirty="0" err="1"/>
              <a:t>Statinler</a:t>
            </a:r>
            <a:r>
              <a:rPr lang="tr-TR" dirty="0"/>
              <a:t>, kolesterol </a:t>
            </a:r>
            <a:r>
              <a:rPr lang="tr-TR" dirty="0" err="1"/>
              <a:t>biyosentezindeki</a:t>
            </a:r>
            <a:r>
              <a:rPr lang="tr-TR" dirty="0"/>
              <a:t> </a:t>
            </a:r>
            <a:r>
              <a:rPr lang="tr-TR" b="1" dirty="0"/>
              <a:t>hız kısıtlayıcı adım olan HMG-</a:t>
            </a:r>
            <a:r>
              <a:rPr lang="tr-TR" b="1" dirty="0" err="1"/>
              <a:t>CoA</a:t>
            </a:r>
            <a:r>
              <a:rPr lang="tr-TR" b="1" dirty="0"/>
              <a:t> </a:t>
            </a:r>
            <a:r>
              <a:rPr lang="tr-TR" b="1" dirty="0" err="1"/>
              <a:t>redüktaz</a:t>
            </a:r>
            <a:r>
              <a:rPr lang="tr-TR" b="1" dirty="0"/>
              <a:t> enzimini yarışmacı bir şekilde </a:t>
            </a:r>
            <a:r>
              <a:rPr lang="tr-TR" b="1" dirty="0" err="1"/>
              <a:t>inhibe</a:t>
            </a:r>
            <a:r>
              <a:rPr lang="tr-TR" b="1" dirty="0"/>
              <a:t> </a:t>
            </a:r>
            <a:r>
              <a:rPr lang="tr-TR" dirty="0"/>
              <a:t>ederek karaciğerde kolesterol sentezini azaltır. Hücre içi kolesteroldeki azalma, </a:t>
            </a:r>
            <a:r>
              <a:rPr lang="tr-TR" dirty="0" err="1"/>
              <a:t>hepatositlerin</a:t>
            </a:r>
            <a:r>
              <a:rPr lang="tr-TR" dirty="0"/>
              <a:t> yüzeyinde LDL reseptörü (LDLR) ekspresyonunu arttırır, bu da </a:t>
            </a:r>
            <a:r>
              <a:rPr lang="tr-TR" dirty="0" err="1"/>
              <a:t>LDLK’nın</a:t>
            </a:r>
            <a:r>
              <a:rPr lang="tr-TR" dirty="0"/>
              <a:t> kandan daha fazla alınmasına ve plazma LDL-K ve TG den zengin partiküller dahil olmak üzere tüm </a:t>
            </a:r>
            <a:r>
              <a:rPr lang="tr-TR" dirty="0" err="1"/>
              <a:t>Apo</a:t>
            </a:r>
            <a:r>
              <a:rPr lang="tr-TR" dirty="0"/>
              <a:t> B içeren </a:t>
            </a:r>
            <a:r>
              <a:rPr lang="tr-TR" dirty="0" err="1"/>
              <a:t>lipoprotein</a:t>
            </a:r>
            <a:r>
              <a:rPr lang="tr-TR" dirty="0"/>
              <a:t> düzeylerinde azalmaya neden olur.</a:t>
            </a:r>
          </a:p>
          <a:p>
            <a:endParaRPr lang="tr-TR" dirty="0"/>
          </a:p>
          <a:p>
            <a:r>
              <a:rPr lang="tr-TR" dirty="0"/>
              <a:t>-</a:t>
            </a:r>
            <a:r>
              <a:rPr lang="tr-TR" dirty="0" err="1"/>
              <a:t>Statinler</a:t>
            </a:r>
            <a:r>
              <a:rPr lang="tr-TR" dirty="0"/>
              <a:t> LDL-K yüksekliği ile seyreden tüm </a:t>
            </a:r>
            <a:r>
              <a:rPr lang="tr-TR" dirty="0" err="1"/>
              <a:t>dislipidemilerde</a:t>
            </a:r>
            <a:r>
              <a:rPr lang="tr-TR" dirty="0"/>
              <a:t> etkili olan ilaçlardır. </a:t>
            </a:r>
            <a:r>
              <a:rPr lang="tr-TR" dirty="0" err="1"/>
              <a:t>Homozigot</a:t>
            </a:r>
            <a:r>
              <a:rPr lang="tr-TR" dirty="0"/>
              <a:t> AH olgularında ise </a:t>
            </a:r>
            <a:r>
              <a:rPr lang="tr-TR" dirty="0" err="1"/>
              <a:t>LDLR’nin</a:t>
            </a:r>
            <a:r>
              <a:rPr lang="tr-TR" dirty="0"/>
              <a:t> tam yokluğu söz konusu olduğu için etkinlikleri düşüktür</a:t>
            </a:r>
          </a:p>
          <a:p>
            <a:endParaRPr lang="tr-TR" dirty="0"/>
          </a:p>
          <a:p>
            <a:r>
              <a:rPr lang="tr-TR" dirty="0"/>
              <a:t>-Çocuk ve yetişkinlerde kullanılmak üzere onay almış pek çok </a:t>
            </a:r>
            <a:r>
              <a:rPr lang="tr-TR" dirty="0" err="1"/>
              <a:t>statin</a:t>
            </a:r>
            <a:r>
              <a:rPr lang="tr-TR" dirty="0"/>
              <a:t> bulunmaktadır.</a:t>
            </a:r>
          </a:p>
          <a:p>
            <a:endParaRPr lang="tr-TR" dirty="0"/>
          </a:p>
          <a:p>
            <a:r>
              <a:rPr lang="tr-TR" dirty="0"/>
              <a:t>-</a:t>
            </a:r>
            <a:r>
              <a:rPr lang="tr-TR" dirty="0" err="1"/>
              <a:t>Statinlerin</a:t>
            </a:r>
            <a:r>
              <a:rPr lang="tr-TR" dirty="0"/>
              <a:t> emilimleri, </a:t>
            </a:r>
            <a:r>
              <a:rPr lang="tr-TR" dirty="0" err="1"/>
              <a:t>biyoyararlanımları</a:t>
            </a:r>
            <a:r>
              <a:rPr lang="tr-TR" dirty="0"/>
              <a:t>, plazma proteinlerine bağlanma oranları, </a:t>
            </a:r>
            <a:r>
              <a:rPr lang="tr-TR" dirty="0" err="1"/>
              <a:t>ekskresyon</a:t>
            </a:r>
            <a:r>
              <a:rPr lang="tr-TR" dirty="0"/>
              <a:t> ve çözünürlükleri birbirinden farklıdır. </a:t>
            </a:r>
            <a:r>
              <a:rPr lang="tr-TR" dirty="0" err="1"/>
              <a:t>Pravastatin</a:t>
            </a:r>
            <a:r>
              <a:rPr lang="tr-TR" dirty="0"/>
              <a:t>, </a:t>
            </a:r>
            <a:r>
              <a:rPr lang="tr-TR" dirty="0" err="1"/>
              <a:t>rosuvastatin</a:t>
            </a:r>
            <a:r>
              <a:rPr lang="tr-TR" dirty="0"/>
              <a:t> ve </a:t>
            </a:r>
            <a:r>
              <a:rPr lang="tr-TR" dirty="0" err="1"/>
              <a:t>pitavastatin</a:t>
            </a:r>
            <a:r>
              <a:rPr lang="tr-TR" dirty="0"/>
              <a:t> hariç diğer </a:t>
            </a:r>
            <a:r>
              <a:rPr lang="tr-TR" dirty="0" err="1"/>
              <a:t>statinler</a:t>
            </a:r>
            <a:r>
              <a:rPr lang="tr-TR" dirty="0"/>
              <a:t> karaciğerde büyük oranda </a:t>
            </a:r>
            <a:r>
              <a:rPr lang="tr-TR" dirty="0" err="1"/>
              <a:t>sitokrom</a:t>
            </a:r>
            <a:r>
              <a:rPr lang="tr-TR" dirty="0"/>
              <a:t> P (CYP) 450 </a:t>
            </a:r>
            <a:r>
              <a:rPr lang="tr-TR" dirty="0" err="1"/>
              <a:t>izoenzimleri</a:t>
            </a:r>
            <a:r>
              <a:rPr lang="tr-TR" dirty="0"/>
              <a:t> ile </a:t>
            </a:r>
            <a:r>
              <a:rPr lang="tr-TR" dirty="0" err="1"/>
              <a:t>metabolize</a:t>
            </a:r>
            <a:r>
              <a:rPr lang="tr-TR" dirty="0"/>
              <a:t> olur. Yarılanma </a:t>
            </a:r>
            <a:r>
              <a:rPr lang="tr-TR" dirty="0" err="1"/>
              <a:t>ömürleride</a:t>
            </a:r>
            <a:r>
              <a:rPr lang="tr-TR" dirty="0"/>
              <a:t> birbirinden farklı olan </a:t>
            </a:r>
            <a:r>
              <a:rPr lang="tr-TR" dirty="0" err="1"/>
              <a:t>statinlerden</a:t>
            </a:r>
            <a:r>
              <a:rPr lang="tr-TR" dirty="0"/>
              <a:t>, </a:t>
            </a:r>
            <a:r>
              <a:rPr lang="tr-TR" dirty="0" err="1"/>
              <a:t>fluvastatin</a:t>
            </a:r>
            <a:r>
              <a:rPr lang="tr-TR" dirty="0"/>
              <a:t> ve </a:t>
            </a:r>
            <a:r>
              <a:rPr lang="tr-TR" dirty="0" err="1"/>
              <a:t>lovastatinin</a:t>
            </a:r>
            <a:r>
              <a:rPr lang="tr-TR" dirty="0"/>
              <a:t> uzun salınımlı preparatları da bulunmaktadır. Uzun yarı ömürlü olanların günün herhangi bir saatinde alınabileceği belirtilmekle birlikte kolesterol sentezi başlıca gece gerçekleştirildiğinden yatmadan önce alınmaları önerilir. </a:t>
            </a:r>
            <a:r>
              <a:rPr lang="tr-TR" dirty="0" err="1"/>
              <a:t>Lovastatinin</a:t>
            </a:r>
            <a:r>
              <a:rPr lang="tr-TR" dirty="0"/>
              <a:t> ise emilimi yemeklerle daha iyi olduğundan akşam yemeği ile birlikte alınması tavsiye edilmektedir. LDL </a:t>
            </a:r>
            <a:r>
              <a:rPr lang="tr-TR" b="1" dirty="0"/>
              <a:t>kolesterol düşürücü etkileri 1-2 hafta içinde başlamakta olup 4-6 hafta içinde stabil hale gelmektedir.</a:t>
            </a:r>
          </a:p>
        </p:txBody>
      </p:sp>
      <p:sp>
        <p:nvSpPr>
          <p:cNvPr id="4" name="Slayt Numarası Yer Tutucusu 3"/>
          <p:cNvSpPr>
            <a:spLocks noGrp="1"/>
          </p:cNvSpPr>
          <p:nvPr>
            <p:ph type="sldNum" sz="quarter" idx="5"/>
          </p:nvPr>
        </p:nvSpPr>
        <p:spPr/>
        <p:txBody>
          <a:bodyPr/>
          <a:lstStyle/>
          <a:p>
            <a:fld id="{FB7F8CF7-0E70-4CB9-BA37-E04AED543E81}" type="slidenum">
              <a:rPr lang="tr-TR" smtClean="0"/>
              <a:t>34</a:t>
            </a:fld>
            <a:endParaRPr lang="tr-TR"/>
          </a:p>
        </p:txBody>
      </p:sp>
    </p:spTree>
    <p:extLst>
      <p:ext uri="{BB962C8B-B14F-4D97-AF65-F5344CB8AC3E}">
        <p14:creationId xmlns:p14="http://schemas.microsoft.com/office/powerpoint/2010/main" val="3401273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-LDL kolesterolü azaltma derecesi doza bağlıdır ve farklı </a:t>
            </a:r>
            <a:r>
              <a:rPr lang="tr-TR" dirty="0" err="1"/>
              <a:t>statinler</a:t>
            </a:r>
            <a:r>
              <a:rPr lang="tr-TR" dirty="0"/>
              <a:t> arasında değişkenlik göstermektedir. Yüksek yoğunluklu </a:t>
            </a:r>
            <a:r>
              <a:rPr lang="tr-TR" dirty="0" err="1"/>
              <a:t>statin</a:t>
            </a:r>
            <a:r>
              <a:rPr lang="tr-TR" dirty="0"/>
              <a:t> tedavisi, ortalama olarak LDL-</a:t>
            </a:r>
            <a:r>
              <a:rPr lang="tr-TR" dirty="0" err="1"/>
              <a:t>K'yı</a:t>
            </a:r>
            <a:r>
              <a:rPr lang="tr-TR" dirty="0"/>
              <a:t> ≥ %50 azaltan bir </a:t>
            </a:r>
            <a:r>
              <a:rPr lang="tr-TR" dirty="0" err="1"/>
              <a:t>statin</a:t>
            </a:r>
            <a:r>
              <a:rPr lang="tr-TR" dirty="0"/>
              <a:t> dozu olarak tanımlanır; orta yoğunluklu </a:t>
            </a:r>
            <a:r>
              <a:rPr lang="tr-TR" dirty="0" err="1"/>
              <a:t>statin</a:t>
            </a:r>
            <a:r>
              <a:rPr lang="tr-TR" dirty="0"/>
              <a:t> kullanılan tedavi ise LDL-</a:t>
            </a:r>
            <a:r>
              <a:rPr lang="tr-TR" dirty="0" err="1"/>
              <a:t>K’yı</a:t>
            </a:r>
            <a:r>
              <a:rPr lang="tr-TR" dirty="0"/>
              <a:t> %30-50 azaltması beklenen doz olarak tanımlanır.</a:t>
            </a:r>
          </a:p>
          <a:p>
            <a:r>
              <a:rPr lang="tr-TR" dirty="0"/>
              <a:t>-</a:t>
            </a:r>
            <a:r>
              <a:rPr lang="tr-TR" b="1" dirty="0" err="1"/>
              <a:t>Atorvastatin</a:t>
            </a:r>
            <a:r>
              <a:rPr lang="tr-TR" b="1" dirty="0"/>
              <a:t> ve </a:t>
            </a:r>
            <a:r>
              <a:rPr lang="tr-TR" b="1" dirty="0" err="1"/>
              <a:t>rosuvastatin</a:t>
            </a:r>
            <a:r>
              <a:rPr lang="tr-TR" b="1" dirty="0"/>
              <a:t> ile beklenen kolesterol düşüşü diğer </a:t>
            </a:r>
            <a:r>
              <a:rPr lang="tr-TR" b="1" dirty="0" err="1"/>
              <a:t>statinlerden</a:t>
            </a:r>
            <a:r>
              <a:rPr lang="tr-TR" b="1" dirty="0"/>
              <a:t> daha yüksektir</a:t>
            </a:r>
            <a:r>
              <a:rPr lang="tr-TR" dirty="0"/>
              <a:t>. </a:t>
            </a:r>
            <a:r>
              <a:rPr lang="tr-TR" dirty="0" err="1"/>
              <a:t>Fluvastatin</a:t>
            </a:r>
            <a:r>
              <a:rPr lang="tr-TR" dirty="0"/>
              <a:t> 40 mg/ gün dozunda diğer </a:t>
            </a:r>
            <a:r>
              <a:rPr lang="tr-TR" dirty="0" err="1"/>
              <a:t>statinlere</a:t>
            </a:r>
            <a:r>
              <a:rPr lang="tr-TR" dirty="0"/>
              <a:t> göre daha az </a:t>
            </a:r>
            <a:r>
              <a:rPr lang="tr-TR" dirty="0" err="1"/>
              <a:t>potent</a:t>
            </a:r>
            <a:r>
              <a:rPr lang="tr-TR" dirty="0"/>
              <a:t> olmakla birlikte, ilaç etkileşimi ve kas-iskelet yan etkisi en düşük olan </a:t>
            </a:r>
            <a:r>
              <a:rPr lang="tr-TR" dirty="0" err="1"/>
              <a:t>statindir</a:t>
            </a:r>
            <a:r>
              <a:rPr lang="tr-TR" dirty="0"/>
              <a:t>.</a:t>
            </a:r>
          </a:p>
          <a:p>
            <a:r>
              <a:rPr lang="tr-TR" dirty="0"/>
              <a:t>-</a:t>
            </a:r>
            <a:r>
              <a:rPr lang="tr-TR" dirty="0" err="1"/>
              <a:t>Statinler</a:t>
            </a:r>
            <a:r>
              <a:rPr lang="tr-TR" dirty="0"/>
              <a:t> TG düzeylerini, genellikle bazal değerlerine göre %10-20 oranında azaltır . </a:t>
            </a:r>
          </a:p>
          <a:p>
            <a:r>
              <a:rPr lang="tr-TR" dirty="0"/>
              <a:t>-HDL kolesterol seviyelerindeki yükselmeler, ilgili </a:t>
            </a:r>
            <a:r>
              <a:rPr lang="tr-TR" dirty="0" err="1"/>
              <a:t>statinlerin</a:t>
            </a:r>
            <a:r>
              <a:rPr lang="tr-TR" dirty="0"/>
              <a:t> dozuna bağlı olarak %1-10 oranında değişmektedir</a:t>
            </a:r>
          </a:p>
        </p:txBody>
      </p:sp>
      <p:sp>
        <p:nvSpPr>
          <p:cNvPr id="4" name="Slayt Numarası Yer Tutucusu 3"/>
          <p:cNvSpPr>
            <a:spLocks noGrp="1"/>
          </p:cNvSpPr>
          <p:nvPr>
            <p:ph type="sldNum" sz="quarter" idx="5"/>
          </p:nvPr>
        </p:nvSpPr>
        <p:spPr/>
        <p:txBody>
          <a:bodyPr/>
          <a:lstStyle/>
          <a:p>
            <a:fld id="{FB7F8CF7-0E70-4CB9-BA37-E04AED543E81}" type="slidenum">
              <a:rPr lang="tr-TR" smtClean="0"/>
              <a:t>35</a:t>
            </a:fld>
            <a:endParaRPr lang="tr-TR"/>
          </a:p>
        </p:txBody>
      </p:sp>
    </p:spTree>
    <p:extLst>
      <p:ext uri="{BB962C8B-B14F-4D97-AF65-F5344CB8AC3E}">
        <p14:creationId xmlns:p14="http://schemas.microsoft.com/office/powerpoint/2010/main" val="37517595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100" dirty="0"/>
              <a:t>Diğer ilaçlar ile </a:t>
            </a:r>
            <a:r>
              <a:rPr lang="tr-TR" sz="1100" dirty="0" err="1"/>
              <a:t>statinler</a:t>
            </a:r>
            <a:r>
              <a:rPr lang="tr-TR" sz="1100" dirty="0"/>
              <a:t> arasındaki ilaç etkileşim riski </a:t>
            </a:r>
            <a:r>
              <a:rPr lang="tr-TR" sz="1100" dirty="0" err="1"/>
              <a:t>lovastatin</a:t>
            </a:r>
            <a:r>
              <a:rPr lang="tr-TR" sz="1100" dirty="0"/>
              <a:t> ve </a:t>
            </a:r>
            <a:r>
              <a:rPr lang="tr-TR" sz="1100" dirty="0" err="1"/>
              <a:t>simvastatin</a:t>
            </a:r>
            <a:r>
              <a:rPr lang="tr-TR" sz="1100" dirty="0"/>
              <a:t> ile en yüksektir. Bunlara oranla daha az olmakla birlikte </a:t>
            </a:r>
            <a:r>
              <a:rPr lang="tr-TR" sz="1100" dirty="0" err="1"/>
              <a:t>atorvastatin</a:t>
            </a:r>
            <a:r>
              <a:rPr lang="tr-TR" sz="1100" dirty="0"/>
              <a:t> ile de ilaç etkileşimi riski vardır. CYP3A4 ile güçlü etkileşimi bulunan ilaçların kullanımı zorunlu ise o zaman </a:t>
            </a:r>
            <a:r>
              <a:rPr lang="tr-TR" sz="1100" dirty="0" err="1"/>
              <a:t>pravastatin</a:t>
            </a:r>
            <a:r>
              <a:rPr lang="tr-TR" sz="1100" dirty="0"/>
              <a:t>, </a:t>
            </a:r>
            <a:r>
              <a:rPr lang="tr-TR" sz="1100" dirty="0" err="1"/>
              <a:t>fluvastatin</a:t>
            </a:r>
            <a:r>
              <a:rPr lang="tr-TR" sz="1100" dirty="0"/>
              <a:t>, </a:t>
            </a:r>
            <a:r>
              <a:rPr lang="tr-TR" sz="1100" dirty="0" err="1"/>
              <a:t>rosuvastatin</a:t>
            </a:r>
            <a:r>
              <a:rPr lang="tr-TR" sz="1100" dirty="0"/>
              <a:t> ve </a:t>
            </a:r>
            <a:r>
              <a:rPr lang="tr-TR" sz="1100" dirty="0" err="1"/>
              <a:t>pitavastatin</a:t>
            </a:r>
            <a:r>
              <a:rPr lang="tr-TR" sz="1100" dirty="0"/>
              <a:t> gibi </a:t>
            </a:r>
            <a:r>
              <a:rPr lang="tr-TR" sz="1100" dirty="0" err="1"/>
              <a:t>statinler</a:t>
            </a:r>
            <a:r>
              <a:rPr lang="tr-TR" sz="1100" dirty="0"/>
              <a:t> tercih edilmelidir. Greyfurt suyu CYP3A4 inhibitörü olup günde yarım </a:t>
            </a:r>
            <a:r>
              <a:rPr lang="tr-TR" sz="1100" dirty="0" err="1"/>
              <a:t>meyvadan</a:t>
            </a:r>
            <a:r>
              <a:rPr lang="tr-TR" sz="1100" dirty="0"/>
              <a:t> fazla greyfurt ya da suyunun tüketilmesinden kaçınılmalıdır. </a:t>
            </a:r>
          </a:p>
        </p:txBody>
      </p:sp>
      <p:sp>
        <p:nvSpPr>
          <p:cNvPr id="4" name="Slayt Numarası Yer Tutucusu 3"/>
          <p:cNvSpPr>
            <a:spLocks noGrp="1"/>
          </p:cNvSpPr>
          <p:nvPr>
            <p:ph type="sldNum" sz="quarter" idx="5"/>
          </p:nvPr>
        </p:nvSpPr>
        <p:spPr/>
        <p:txBody>
          <a:bodyPr/>
          <a:lstStyle/>
          <a:p>
            <a:fld id="{FB7F8CF7-0E70-4CB9-BA37-E04AED543E81}" type="slidenum">
              <a:rPr lang="tr-TR" smtClean="0"/>
              <a:t>36</a:t>
            </a:fld>
            <a:endParaRPr lang="tr-TR"/>
          </a:p>
        </p:txBody>
      </p:sp>
    </p:spTree>
    <p:extLst>
      <p:ext uri="{BB962C8B-B14F-4D97-AF65-F5344CB8AC3E}">
        <p14:creationId xmlns:p14="http://schemas.microsoft.com/office/powerpoint/2010/main" val="42002143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dirty="0"/>
              <a:t>-</a:t>
            </a:r>
            <a:r>
              <a:rPr lang="tr-TR" sz="1200" dirty="0" err="1"/>
              <a:t>Statinler</a:t>
            </a:r>
            <a:r>
              <a:rPr lang="tr-TR" sz="1200" dirty="0"/>
              <a:t> genellikle iyi </a:t>
            </a:r>
            <a:r>
              <a:rPr lang="tr-TR" sz="1200" dirty="0" err="1"/>
              <a:t>tolere</a:t>
            </a:r>
            <a:r>
              <a:rPr lang="tr-TR" sz="1200" dirty="0"/>
              <a:t> edilirler. Diğer </a:t>
            </a:r>
            <a:r>
              <a:rPr lang="tr-TR" sz="1200" dirty="0" err="1"/>
              <a:t>lipid</a:t>
            </a:r>
            <a:r>
              <a:rPr lang="tr-TR" sz="1200" dirty="0"/>
              <a:t> düşürücü ajanlara kıyasla </a:t>
            </a:r>
            <a:r>
              <a:rPr lang="tr-TR" sz="1200" dirty="0" err="1"/>
              <a:t>statinlerin</a:t>
            </a:r>
            <a:r>
              <a:rPr lang="tr-TR" sz="1200" dirty="0"/>
              <a:t> yan etkileri daha düşüktür. </a:t>
            </a:r>
          </a:p>
          <a:p>
            <a:endParaRPr lang="tr-TR" sz="1200" dirty="0"/>
          </a:p>
          <a:p>
            <a:r>
              <a:rPr lang="tr-TR" sz="1200" dirty="0"/>
              <a:t>-</a:t>
            </a:r>
            <a:r>
              <a:rPr lang="tr-TR" dirty="0"/>
              <a:t>En sık görülen yan etkileri baş ağrısı, karın ağrısı, </a:t>
            </a:r>
            <a:r>
              <a:rPr lang="tr-TR" dirty="0" err="1"/>
              <a:t>konstipasyon</a:t>
            </a:r>
            <a:r>
              <a:rPr lang="tr-TR" dirty="0"/>
              <a:t>, bulantı, iştahsızlık, </a:t>
            </a:r>
            <a:r>
              <a:rPr lang="tr-TR" dirty="0" err="1"/>
              <a:t>diyare</a:t>
            </a:r>
            <a:r>
              <a:rPr lang="tr-TR" dirty="0"/>
              <a:t> gibi </a:t>
            </a:r>
            <a:r>
              <a:rPr lang="tr-TR" dirty="0" err="1"/>
              <a:t>gastrointestinal</a:t>
            </a:r>
            <a:r>
              <a:rPr lang="tr-TR" dirty="0"/>
              <a:t> ve </a:t>
            </a:r>
            <a:r>
              <a:rPr lang="tr-TR" dirty="0" err="1"/>
              <a:t>musküler</a:t>
            </a:r>
            <a:r>
              <a:rPr lang="tr-TR" dirty="0"/>
              <a:t> problemle</a:t>
            </a:r>
            <a:r>
              <a:rPr lang="tr-TR" sz="1200" dirty="0"/>
              <a:t>rdir. En önemli yan etkisi kas ağrılarıdır. </a:t>
            </a:r>
          </a:p>
          <a:p>
            <a:endParaRPr lang="tr-TR" sz="1200" dirty="0"/>
          </a:p>
          <a:p>
            <a:r>
              <a:rPr lang="tr-TR" sz="1200" dirty="0"/>
              <a:t> -</a:t>
            </a:r>
            <a:r>
              <a:rPr lang="tr-TR" sz="1200" dirty="0" err="1"/>
              <a:t>Miyopati</a:t>
            </a:r>
            <a:r>
              <a:rPr lang="tr-TR" sz="1200" dirty="0"/>
              <a:t>, </a:t>
            </a:r>
            <a:r>
              <a:rPr lang="tr-TR" sz="1200" dirty="0" err="1"/>
              <a:t>rabdomiyaliz</a:t>
            </a:r>
            <a:r>
              <a:rPr lang="tr-TR" sz="1200" dirty="0"/>
              <a:t> nadirdir.  </a:t>
            </a:r>
            <a:r>
              <a:rPr lang="tr-TR" sz="1200" dirty="0" err="1"/>
              <a:t>M</a:t>
            </a:r>
            <a:r>
              <a:rPr lang="tr-TR" dirty="0" err="1"/>
              <a:t>iyopati</a:t>
            </a:r>
            <a:r>
              <a:rPr lang="tr-TR" dirty="0"/>
              <a:t>, </a:t>
            </a:r>
            <a:r>
              <a:rPr lang="tr-TR" dirty="0" err="1"/>
              <a:t>statinlerin</a:t>
            </a:r>
            <a:r>
              <a:rPr lang="tr-TR" dirty="0"/>
              <a:t> klinik olarak en önemli yan etkisidir. Açıklanamayan kas ağrısı ve güçsüzlüğü ile birlikte CK düzeyinde normalden 10 kat fazla artış demektir. </a:t>
            </a:r>
            <a:r>
              <a:rPr lang="tr-TR" dirty="0" err="1"/>
              <a:t>Miyopatinin</a:t>
            </a:r>
            <a:r>
              <a:rPr lang="tr-TR" dirty="0"/>
              <a:t> en ciddi formu </a:t>
            </a:r>
            <a:r>
              <a:rPr lang="tr-TR" dirty="0" err="1"/>
              <a:t>rabdomiyoliz</a:t>
            </a:r>
            <a:r>
              <a:rPr lang="tr-TR" dirty="0"/>
              <a:t> olup kas dokusunun yıkımı ile karakterizedir. </a:t>
            </a:r>
            <a:r>
              <a:rPr lang="tr-TR" dirty="0" err="1"/>
              <a:t>Rabdomiyolizde</a:t>
            </a:r>
            <a:r>
              <a:rPr lang="tr-TR" dirty="0"/>
              <a:t> CK düzeyinde sıklıkla normalden &gt;40 kat artış bulunmakta olup, </a:t>
            </a:r>
            <a:r>
              <a:rPr lang="tr-TR" dirty="0" err="1"/>
              <a:t>renal</a:t>
            </a:r>
            <a:r>
              <a:rPr lang="tr-TR" dirty="0"/>
              <a:t> hasar ve </a:t>
            </a:r>
            <a:r>
              <a:rPr lang="tr-TR" dirty="0" err="1"/>
              <a:t>miyoglobinüri</a:t>
            </a:r>
            <a:r>
              <a:rPr lang="tr-TR" dirty="0"/>
              <a:t> görülmektedir. </a:t>
            </a:r>
          </a:p>
          <a:p>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t>-Bu ilaçların ciddi </a:t>
            </a:r>
            <a:r>
              <a:rPr lang="tr-TR" sz="1200" dirty="0" err="1"/>
              <a:t>hepatik</a:t>
            </a:r>
            <a:r>
              <a:rPr lang="tr-TR" sz="1200" dirty="0"/>
              <a:t> yan etki oranının çok düşük olduğu görülmüştür.</a:t>
            </a:r>
            <a:r>
              <a:rPr lang="tr-TR" dirty="0"/>
              <a:t> Pek çok </a:t>
            </a:r>
            <a:r>
              <a:rPr lang="tr-TR" dirty="0" err="1"/>
              <a:t>randomize</a:t>
            </a:r>
            <a:r>
              <a:rPr lang="tr-TR" dirty="0"/>
              <a:t> kontrollü çalışmada </a:t>
            </a:r>
            <a:r>
              <a:rPr lang="tr-TR" dirty="0" err="1"/>
              <a:t>plasebo</a:t>
            </a:r>
            <a:r>
              <a:rPr lang="tr-TR" dirty="0"/>
              <a:t> ile </a:t>
            </a:r>
            <a:r>
              <a:rPr lang="tr-TR" dirty="0" err="1"/>
              <a:t>statin</a:t>
            </a:r>
            <a:r>
              <a:rPr lang="tr-TR" dirty="0"/>
              <a:t> alanlar arasında ALT yüksekliği açısından fark bulunmamıştır. Enzim yüksekliği genellikle tedavinin ilk üç ayında görülür ve doza bağımlıdır.</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-Yapılan çalışmalarda </a:t>
            </a:r>
            <a:r>
              <a:rPr lang="tr-TR" dirty="0" err="1"/>
              <a:t>Statin</a:t>
            </a:r>
            <a:r>
              <a:rPr lang="tr-TR" dirty="0"/>
              <a:t> tedavisi almakta olan hastalarda </a:t>
            </a:r>
            <a:r>
              <a:rPr lang="tr-TR" dirty="0" err="1"/>
              <a:t>hiperglisemi</a:t>
            </a:r>
            <a:r>
              <a:rPr lang="tr-TR" dirty="0"/>
              <a:t> ve tip 2 DM gelişim riskinin arttığı gösterilmiştir. Ancak </a:t>
            </a:r>
            <a:r>
              <a:rPr lang="tr-TR" dirty="0" err="1"/>
              <a:t>statinlerin</a:t>
            </a:r>
            <a:r>
              <a:rPr lang="tr-TR" dirty="0"/>
              <a:t> ASKVH ve </a:t>
            </a:r>
            <a:r>
              <a:rPr lang="tr-TR" dirty="0" err="1"/>
              <a:t>mortalite</a:t>
            </a:r>
            <a:r>
              <a:rPr lang="tr-TR" dirty="0"/>
              <a:t> üzerine olan yararları göz önüne alındığında, diyabet gelişim riskindeki küçük risk artışı önemsiz bulunmaktadır..</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p>
          <a:p>
            <a:endParaRPr lang="tr-TR" dirty="0"/>
          </a:p>
        </p:txBody>
      </p:sp>
      <p:sp>
        <p:nvSpPr>
          <p:cNvPr id="4" name="Slayt Numarası Yer Tutucusu 3"/>
          <p:cNvSpPr>
            <a:spLocks noGrp="1"/>
          </p:cNvSpPr>
          <p:nvPr>
            <p:ph type="sldNum" sz="quarter" idx="5"/>
          </p:nvPr>
        </p:nvSpPr>
        <p:spPr/>
        <p:txBody>
          <a:bodyPr/>
          <a:lstStyle/>
          <a:p>
            <a:fld id="{FB7F8CF7-0E70-4CB9-BA37-E04AED543E81}" type="slidenum">
              <a:rPr lang="tr-TR" smtClean="0"/>
              <a:t>37</a:t>
            </a:fld>
            <a:endParaRPr lang="tr-TR"/>
          </a:p>
        </p:txBody>
      </p:sp>
    </p:spTree>
    <p:extLst>
      <p:ext uri="{BB962C8B-B14F-4D97-AF65-F5344CB8AC3E}">
        <p14:creationId xmlns:p14="http://schemas.microsoft.com/office/powerpoint/2010/main" val="21096420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r>
              <a:rPr lang="tr-TR" dirty="0" err="1"/>
              <a:t>Statin</a:t>
            </a:r>
            <a:r>
              <a:rPr lang="tr-TR" dirty="0"/>
              <a:t> kullanan 23 000 hastanın incelendiği sağlık kayıtlarında normalin 10 katı ALT yüksekliği %0,1 oranında görülmüş ve çoğunlukla ilaç etkileşiminin sorumlu olduğu saptanmıştır. Bu veriler doğrultusunda </a:t>
            </a:r>
            <a:r>
              <a:rPr lang="tr-TR" dirty="0" err="1"/>
              <a:t>statin</a:t>
            </a:r>
            <a:r>
              <a:rPr lang="tr-TR" dirty="0"/>
              <a:t> kullananlarda rutin karaciğer enzim takibinden vaz geçilmiştir.</a:t>
            </a:r>
          </a:p>
          <a:p>
            <a:endParaRPr lang="tr-TR" dirty="0"/>
          </a:p>
          <a:p>
            <a:r>
              <a:rPr lang="tr-TR" dirty="0"/>
              <a:t>Güncel kılavuzlar karaciğer enzim düzeylerinin tedavi öncesi bazal şartlarda ve tedavi başlangıcından 8-12 hafta sonra ölçülmesini tavsiye etmektedir. </a:t>
            </a:r>
          </a:p>
          <a:p>
            <a:endParaRPr lang="tr-TR" dirty="0"/>
          </a:p>
        </p:txBody>
      </p:sp>
      <p:sp>
        <p:nvSpPr>
          <p:cNvPr id="4" name="Slayt Numarası Yer Tutucusu 3"/>
          <p:cNvSpPr>
            <a:spLocks noGrp="1"/>
          </p:cNvSpPr>
          <p:nvPr>
            <p:ph type="sldNum" sz="quarter" idx="5"/>
          </p:nvPr>
        </p:nvSpPr>
        <p:spPr/>
        <p:txBody>
          <a:bodyPr/>
          <a:lstStyle/>
          <a:p>
            <a:fld id="{FB7F8CF7-0E70-4CB9-BA37-E04AED543E81}" type="slidenum">
              <a:rPr lang="tr-TR" smtClean="0"/>
              <a:t>38</a:t>
            </a:fld>
            <a:endParaRPr lang="tr-TR"/>
          </a:p>
        </p:txBody>
      </p:sp>
    </p:spTree>
    <p:extLst>
      <p:ext uri="{BB962C8B-B14F-4D97-AF65-F5344CB8AC3E}">
        <p14:creationId xmlns:p14="http://schemas.microsoft.com/office/powerpoint/2010/main" val="9054372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FB7F8CF7-0E70-4CB9-BA37-E04AED543E81}" type="slidenum">
              <a:rPr lang="tr-TR" smtClean="0"/>
              <a:t>39</a:t>
            </a:fld>
            <a:endParaRPr lang="tr-TR"/>
          </a:p>
        </p:txBody>
      </p:sp>
    </p:spTree>
    <p:extLst>
      <p:ext uri="{BB962C8B-B14F-4D97-AF65-F5344CB8AC3E}">
        <p14:creationId xmlns:p14="http://schemas.microsoft.com/office/powerpoint/2010/main" val="7292655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t>
            </a:r>
            <a:r>
              <a:rPr lang="tr-TR" dirty="0" err="1"/>
              <a:t>Ezetimib</a:t>
            </a:r>
            <a:r>
              <a:rPr lang="tr-TR" dirty="0"/>
              <a:t> bir kolesterol emilim inhibitörüdür. Yağda eriyen vitamin emilimini bozmaksızın diyetle alınan </a:t>
            </a:r>
            <a:r>
              <a:rPr lang="tr-TR" b="1" dirty="0"/>
              <a:t>kolesterolün ve </a:t>
            </a:r>
            <a:r>
              <a:rPr lang="tr-TR" b="1" dirty="0" err="1"/>
              <a:t>biliyer</a:t>
            </a:r>
            <a:r>
              <a:rPr lang="tr-TR" b="1" dirty="0"/>
              <a:t> kolesterolün </a:t>
            </a:r>
            <a:r>
              <a:rPr lang="tr-TR" b="1" dirty="0" err="1"/>
              <a:t>intestinal</a:t>
            </a:r>
            <a:r>
              <a:rPr lang="tr-TR" b="1" dirty="0"/>
              <a:t> emilimini bloke eder</a:t>
            </a:r>
            <a:r>
              <a:rPr lang="tr-TR" dirty="0"/>
              <a:t>. İnce barsak fırçamsı yüzeyinde ve karaciğerde kolesterolün hücre içine alımından sorumlu </a:t>
            </a:r>
            <a:r>
              <a:rPr lang="tr-TR" dirty="0" err="1"/>
              <a:t>NiemannPick</a:t>
            </a:r>
            <a:r>
              <a:rPr lang="tr-TR" dirty="0"/>
              <a:t> C1-like protein ekspresyonunu </a:t>
            </a:r>
            <a:r>
              <a:rPr lang="tr-TR" dirty="0" err="1"/>
              <a:t>inhibe</a:t>
            </a:r>
            <a:r>
              <a:rPr lang="tr-TR" dirty="0"/>
              <a:t> ederek kolesterol emilimini bloke eder. Bu şekilde karaciğere dönen kolesterol miktarı azalır ve karaciğerde LDLR ekspresyonu artar ve LDL-</a:t>
            </a:r>
            <a:r>
              <a:rPr lang="tr-TR" dirty="0" err="1"/>
              <a:t>K’nın</a:t>
            </a:r>
            <a:r>
              <a:rPr lang="tr-TR" dirty="0"/>
              <a:t> kandan temizlenmesini hızlandırır.</a:t>
            </a:r>
          </a:p>
          <a:p>
            <a:r>
              <a:rPr lang="tr-TR" dirty="0"/>
              <a:t>Önerilen doz günde tek sefer 10 mg’dır. Sabah veya akşamları yemeklerden bağımsız olarak alınabilir.</a:t>
            </a:r>
          </a:p>
          <a:p>
            <a:endParaRPr lang="tr-TR" dirty="0"/>
          </a:p>
          <a:p>
            <a:r>
              <a:rPr lang="tr-TR" dirty="0" err="1"/>
              <a:t>Ezetimib</a:t>
            </a:r>
            <a:r>
              <a:rPr lang="tr-TR" dirty="0"/>
              <a:t> maksimum </a:t>
            </a:r>
            <a:r>
              <a:rPr lang="tr-TR" dirty="0" err="1"/>
              <a:t>tolere</a:t>
            </a:r>
            <a:r>
              <a:rPr lang="tr-TR" dirty="0"/>
              <a:t> edilen </a:t>
            </a:r>
            <a:r>
              <a:rPr lang="tr-TR" dirty="0" err="1"/>
              <a:t>statin</a:t>
            </a:r>
            <a:r>
              <a:rPr lang="tr-TR" dirty="0"/>
              <a:t> tedavisi ile hedef LDL-K düzeyine ulaşılamayan ya da </a:t>
            </a:r>
            <a:r>
              <a:rPr lang="tr-TR" dirty="0" err="1"/>
              <a:t>statin</a:t>
            </a:r>
            <a:r>
              <a:rPr lang="tr-TR" dirty="0"/>
              <a:t> </a:t>
            </a:r>
            <a:r>
              <a:rPr lang="tr-TR" dirty="0" err="1"/>
              <a:t>intoleransı</a:t>
            </a:r>
            <a:r>
              <a:rPr lang="tr-TR" dirty="0"/>
              <a:t> ve/veya </a:t>
            </a:r>
            <a:r>
              <a:rPr lang="tr-TR" dirty="0" err="1"/>
              <a:t>kontrendikasyonu</a:t>
            </a:r>
            <a:r>
              <a:rPr lang="tr-TR" dirty="0"/>
              <a:t> bulunan hastalarda kombinasyon ve </a:t>
            </a:r>
            <a:r>
              <a:rPr lang="tr-TR" dirty="0" err="1"/>
              <a:t>monoterapide</a:t>
            </a:r>
            <a:r>
              <a:rPr lang="tr-TR" dirty="0"/>
              <a:t> kullanılır</a:t>
            </a:r>
          </a:p>
          <a:p>
            <a:endParaRPr lang="tr-TR" dirty="0"/>
          </a:p>
          <a:p>
            <a:r>
              <a:rPr lang="tr-TR" dirty="0" err="1"/>
              <a:t>Ezetimib</a:t>
            </a:r>
            <a:r>
              <a:rPr lang="tr-TR" dirty="0"/>
              <a:t> gerek tek başına gerekse </a:t>
            </a:r>
            <a:r>
              <a:rPr lang="tr-TR" dirty="0" err="1"/>
              <a:t>statin</a:t>
            </a:r>
            <a:r>
              <a:rPr lang="tr-TR" dirty="0"/>
              <a:t> tedavisi ile beraber kullanıldığında LDL-K düşüşü yanı sıra HDL-K seviyesini artırır, TG seviyesini düşürür. </a:t>
            </a:r>
            <a:r>
              <a:rPr lang="tr-TR" dirty="0" err="1"/>
              <a:t>Statin-ezetimib</a:t>
            </a:r>
            <a:r>
              <a:rPr lang="tr-TR" dirty="0"/>
              <a:t> kombinasyon tedavisi ile tek başına </a:t>
            </a:r>
            <a:r>
              <a:rPr lang="tr-TR" dirty="0" err="1"/>
              <a:t>statin</a:t>
            </a:r>
            <a:r>
              <a:rPr lang="tr-TR" dirty="0"/>
              <a:t> kullanan hastalara kıyasla LDL-K düzeyinde %15 ilave düşüş sağlanır. </a:t>
            </a:r>
          </a:p>
          <a:p>
            <a:endParaRPr lang="tr-TR" dirty="0"/>
          </a:p>
          <a:p>
            <a:r>
              <a:rPr lang="tr-TR" dirty="0"/>
              <a:t>Genellikle iyi </a:t>
            </a:r>
            <a:r>
              <a:rPr lang="tr-TR" dirty="0" err="1"/>
              <a:t>tolere</a:t>
            </a:r>
            <a:r>
              <a:rPr lang="tr-TR" dirty="0"/>
              <a:t> edilen, güvenilir bir ilaçtır. Majör bir yan etkisi bulunmayan </a:t>
            </a:r>
            <a:r>
              <a:rPr lang="tr-TR" dirty="0" err="1"/>
              <a:t>ezetimib</a:t>
            </a:r>
            <a:r>
              <a:rPr lang="tr-TR" dirty="0"/>
              <a:t> </a:t>
            </a:r>
            <a:r>
              <a:rPr lang="tr-TR" dirty="0" err="1"/>
              <a:t>diyareye</a:t>
            </a:r>
            <a:r>
              <a:rPr lang="tr-TR" dirty="0"/>
              <a:t>, özellikle </a:t>
            </a:r>
            <a:r>
              <a:rPr lang="tr-TR" dirty="0" err="1"/>
              <a:t>statinlerle</a:t>
            </a:r>
            <a:r>
              <a:rPr lang="tr-TR" dirty="0"/>
              <a:t> birlikte kullanıldığında orta dereceli </a:t>
            </a:r>
            <a:r>
              <a:rPr lang="tr-TR" dirty="0" err="1"/>
              <a:t>transaminaz</a:t>
            </a:r>
            <a:r>
              <a:rPr lang="tr-TR" dirty="0"/>
              <a:t> yüksekliğine, baş ağrısına ve kas ağrısına neden olabilir. Gebelik ve ciddi karaciğer hastalığında </a:t>
            </a:r>
            <a:r>
              <a:rPr lang="tr-TR" dirty="0" err="1"/>
              <a:t>kontrendikedir</a:t>
            </a:r>
            <a:endParaRPr lang="tr-TR" dirty="0"/>
          </a:p>
        </p:txBody>
      </p:sp>
      <p:sp>
        <p:nvSpPr>
          <p:cNvPr id="4" name="Slayt Numarası Yer Tutucusu 3"/>
          <p:cNvSpPr>
            <a:spLocks noGrp="1"/>
          </p:cNvSpPr>
          <p:nvPr>
            <p:ph type="sldNum" sz="quarter" idx="5"/>
          </p:nvPr>
        </p:nvSpPr>
        <p:spPr/>
        <p:txBody>
          <a:bodyPr/>
          <a:lstStyle/>
          <a:p>
            <a:fld id="{FB7F8CF7-0E70-4CB9-BA37-E04AED543E81}" type="slidenum">
              <a:rPr lang="tr-TR" smtClean="0"/>
              <a:t>40</a:t>
            </a:fld>
            <a:endParaRPr lang="tr-TR"/>
          </a:p>
        </p:txBody>
      </p:sp>
    </p:spTree>
    <p:extLst>
      <p:ext uri="{BB962C8B-B14F-4D97-AF65-F5344CB8AC3E}">
        <p14:creationId xmlns:p14="http://schemas.microsoft.com/office/powerpoint/2010/main" val="12423165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Safra asidi bağlayıcılar olan </a:t>
            </a:r>
            <a:r>
              <a:rPr lang="tr-TR" dirty="0" err="1"/>
              <a:t>kolesevelam</a:t>
            </a:r>
            <a:r>
              <a:rPr lang="tr-TR" dirty="0"/>
              <a:t>, </a:t>
            </a:r>
            <a:r>
              <a:rPr lang="tr-TR" dirty="0" err="1"/>
              <a:t>kolestiramin</a:t>
            </a:r>
            <a:r>
              <a:rPr lang="tr-TR" dirty="0"/>
              <a:t> ve </a:t>
            </a:r>
            <a:r>
              <a:rPr lang="tr-TR" dirty="0" err="1"/>
              <a:t>kolestipol</a:t>
            </a:r>
            <a:r>
              <a:rPr lang="tr-TR" dirty="0"/>
              <a:t> safra asidini bağlayıcı reçinelerdir. Safra asidi bağlayıcılar, bağırsaktan emilmezler ve sindirim enzimlerinden etkilenmezler. Safra asitlerine bağlanarak </a:t>
            </a:r>
            <a:r>
              <a:rPr lang="tr-TR" dirty="0" err="1"/>
              <a:t>enterohepatik</a:t>
            </a:r>
            <a:r>
              <a:rPr lang="tr-TR" dirty="0"/>
              <a:t> döngüyü bozarlar, böylece kolesterolün bağırsaktan emilimi engellenir. Safra asidinden yoksun kalan karaciğer kendi kolesterol havuzunu kullanarak safra asidi sentezler ve böylece LDLR ekspresyonu artar. Bu da kanda LDL-K düzeylerinde düşüşe yol açar</a:t>
            </a:r>
          </a:p>
          <a:p>
            <a:endParaRPr lang="tr-TR" dirty="0"/>
          </a:p>
          <a:p>
            <a:r>
              <a:rPr lang="tr-TR" dirty="0"/>
              <a:t>Emziren ve gebe kadınlarda sistemik emilim olmadığı için </a:t>
            </a:r>
            <a:r>
              <a:rPr lang="tr-TR" dirty="0" err="1"/>
              <a:t>lipid</a:t>
            </a:r>
            <a:r>
              <a:rPr lang="tr-TR" dirty="0"/>
              <a:t> düşürücü ilaç olarak safra asidi bağlayıcıları tercih edilmelidir</a:t>
            </a:r>
          </a:p>
          <a:p>
            <a:endParaRPr lang="tr-TR" dirty="0"/>
          </a:p>
          <a:p>
            <a:r>
              <a:rPr lang="tr-TR" dirty="0"/>
              <a:t>Gaz, kabızlık ve bulantı sık izlenen yan etkileri olup hastalar tarafından bu ilaçların kullanımı önündeki en sık engeller arasında yer alırlar. Yağda eriyen vitaminlerde eksikliğe yol açabilirler ve </a:t>
            </a:r>
            <a:r>
              <a:rPr lang="tr-TR" dirty="0" err="1"/>
              <a:t>amiadoron</a:t>
            </a:r>
            <a:r>
              <a:rPr lang="tr-TR" dirty="0"/>
              <a:t>, </a:t>
            </a:r>
            <a:r>
              <a:rPr lang="tr-TR" dirty="0" err="1"/>
              <a:t>digoksin</a:t>
            </a:r>
            <a:r>
              <a:rPr lang="tr-TR" dirty="0"/>
              <a:t>, </a:t>
            </a:r>
            <a:r>
              <a:rPr lang="tr-TR" dirty="0" err="1"/>
              <a:t>warfarin</a:t>
            </a:r>
            <a:r>
              <a:rPr lang="tr-TR" dirty="0"/>
              <a:t>, </a:t>
            </a:r>
            <a:r>
              <a:rPr lang="tr-TR" dirty="0" err="1"/>
              <a:t>tiyazidler</a:t>
            </a:r>
            <a:r>
              <a:rPr lang="tr-TR" dirty="0"/>
              <a:t>, beta </a:t>
            </a:r>
            <a:r>
              <a:rPr lang="tr-TR" dirty="0" err="1"/>
              <a:t>blokerler</a:t>
            </a:r>
            <a:r>
              <a:rPr lang="tr-TR" dirty="0"/>
              <a:t> ve </a:t>
            </a:r>
            <a:r>
              <a:rPr lang="tr-TR" dirty="0" err="1"/>
              <a:t>levotiroksin</a:t>
            </a:r>
            <a:r>
              <a:rPr lang="tr-TR" dirty="0"/>
              <a:t> gibi pek çok ilacın emilimini bozarlar</a:t>
            </a:r>
          </a:p>
          <a:p>
            <a:endParaRPr lang="tr-TR" dirty="0"/>
          </a:p>
          <a:p>
            <a:r>
              <a:rPr lang="tr-TR" dirty="0"/>
              <a:t>İlaç dozu yükseldikçe yan etki görülme sıklığı da artmaktadır. Yan etkilerinin azaltılması için safra asit </a:t>
            </a:r>
            <a:r>
              <a:rPr lang="tr-TR" dirty="0" err="1"/>
              <a:t>sekestranlarının</a:t>
            </a:r>
            <a:r>
              <a:rPr lang="tr-TR" dirty="0"/>
              <a:t> düşük dozda başlanıp dozun yavaş yavaş arttırılması önerilmektedir. Yemekle birlikte 30 dakika içinde alınmaları önerilmektedir. Birlikte kullanılan ilaçların emilimlerinin etkilenmemesi için safra asit </a:t>
            </a:r>
            <a:r>
              <a:rPr lang="tr-TR" dirty="0" err="1"/>
              <a:t>sekestranlarından</a:t>
            </a:r>
            <a:r>
              <a:rPr lang="tr-TR" dirty="0"/>
              <a:t> ya 4 saat önce ya da en az 1 saat sonra alınması uygundur. </a:t>
            </a:r>
          </a:p>
        </p:txBody>
      </p:sp>
      <p:sp>
        <p:nvSpPr>
          <p:cNvPr id="4" name="Slayt Numarası Yer Tutucusu 3"/>
          <p:cNvSpPr>
            <a:spLocks noGrp="1"/>
          </p:cNvSpPr>
          <p:nvPr>
            <p:ph type="sldNum" sz="quarter" idx="5"/>
          </p:nvPr>
        </p:nvSpPr>
        <p:spPr/>
        <p:txBody>
          <a:bodyPr/>
          <a:lstStyle/>
          <a:p>
            <a:fld id="{FB7F8CF7-0E70-4CB9-BA37-E04AED543E81}" type="slidenum">
              <a:rPr lang="tr-TR" smtClean="0"/>
              <a:t>41</a:t>
            </a:fld>
            <a:endParaRPr lang="tr-TR"/>
          </a:p>
        </p:txBody>
      </p:sp>
    </p:spTree>
    <p:extLst>
      <p:ext uri="{BB962C8B-B14F-4D97-AF65-F5344CB8AC3E}">
        <p14:creationId xmlns:p14="http://schemas.microsoft.com/office/powerpoint/2010/main" val="3683647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2000" dirty="0" err="1"/>
              <a:t>Fibratlar</a:t>
            </a:r>
            <a:r>
              <a:rPr lang="tr-TR" sz="2000" dirty="0"/>
              <a:t> orta ve şiddetli HTG varlığında (TG&gt;500mg/dl) </a:t>
            </a:r>
            <a:r>
              <a:rPr lang="tr-TR" sz="2000" dirty="0" err="1"/>
              <a:t>pankreatit</a:t>
            </a:r>
            <a:r>
              <a:rPr lang="tr-TR" sz="2000" dirty="0"/>
              <a:t> riskini önlemek için, Hafif HTG olgularında ise (TG=150-500mg/dl) ASKVH riskini </a:t>
            </a:r>
            <a:r>
              <a:rPr lang="tr-TR" sz="2000" dirty="0" err="1"/>
              <a:t>azlatmak</a:t>
            </a:r>
            <a:r>
              <a:rPr lang="tr-TR" sz="2000" dirty="0"/>
              <a:t> için uygun hastalarda kullanılabilen ajanlardır.</a:t>
            </a:r>
          </a:p>
          <a:p>
            <a:endParaRPr lang="tr-TR" sz="2000" dirty="0"/>
          </a:p>
          <a:p>
            <a:r>
              <a:rPr lang="tr-TR" sz="2000" dirty="0" err="1"/>
              <a:t>Fibratlar</a:t>
            </a:r>
            <a:r>
              <a:rPr lang="tr-TR" sz="2000" dirty="0"/>
              <a:t> bir nükleer transkripsiyon faktörü olan </a:t>
            </a:r>
            <a:r>
              <a:rPr lang="tr-TR" sz="2000" dirty="0" err="1"/>
              <a:t>peroksizom</a:t>
            </a:r>
            <a:r>
              <a:rPr lang="tr-TR" sz="2000" dirty="0"/>
              <a:t> </a:t>
            </a:r>
            <a:r>
              <a:rPr lang="tr-TR" sz="2000" dirty="0" err="1"/>
              <a:t>proliferator</a:t>
            </a:r>
            <a:r>
              <a:rPr lang="tr-TR" sz="2000" dirty="0"/>
              <a:t> aktive edici </a:t>
            </a:r>
            <a:r>
              <a:rPr lang="tr-TR" sz="2000" dirty="0" err="1"/>
              <a:t>reseptor</a:t>
            </a:r>
            <a:r>
              <a:rPr lang="tr-TR" sz="2000" dirty="0"/>
              <a:t>–</a:t>
            </a:r>
            <a:r>
              <a:rPr lang="el-GR" sz="2000" dirty="0"/>
              <a:t>α (</a:t>
            </a:r>
            <a:r>
              <a:rPr lang="tr-TR" sz="2000" dirty="0"/>
              <a:t>PPAR-</a:t>
            </a:r>
            <a:r>
              <a:rPr lang="el-GR" sz="2000" dirty="0"/>
              <a:t>α) </a:t>
            </a:r>
            <a:r>
              <a:rPr lang="tr-TR" sz="2000" dirty="0" err="1"/>
              <a:t>agonistidirler</a:t>
            </a:r>
            <a:r>
              <a:rPr lang="tr-TR" sz="2000" dirty="0"/>
              <a:t>. PPAR-</a:t>
            </a:r>
            <a:r>
              <a:rPr lang="el-GR" sz="2000" dirty="0"/>
              <a:t>α </a:t>
            </a:r>
            <a:r>
              <a:rPr lang="tr-TR" sz="2000" dirty="0"/>
              <a:t>aktivasyonu </a:t>
            </a:r>
            <a:r>
              <a:rPr lang="tr-TR" sz="2000" dirty="0" err="1"/>
              <a:t>lipid</a:t>
            </a:r>
            <a:r>
              <a:rPr lang="tr-TR" sz="2000" dirty="0"/>
              <a:t> ve </a:t>
            </a:r>
            <a:r>
              <a:rPr lang="tr-TR" sz="2000" dirty="0" err="1"/>
              <a:t>lipoprotein</a:t>
            </a:r>
            <a:r>
              <a:rPr lang="tr-TR" sz="2000" dirty="0"/>
              <a:t> metabolizmasının çeşitli basamaklarını düzenleyen genleri modüle eder. Bu etki sonucunda, açlık ve tokluk TG düzeylerinde ve TG içeriği zengin artık partikül düzeylerinde yaklaşık %20 -35’lik düşme gözlenir. </a:t>
            </a:r>
            <a:r>
              <a:rPr lang="tr-TR" sz="2000" dirty="0" err="1"/>
              <a:t>Fibratlar</a:t>
            </a:r>
            <a:r>
              <a:rPr lang="tr-TR" sz="2000" dirty="0"/>
              <a:t>, HDL-K düzeylerinde ise orta düzeyde (%6-18) bir artışa neden olurlar  .</a:t>
            </a:r>
          </a:p>
          <a:p>
            <a:endParaRPr lang="tr-TR" sz="2000" dirty="0"/>
          </a:p>
          <a:p>
            <a:r>
              <a:rPr lang="tr-TR" sz="2000" dirty="0"/>
              <a:t>-</a:t>
            </a:r>
            <a:r>
              <a:rPr lang="tr-TR" sz="2000" dirty="0" err="1"/>
              <a:t>Fibratlar</a:t>
            </a:r>
            <a:r>
              <a:rPr lang="tr-TR" sz="2000" dirty="0"/>
              <a:t> genellikle iyi </a:t>
            </a:r>
            <a:r>
              <a:rPr lang="tr-TR" sz="2000" dirty="0" err="1"/>
              <a:t>tolere</a:t>
            </a:r>
            <a:r>
              <a:rPr lang="tr-TR" sz="2000" dirty="0"/>
              <a:t> edilirler. </a:t>
            </a:r>
            <a:r>
              <a:rPr lang="tr-TR" sz="2000" dirty="0" err="1"/>
              <a:t>Gastrointestinal</a:t>
            </a:r>
            <a:r>
              <a:rPr lang="tr-TR" sz="2000" dirty="0"/>
              <a:t> rahatsızlık (%5) ve deri döküntüleri (%2) nispeten daha sık bildirilmiştir. Ama </a:t>
            </a:r>
            <a:r>
              <a:rPr lang="tr-TR" sz="2000" dirty="0" err="1"/>
              <a:t>fibrat</a:t>
            </a:r>
            <a:r>
              <a:rPr lang="tr-TR" sz="2000" dirty="0"/>
              <a:t> tedavisinin en iyi bilinen yan etkileri </a:t>
            </a:r>
            <a:r>
              <a:rPr lang="tr-TR" sz="2000" dirty="0" err="1"/>
              <a:t>miyopati</a:t>
            </a:r>
            <a:r>
              <a:rPr lang="tr-TR" sz="2000" dirty="0"/>
              <a:t>, karaciğer enzim yüksekliği, ve safra kesesi taşıdır. </a:t>
            </a:r>
            <a:r>
              <a:rPr lang="tr-TR" sz="2000" dirty="0" err="1"/>
              <a:t>Fibrat</a:t>
            </a:r>
            <a:r>
              <a:rPr lang="tr-TR" sz="2000" dirty="0"/>
              <a:t> </a:t>
            </a:r>
            <a:r>
              <a:rPr lang="tr-TR" sz="2000" dirty="0" err="1"/>
              <a:t>monoterapisi</a:t>
            </a:r>
            <a:r>
              <a:rPr lang="tr-TR" sz="2000" dirty="0"/>
              <a:t> ile (özellikle </a:t>
            </a:r>
            <a:r>
              <a:rPr lang="tr-TR" sz="2000" dirty="0" err="1"/>
              <a:t>gemfibrozil</a:t>
            </a:r>
            <a:r>
              <a:rPr lang="tr-TR" sz="2000" dirty="0"/>
              <a:t>) </a:t>
            </a:r>
            <a:r>
              <a:rPr lang="tr-TR" sz="2000" dirty="0" err="1"/>
              <a:t>miyopati</a:t>
            </a:r>
            <a:r>
              <a:rPr lang="tr-TR" sz="2000" dirty="0"/>
              <a:t> riski </a:t>
            </a:r>
            <a:r>
              <a:rPr lang="tr-TR" sz="2000" dirty="0" err="1"/>
              <a:t>statinlerden</a:t>
            </a:r>
            <a:r>
              <a:rPr lang="tr-TR" sz="2000" dirty="0"/>
              <a:t> 5.5 kat daha fazladır</a:t>
            </a:r>
          </a:p>
        </p:txBody>
      </p:sp>
      <p:sp>
        <p:nvSpPr>
          <p:cNvPr id="4" name="Slayt Numarası Yer Tutucusu 3"/>
          <p:cNvSpPr>
            <a:spLocks noGrp="1"/>
          </p:cNvSpPr>
          <p:nvPr>
            <p:ph type="sldNum" sz="quarter" idx="5"/>
          </p:nvPr>
        </p:nvSpPr>
        <p:spPr/>
        <p:txBody>
          <a:bodyPr/>
          <a:lstStyle/>
          <a:p>
            <a:fld id="{FB7F8CF7-0E70-4CB9-BA37-E04AED543E81}" type="slidenum">
              <a:rPr lang="tr-TR" smtClean="0"/>
              <a:t>42</a:t>
            </a:fld>
            <a:endParaRPr lang="tr-TR"/>
          </a:p>
        </p:txBody>
      </p:sp>
    </p:spTree>
    <p:extLst>
      <p:ext uri="{BB962C8B-B14F-4D97-AF65-F5344CB8AC3E}">
        <p14:creationId xmlns:p14="http://schemas.microsoft.com/office/powerpoint/2010/main" val="13230157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Niasin</a:t>
            </a:r>
            <a:r>
              <a:rPr lang="tr-TR" dirty="0"/>
              <a:t>; HDL-K düzeyini artırıp LDL-K ve TG düzeylerini etkili bir şekilde düşüren, kuvvetli bir ajandır.</a:t>
            </a:r>
          </a:p>
          <a:p>
            <a:endParaRPr lang="tr-TR" dirty="0"/>
          </a:p>
          <a:p>
            <a:r>
              <a:rPr lang="tr-TR" dirty="0"/>
              <a:t>Karaciğere yağ asidi akımını ve karaciğer tarafından VLDL </a:t>
            </a:r>
            <a:r>
              <a:rPr lang="tr-TR" dirty="0" err="1"/>
              <a:t>sekresyonunu</a:t>
            </a:r>
            <a:r>
              <a:rPr lang="tr-TR" dirty="0"/>
              <a:t> azaltır. Bu etki kısmen </a:t>
            </a:r>
            <a:r>
              <a:rPr lang="tr-TR" dirty="0" err="1"/>
              <a:t>adipoz</a:t>
            </a:r>
            <a:r>
              <a:rPr lang="tr-TR" dirty="0"/>
              <a:t> dokuda hormon duyarlı </a:t>
            </a:r>
            <a:r>
              <a:rPr lang="tr-TR" dirty="0" err="1"/>
              <a:t>lipazın</a:t>
            </a:r>
            <a:r>
              <a:rPr lang="tr-TR" dirty="0"/>
              <a:t> etkisi aracılığı ile ortaya çıkmaktadır.</a:t>
            </a:r>
          </a:p>
          <a:p>
            <a:endParaRPr lang="tr-TR" dirty="0"/>
          </a:p>
          <a:p>
            <a:r>
              <a:rPr lang="tr-TR" dirty="0"/>
              <a:t>Duyarlı hastalarda daha fazla olmak üzere plazma </a:t>
            </a:r>
            <a:r>
              <a:rPr lang="tr-TR" dirty="0" err="1"/>
              <a:t>gukoz</a:t>
            </a:r>
            <a:r>
              <a:rPr lang="tr-TR" dirty="0"/>
              <a:t> seviyelerini yükseltebilir. Diyabetiklerde ise kan şekeri </a:t>
            </a:r>
            <a:r>
              <a:rPr lang="tr-TR" dirty="0" err="1"/>
              <a:t>regulasyonunu</a:t>
            </a:r>
            <a:r>
              <a:rPr lang="tr-TR" dirty="0"/>
              <a:t> bozabilmektedir.</a:t>
            </a:r>
          </a:p>
          <a:p>
            <a:r>
              <a:rPr lang="tr-TR" dirty="0"/>
              <a:t>Ateş basması, ilaç alımından 10-20 </a:t>
            </a:r>
            <a:r>
              <a:rPr lang="tr-TR" dirty="0" err="1"/>
              <a:t>dk</a:t>
            </a:r>
            <a:r>
              <a:rPr lang="tr-TR" dirty="0"/>
              <a:t> sonra başlamakta ve birkaç saat kadar sürebilmektedir. Genellikle 7-10 gün sonra hafiflemekte ve zamanla kaybolmaktadır. </a:t>
            </a:r>
          </a:p>
          <a:p>
            <a:r>
              <a:rPr lang="tr-TR" dirty="0" err="1"/>
              <a:t>Hepatosellüler</a:t>
            </a:r>
            <a:r>
              <a:rPr lang="tr-TR" dirty="0"/>
              <a:t> hasar başlangıcı öngörülemediğinden düzenli biyokimyasal takip yapılmalıdır. </a:t>
            </a:r>
          </a:p>
          <a:p>
            <a:r>
              <a:rPr lang="tr-TR" dirty="0"/>
              <a:t>Akut gut </a:t>
            </a:r>
            <a:r>
              <a:rPr lang="tr-TR" dirty="0" err="1"/>
              <a:t>artritini</a:t>
            </a:r>
            <a:r>
              <a:rPr lang="tr-TR" dirty="0"/>
              <a:t> </a:t>
            </a:r>
            <a:r>
              <a:rPr lang="tr-TR" dirty="0" err="1"/>
              <a:t>presipite</a:t>
            </a:r>
            <a:r>
              <a:rPr lang="tr-TR" dirty="0"/>
              <a:t> edebileceğinden gut hikayesi olanlarda kullanılmamalıdır. </a:t>
            </a:r>
          </a:p>
          <a:p>
            <a:r>
              <a:rPr lang="tr-TR" dirty="0"/>
              <a:t>Özellikle bulantı %20 oranında görülebilmekte ve gıdalarla beraber alınması ile sıklığı ve şiddeti azaltılabilmektedir</a:t>
            </a:r>
          </a:p>
          <a:p>
            <a:endParaRPr lang="tr-TR" dirty="0"/>
          </a:p>
          <a:p>
            <a:r>
              <a:rPr lang="tr-TR" dirty="0" err="1"/>
              <a:t>Niasin</a:t>
            </a:r>
            <a:r>
              <a:rPr lang="tr-TR" dirty="0"/>
              <a:t> ile </a:t>
            </a:r>
            <a:r>
              <a:rPr lang="tr-TR" dirty="0" err="1"/>
              <a:t>kardiyovasküler</a:t>
            </a:r>
            <a:r>
              <a:rPr lang="tr-TR" dirty="0"/>
              <a:t> korumada net bir yarar gösterilemediği için bu amaçla rutin olarak kullanılmamalıdır. • </a:t>
            </a:r>
            <a:r>
              <a:rPr lang="tr-TR" dirty="0" err="1"/>
              <a:t>Niasin</a:t>
            </a:r>
            <a:r>
              <a:rPr lang="tr-TR" dirty="0"/>
              <a:t>, TG düşürmede ilave bir tedavi olarak tavsiye edilebilir.</a:t>
            </a:r>
          </a:p>
        </p:txBody>
      </p:sp>
      <p:sp>
        <p:nvSpPr>
          <p:cNvPr id="4" name="Slayt Numarası Yer Tutucusu 3"/>
          <p:cNvSpPr>
            <a:spLocks noGrp="1"/>
          </p:cNvSpPr>
          <p:nvPr>
            <p:ph type="sldNum" sz="quarter" idx="5"/>
          </p:nvPr>
        </p:nvSpPr>
        <p:spPr/>
        <p:txBody>
          <a:bodyPr/>
          <a:lstStyle/>
          <a:p>
            <a:fld id="{FB7F8CF7-0E70-4CB9-BA37-E04AED543E81}" type="slidenum">
              <a:rPr lang="tr-TR" smtClean="0"/>
              <a:t>43</a:t>
            </a:fld>
            <a:endParaRPr lang="tr-TR"/>
          </a:p>
        </p:txBody>
      </p:sp>
    </p:spTree>
    <p:extLst>
      <p:ext uri="{BB962C8B-B14F-4D97-AF65-F5344CB8AC3E}">
        <p14:creationId xmlns:p14="http://schemas.microsoft.com/office/powerpoint/2010/main" val="2581884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eaLnBrk="1" hangingPunct="1"/>
            <a:endParaRPr lang="tr-TR" dirty="0"/>
          </a:p>
          <a:p>
            <a:pPr eaLnBrk="1" hangingPunct="1"/>
            <a:r>
              <a:rPr lang="tr-TR" dirty="0" err="1"/>
              <a:t>Dislipidemi</a:t>
            </a:r>
            <a:r>
              <a:rPr lang="tr-TR" dirty="0"/>
              <a:t>; </a:t>
            </a:r>
            <a:r>
              <a:rPr lang="tr-TR" dirty="0" err="1"/>
              <a:t>lipoproteinlerin</a:t>
            </a:r>
            <a:r>
              <a:rPr lang="tr-TR" dirty="0"/>
              <a:t> sayısal fazlalığı ya da eksikliği ile işlevsel bozukluklarını tanımlayan bir kavramdır.</a:t>
            </a:r>
          </a:p>
          <a:p>
            <a:pPr eaLnBrk="1" hangingPunct="1"/>
            <a:r>
              <a:rPr lang="tr-TR" dirty="0"/>
              <a:t>Aslında bir tanı değil laboratuvar bulgusudur.</a:t>
            </a:r>
          </a:p>
          <a:p>
            <a:pPr eaLnBrk="1" hangingPunct="1"/>
            <a:r>
              <a:rPr lang="tr-TR" dirty="0"/>
              <a:t>Etiyolojiye göre değerlendirildiğinde </a:t>
            </a:r>
            <a:r>
              <a:rPr lang="tr-TR" dirty="0" err="1"/>
              <a:t>primer</a:t>
            </a:r>
            <a:r>
              <a:rPr lang="tr-TR" dirty="0"/>
              <a:t> ve </a:t>
            </a:r>
            <a:r>
              <a:rPr lang="tr-TR" dirty="0" err="1"/>
              <a:t>sekonder</a:t>
            </a:r>
            <a:r>
              <a:rPr lang="tr-TR" dirty="0"/>
              <a:t> olarak ikiye ayrılır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err="1"/>
              <a:t>Lipoprotein</a:t>
            </a:r>
            <a:r>
              <a:rPr lang="tr-TR" dirty="0"/>
              <a:t> düzeylerine göre, </a:t>
            </a:r>
            <a:r>
              <a:rPr lang="tr-TR" dirty="0" err="1"/>
              <a:t>Fredrickson</a:t>
            </a:r>
            <a:r>
              <a:rPr lang="tr-TR" dirty="0"/>
              <a:t> sınıflaması kullanılmaktadır.</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a:p>
            <a:endParaRPr lang="tr-TR" dirty="0"/>
          </a:p>
        </p:txBody>
      </p:sp>
      <p:sp>
        <p:nvSpPr>
          <p:cNvPr id="4" name="Slayt Numarası Yer Tutucusu 3"/>
          <p:cNvSpPr>
            <a:spLocks noGrp="1"/>
          </p:cNvSpPr>
          <p:nvPr>
            <p:ph type="sldNum" sz="quarter" idx="5"/>
          </p:nvPr>
        </p:nvSpPr>
        <p:spPr/>
        <p:txBody>
          <a:bodyPr/>
          <a:lstStyle/>
          <a:p>
            <a:fld id="{FB7F8CF7-0E70-4CB9-BA37-E04AED543E81}" type="slidenum">
              <a:rPr lang="tr-TR" smtClean="0"/>
              <a:t>7</a:t>
            </a:fld>
            <a:endParaRPr lang="tr-TR"/>
          </a:p>
        </p:txBody>
      </p:sp>
    </p:spTree>
    <p:extLst>
      <p:ext uri="{BB962C8B-B14F-4D97-AF65-F5344CB8AC3E}">
        <p14:creationId xmlns:p14="http://schemas.microsoft.com/office/powerpoint/2010/main" val="38542400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-Omega-3 </a:t>
            </a:r>
            <a:r>
              <a:rPr lang="tr-TR" dirty="0" err="1"/>
              <a:t>poliansature</a:t>
            </a:r>
            <a:r>
              <a:rPr lang="tr-TR" dirty="0"/>
              <a:t> yağ asitleri, balık sıvı yağları </a:t>
            </a:r>
            <a:r>
              <a:rPr lang="tr-TR" dirty="0" err="1"/>
              <a:t>icinde</a:t>
            </a:r>
            <a:r>
              <a:rPr lang="tr-TR" dirty="0"/>
              <a:t> fazla miktarlarda bulunmaları nedeniyle balık yağı olarak bilinmektedir. Uzun dönem güvenilirlik çalışmaları da çocuklar ve gebe kadınlar da dahil olmak üzere olumlu sonuçlanmıştır. Ancak günde 3 g’dan </a:t>
            </a:r>
            <a:r>
              <a:rPr lang="tr-TR"/>
              <a:t>fazla alan </a:t>
            </a:r>
            <a:r>
              <a:rPr lang="tr-TR" dirty="0"/>
              <a:t>hastalar </a:t>
            </a:r>
            <a:r>
              <a:rPr lang="tr-TR" dirty="0" err="1"/>
              <a:t>icin</a:t>
            </a:r>
            <a:r>
              <a:rPr lang="tr-TR" dirty="0"/>
              <a:t> kanama eğilimi riskinden dolayı doktor kontrolünde tedaviye devam edilmelidir. </a:t>
            </a:r>
            <a:r>
              <a:rPr lang="tr-TR" dirty="0" err="1"/>
              <a:t>Statinlerle</a:t>
            </a:r>
            <a:r>
              <a:rPr lang="tr-TR" dirty="0"/>
              <a:t>, </a:t>
            </a:r>
            <a:r>
              <a:rPr lang="tr-TR" dirty="0" err="1"/>
              <a:t>fibratlarla</a:t>
            </a:r>
            <a:r>
              <a:rPr lang="tr-TR" dirty="0"/>
              <a:t> kombine kullanımı ve gebelikte kullanımı güvenilir bulunmuştur. </a:t>
            </a:r>
            <a:r>
              <a:rPr lang="tr-TR" dirty="0" err="1"/>
              <a:t>Hipertrigliseridemi</a:t>
            </a:r>
            <a:r>
              <a:rPr lang="tr-TR" dirty="0"/>
              <a:t> </a:t>
            </a:r>
            <a:r>
              <a:rPr lang="tr-TR" dirty="0" err="1"/>
              <a:t>fibrat</a:t>
            </a:r>
            <a:r>
              <a:rPr lang="tr-TR" dirty="0"/>
              <a:t> ya da </a:t>
            </a:r>
            <a:r>
              <a:rPr lang="tr-TR" dirty="0" err="1"/>
              <a:t>statinlerle</a:t>
            </a:r>
            <a:r>
              <a:rPr lang="tr-TR" dirty="0"/>
              <a:t> kontrol edilemiyorsa TG düşürmek için tedaviye omega-3 yağ asitleri eklenebilir.</a:t>
            </a:r>
          </a:p>
          <a:p>
            <a:endParaRPr lang="tr-TR" dirty="0"/>
          </a:p>
          <a:p>
            <a:r>
              <a:rPr lang="tr-TR" dirty="0"/>
              <a:t>-</a:t>
            </a:r>
            <a:r>
              <a:rPr lang="tr-TR" dirty="0" err="1"/>
              <a:t>Proprotein</a:t>
            </a:r>
            <a:r>
              <a:rPr lang="tr-TR" dirty="0"/>
              <a:t> </a:t>
            </a:r>
            <a:r>
              <a:rPr lang="tr-TR" dirty="0" err="1"/>
              <a:t>convertase</a:t>
            </a:r>
            <a:r>
              <a:rPr lang="tr-TR" dirty="0"/>
              <a:t> </a:t>
            </a:r>
            <a:r>
              <a:rPr lang="tr-TR" dirty="0" err="1"/>
              <a:t>subtilisin</a:t>
            </a:r>
            <a:r>
              <a:rPr lang="tr-TR" dirty="0"/>
              <a:t>/</a:t>
            </a:r>
            <a:r>
              <a:rPr lang="tr-TR" dirty="0" err="1"/>
              <a:t>kexin</a:t>
            </a:r>
            <a:r>
              <a:rPr lang="tr-TR" dirty="0"/>
              <a:t> tip 9, karaciğerde yer alan ve vücudun kolesterol ihtiyacını </a:t>
            </a:r>
            <a:r>
              <a:rPr lang="tr-TR" dirty="0" err="1"/>
              <a:t>regüle</a:t>
            </a:r>
            <a:r>
              <a:rPr lang="tr-TR" dirty="0"/>
              <a:t> eden bir </a:t>
            </a:r>
            <a:r>
              <a:rPr lang="tr-TR" dirty="0" err="1"/>
              <a:t>proteazdır</a:t>
            </a:r>
            <a:r>
              <a:rPr lang="tr-TR" dirty="0"/>
              <a:t>. </a:t>
            </a:r>
            <a:r>
              <a:rPr lang="tr-TR" dirty="0" err="1"/>
              <a:t>Hepatosit</a:t>
            </a:r>
            <a:r>
              <a:rPr lang="tr-TR" dirty="0"/>
              <a:t> üzerindeki </a:t>
            </a:r>
            <a:r>
              <a:rPr lang="tr-TR" dirty="0" err="1"/>
              <a:t>LDLR’ye</a:t>
            </a:r>
            <a:r>
              <a:rPr lang="tr-TR" dirty="0"/>
              <a:t> bağlanma kapasitesine sahiptir. PCSK9-LDLR kompleksi </a:t>
            </a:r>
            <a:r>
              <a:rPr lang="tr-TR" dirty="0" err="1"/>
              <a:t>endositoz</a:t>
            </a:r>
            <a:r>
              <a:rPr lang="tr-TR" dirty="0"/>
              <a:t> ile hücre içine alındığında, LDLR </a:t>
            </a:r>
            <a:r>
              <a:rPr lang="tr-TR" dirty="0" err="1"/>
              <a:t>lizozomlarda</a:t>
            </a:r>
            <a:r>
              <a:rPr lang="tr-TR" dirty="0"/>
              <a:t> yıkılır. Bu ajanlar güçlü LDL-K düşürücü etkinin yanında aynı zamanda TG düzeylerini de düşürür ve HDL-K ve </a:t>
            </a:r>
            <a:r>
              <a:rPr lang="tr-TR" dirty="0" err="1"/>
              <a:t>Apo</a:t>
            </a:r>
            <a:r>
              <a:rPr lang="tr-TR" dirty="0"/>
              <a:t> A1 düzeylerini artırır. </a:t>
            </a:r>
            <a:r>
              <a:rPr lang="tr-TR" dirty="0" err="1"/>
              <a:t>Proprotein</a:t>
            </a:r>
            <a:r>
              <a:rPr lang="tr-TR" dirty="0"/>
              <a:t> </a:t>
            </a:r>
            <a:r>
              <a:rPr lang="tr-TR" dirty="0" err="1"/>
              <a:t>convertase</a:t>
            </a:r>
            <a:r>
              <a:rPr lang="tr-TR" dirty="0"/>
              <a:t> </a:t>
            </a:r>
            <a:r>
              <a:rPr lang="tr-TR" dirty="0" err="1"/>
              <a:t>subtilisin</a:t>
            </a:r>
            <a:r>
              <a:rPr lang="tr-TR" dirty="0"/>
              <a:t>/</a:t>
            </a:r>
            <a:r>
              <a:rPr lang="tr-TR" dirty="0" err="1"/>
              <a:t>kexin</a:t>
            </a:r>
            <a:r>
              <a:rPr lang="tr-TR" dirty="0"/>
              <a:t> tip 9 inhibitörlerin en sık görülen yan etkisi enjeksiyon bölgesindeki yanma ve ağrıdır. Bunun dışında </a:t>
            </a:r>
            <a:r>
              <a:rPr lang="tr-TR" dirty="0" err="1"/>
              <a:t>plaseboya</a:t>
            </a:r>
            <a:r>
              <a:rPr lang="tr-TR" dirty="0"/>
              <a:t> göre farklı bir yan etkisi gösterilmemiştir. </a:t>
            </a:r>
          </a:p>
          <a:p>
            <a:endParaRPr lang="tr-TR" dirty="0"/>
          </a:p>
          <a:p>
            <a:endParaRPr lang="tr-TR" dirty="0"/>
          </a:p>
        </p:txBody>
      </p:sp>
      <p:sp>
        <p:nvSpPr>
          <p:cNvPr id="4" name="Slayt Numarası Yer Tutucusu 3"/>
          <p:cNvSpPr>
            <a:spLocks noGrp="1"/>
          </p:cNvSpPr>
          <p:nvPr>
            <p:ph type="sldNum" sz="quarter" idx="5"/>
          </p:nvPr>
        </p:nvSpPr>
        <p:spPr/>
        <p:txBody>
          <a:bodyPr/>
          <a:lstStyle/>
          <a:p>
            <a:fld id="{FB7F8CF7-0E70-4CB9-BA37-E04AED543E81}" type="slidenum">
              <a:rPr lang="tr-TR" smtClean="0"/>
              <a:t>44</a:t>
            </a:fld>
            <a:endParaRPr lang="tr-TR"/>
          </a:p>
        </p:txBody>
      </p:sp>
    </p:spTree>
    <p:extLst>
      <p:ext uri="{BB962C8B-B14F-4D97-AF65-F5344CB8AC3E}">
        <p14:creationId xmlns:p14="http://schemas.microsoft.com/office/powerpoint/2010/main" val="866189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Statinle</a:t>
            </a:r>
            <a:r>
              <a:rPr lang="tr-TR" dirty="0"/>
              <a:t> LDL-K hedefine ulaşılamayan çok yüksek veya yüksek riskli hastalarda </a:t>
            </a:r>
            <a:r>
              <a:rPr lang="tr-TR" dirty="0" err="1"/>
              <a:t>statin</a:t>
            </a:r>
            <a:r>
              <a:rPr lang="tr-TR" dirty="0"/>
              <a:t> tedavisine ek tedavi verilmelidir. </a:t>
            </a:r>
          </a:p>
          <a:p>
            <a:r>
              <a:rPr lang="tr-TR" dirty="0"/>
              <a:t>• Çok yüksek riskli ve maksimum </a:t>
            </a:r>
            <a:r>
              <a:rPr lang="tr-TR" dirty="0" err="1"/>
              <a:t>tolere</a:t>
            </a:r>
            <a:r>
              <a:rPr lang="tr-TR" dirty="0"/>
              <a:t> edilebilen </a:t>
            </a:r>
            <a:r>
              <a:rPr lang="tr-TR" dirty="0" err="1"/>
              <a:t>statin</a:t>
            </a:r>
            <a:r>
              <a:rPr lang="tr-TR" dirty="0"/>
              <a:t> tedavisine rağmen yüksek riskin devam ettiği hastalarda </a:t>
            </a:r>
            <a:r>
              <a:rPr lang="tr-TR" dirty="0" err="1"/>
              <a:t>ezetimib</a:t>
            </a:r>
            <a:r>
              <a:rPr lang="tr-TR" dirty="0"/>
              <a:t>, hala hedef sağlanmazsa PCSK9 inhibitörü veya direk PCSK9 inhibitörü eklenebilir.</a:t>
            </a:r>
          </a:p>
          <a:p>
            <a:r>
              <a:rPr lang="tr-TR" dirty="0"/>
              <a:t>• LDL-K hedef düzeylerine ulaşılmış ama TG düzeyleri &gt;200 mg/</a:t>
            </a:r>
            <a:r>
              <a:rPr lang="tr-TR" dirty="0" err="1"/>
              <a:t>dL</a:t>
            </a:r>
            <a:r>
              <a:rPr lang="tr-TR" dirty="0"/>
              <a:t> ve HDL-K &lt;40 olan çok yüksek riskli hastalarda </a:t>
            </a:r>
            <a:r>
              <a:rPr lang="tr-TR" dirty="0" err="1"/>
              <a:t>statinle</a:t>
            </a:r>
            <a:r>
              <a:rPr lang="tr-TR" dirty="0"/>
              <a:t> beraber </a:t>
            </a:r>
            <a:r>
              <a:rPr lang="tr-TR" dirty="0" err="1"/>
              <a:t>feno</a:t>
            </a:r>
            <a:r>
              <a:rPr lang="tr-TR" dirty="0"/>
              <a:t> </a:t>
            </a:r>
            <a:r>
              <a:rPr lang="tr-TR" dirty="0" err="1"/>
              <a:t>fibrat</a:t>
            </a:r>
            <a:r>
              <a:rPr lang="tr-TR" dirty="0"/>
              <a:t> verilebilir.</a:t>
            </a:r>
          </a:p>
        </p:txBody>
      </p:sp>
      <p:sp>
        <p:nvSpPr>
          <p:cNvPr id="4" name="Slayt Numarası Yer Tutucusu 3"/>
          <p:cNvSpPr>
            <a:spLocks noGrp="1"/>
          </p:cNvSpPr>
          <p:nvPr>
            <p:ph type="sldNum" sz="quarter" idx="5"/>
          </p:nvPr>
        </p:nvSpPr>
        <p:spPr/>
        <p:txBody>
          <a:bodyPr/>
          <a:lstStyle/>
          <a:p>
            <a:fld id="{FB7F8CF7-0E70-4CB9-BA37-E04AED543E81}" type="slidenum">
              <a:rPr lang="tr-TR" smtClean="0"/>
              <a:t>45</a:t>
            </a:fld>
            <a:endParaRPr lang="tr-TR"/>
          </a:p>
        </p:txBody>
      </p:sp>
    </p:spTree>
    <p:extLst>
      <p:ext uri="{BB962C8B-B14F-4D97-AF65-F5344CB8AC3E}">
        <p14:creationId xmlns:p14="http://schemas.microsoft.com/office/powerpoint/2010/main" val="4726010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FB7F8CF7-0E70-4CB9-BA37-E04AED543E81}" type="slidenum">
              <a:rPr lang="tr-TR" smtClean="0"/>
              <a:t>46</a:t>
            </a:fld>
            <a:endParaRPr lang="tr-TR"/>
          </a:p>
        </p:txBody>
      </p:sp>
    </p:spTree>
    <p:extLst>
      <p:ext uri="{BB962C8B-B14F-4D97-AF65-F5344CB8AC3E}">
        <p14:creationId xmlns:p14="http://schemas.microsoft.com/office/powerpoint/2010/main" val="2476451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FB7F8CF7-0E70-4CB9-BA37-E04AED543E81}" type="slidenum">
              <a:rPr lang="tr-TR" smtClean="0"/>
              <a:t>47</a:t>
            </a:fld>
            <a:endParaRPr lang="tr-TR"/>
          </a:p>
        </p:txBody>
      </p:sp>
    </p:spTree>
    <p:extLst>
      <p:ext uri="{BB962C8B-B14F-4D97-AF65-F5344CB8AC3E}">
        <p14:creationId xmlns:p14="http://schemas.microsoft.com/office/powerpoint/2010/main" val="30827057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FB7F8CF7-0E70-4CB9-BA37-E04AED543E81}" type="slidenum">
              <a:rPr lang="tr-TR" smtClean="0"/>
              <a:t>48</a:t>
            </a:fld>
            <a:endParaRPr lang="tr-TR"/>
          </a:p>
        </p:txBody>
      </p:sp>
    </p:spTree>
    <p:extLst>
      <p:ext uri="{BB962C8B-B14F-4D97-AF65-F5344CB8AC3E}">
        <p14:creationId xmlns:p14="http://schemas.microsoft.com/office/powerpoint/2010/main" val="24696382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-Tedaviye başlamaya esas olan ilk uzman hekim raporunda, bu rapor öncesi </a:t>
            </a:r>
            <a:r>
              <a:rPr lang="tr-TR" b="1" dirty="0"/>
              <a:t>son 6 ay içinde en az bir hafta ara ile iki defa olmak üzere</a:t>
            </a:r>
            <a:r>
              <a:rPr lang="tr-TR" dirty="0"/>
              <a:t>, yapılmış kan </a:t>
            </a:r>
            <a:r>
              <a:rPr lang="tr-TR" dirty="0" err="1"/>
              <a:t>lipid</a:t>
            </a:r>
            <a:r>
              <a:rPr lang="tr-TR" dirty="0"/>
              <a:t> düzeylerinin her ikisinde de yüksek olduğunu gösteren tetkik sonuçları belirtilir. Rapor süresi boyunca tetkik sonuçları değerlendirmeye alınmaz. Raporun yenilenmesinde </a:t>
            </a:r>
            <a:r>
              <a:rPr lang="tr-TR" dirty="0" err="1"/>
              <a:t>lipid</a:t>
            </a:r>
            <a:r>
              <a:rPr lang="tr-TR" dirty="0"/>
              <a:t> düzeyini gösteren yeni bir tetkik sonucu istenmez. Tedaviye uzun süre ara veren (6 ay ve daha uzun süre) hastalarda yeniden başlangıç kriterleri aranır. Bu ilaçlar uzman hekim raporuna dayanılarak tüm hekimlerce reçete edilir. </a:t>
            </a:r>
          </a:p>
          <a:p>
            <a:endParaRPr lang="tr-TR" dirty="0"/>
          </a:p>
          <a:p>
            <a:r>
              <a:rPr lang="tr-TR" dirty="0"/>
              <a:t>-</a:t>
            </a:r>
            <a:r>
              <a:rPr lang="tr-TR" dirty="0" err="1"/>
              <a:t>Rosuvastatinin</a:t>
            </a:r>
            <a:r>
              <a:rPr lang="tr-TR" dirty="0"/>
              <a:t> 20 mg/gün ve üzeri etken madde içeren dozları, </a:t>
            </a:r>
            <a:r>
              <a:rPr lang="tr-TR" dirty="0" err="1"/>
              <a:t>atorvastatin</a:t>
            </a:r>
            <a:r>
              <a:rPr lang="tr-TR" dirty="0"/>
              <a:t>, </a:t>
            </a:r>
            <a:r>
              <a:rPr lang="tr-TR" dirty="0" err="1"/>
              <a:t>simvastatin</a:t>
            </a:r>
            <a:r>
              <a:rPr lang="tr-TR" dirty="0"/>
              <a:t> ve </a:t>
            </a:r>
            <a:r>
              <a:rPr lang="tr-TR" dirty="0" err="1"/>
              <a:t>pravastatinin</a:t>
            </a:r>
            <a:r>
              <a:rPr lang="tr-TR" dirty="0"/>
              <a:t> 40 mg/gün ve üzeri etken madde içeren dozları, </a:t>
            </a:r>
            <a:r>
              <a:rPr lang="tr-TR" dirty="0" err="1"/>
              <a:t>fluvastatinin</a:t>
            </a:r>
            <a:r>
              <a:rPr lang="tr-TR" dirty="0"/>
              <a:t> 80 mg/gün ve üzeri etken madde içeren dozları (kombinasyonları dahil) </a:t>
            </a:r>
            <a:r>
              <a:rPr lang="tr-TR" b="1" dirty="0"/>
              <a:t>kardiyoloji, kalp ve damar cerrahisi, endokrinoloji veya geriatri uzman hekimleri</a:t>
            </a:r>
            <a:r>
              <a:rPr lang="tr-TR" dirty="0"/>
              <a:t>nce düzenlenecek uzman hekim raporuna dayanılarak bu hekimlerce reçete edilir</a:t>
            </a:r>
          </a:p>
          <a:p>
            <a:endParaRPr lang="tr-TR" dirty="0"/>
          </a:p>
          <a:p>
            <a:r>
              <a:rPr lang="tr-TR" dirty="0"/>
              <a:t>-</a:t>
            </a:r>
            <a:r>
              <a:rPr lang="tr-TR" dirty="0" err="1"/>
              <a:t>Kolestiramin</a:t>
            </a:r>
            <a:r>
              <a:rPr lang="tr-TR" dirty="0"/>
              <a:t>; birinci, ikinci ve üçüncü fıkralarda yer alan kullanım koşulları esas alınmak üzere, </a:t>
            </a:r>
            <a:r>
              <a:rPr lang="tr-TR" b="1" dirty="0"/>
              <a:t>kardiyoloji, kalp ve damar cerrahisi, endokrinoloji, iç hastalıkları veya nöroloji uzman hekimleri</a:t>
            </a:r>
            <a:r>
              <a:rPr lang="tr-TR" dirty="0"/>
              <a:t>nce düzenlenecek uzman hekim raporuna dayanılarak tüm hekimlerce reçete edilir.</a:t>
            </a:r>
          </a:p>
        </p:txBody>
      </p:sp>
      <p:sp>
        <p:nvSpPr>
          <p:cNvPr id="4" name="Slayt Numarası Yer Tutucusu 3"/>
          <p:cNvSpPr>
            <a:spLocks noGrp="1"/>
          </p:cNvSpPr>
          <p:nvPr>
            <p:ph type="sldNum" sz="quarter" idx="5"/>
          </p:nvPr>
        </p:nvSpPr>
        <p:spPr/>
        <p:txBody>
          <a:bodyPr/>
          <a:lstStyle/>
          <a:p>
            <a:fld id="{FB7F8CF7-0E70-4CB9-BA37-E04AED543E81}" type="slidenum">
              <a:rPr lang="tr-TR" smtClean="0"/>
              <a:t>49</a:t>
            </a:fld>
            <a:endParaRPr lang="tr-TR"/>
          </a:p>
        </p:txBody>
      </p:sp>
    </p:spTree>
    <p:extLst>
      <p:ext uri="{BB962C8B-B14F-4D97-AF65-F5344CB8AC3E}">
        <p14:creationId xmlns:p14="http://schemas.microsoft.com/office/powerpoint/2010/main" val="40329961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t>
            </a:r>
            <a:r>
              <a:rPr lang="tr-TR" dirty="0" err="1"/>
              <a:t>Trigliserid</a:t>
            </a:r>
            <a:r>
              <a:rPr lang="tr-TR" dirty="0"/>
              <a:t> düzeyinin 500 mg/</a:t>
            </a:r>
            <a:r>
              <a:rPr lang="tr-TR" dirty="0" err="1"/>
              <a:t>dL’nin</a:t>
            </a:r>
            <a:r>
              <a:rPr lang="tr-TR" dirty="0"/>
              <a:t> üstünde olduğu durumlarda, </a:t>
            </a:r>
            <a:r>
              <a:rPr lang="tr-TR" dirty="0" err="1"/>
              <a:t>Trigliserid</a:t>
            </a:r>
            <a:r>
              <a:rPr lang="tr-TR" dirty="0"/>
              <a:t> düzeyinin 200 mg/</a:t>
            </a:r>
            <a:r>
              <a:rPr lang="tr-TR" dirty="0" err="1"/>
              <a:t>dL</a:t>
            </a:r>
            <a:r>
              <a:rPr lang="tr-TR" dirty="0"/>
              <a:t> üstünde olan; </a:t>
            </a:r>
            <a:r>
              <a:rPr lang="tr-TR" dirty="0" err="1"/>
              <a:t>diabetes</a:t>
            </a:r>
            <a:r>
              <a:rPr lang="tr-TR" dirty="0"/>
              <a:t> </a:t>
            </a:r>
            <a:r>
              <a:rPr lang="tr-TR" dirty="0" err="1"/>
              <a:t>mellitus</a:t>
            </a:r>
            <a:r>
              <a:rPr lang="tr-TR" dirty="0"/>
              <a:t>, akut koroner sendrom, geçirilmiş MI, geçirilmiş inme, koroner arter hastalığı, </a:t>
            </a:r>
            <a:r>
              <a:rPr lang="tr-TR" dirty="0" err="1"/>
              <a:t>periferik</a:t>
            </a:r>
            <a:r>
              <a:rPr lang="tr-TR" dirty="0"/>
              <a:t> arter hastalığı, </a:t>
            </a:r>
            <a:r>
              <a:rPr lang="tr-TR" dirty="0" err="1"/>
              <a:t>abdominal</a:t>
            </a:r>
            <a:r>
              <a:rPr lang="tr-TR" dirty="0"/>
              <a:t> aort anevrizması veya </a:t>
            </a:r>
            <a:r>
              <a:rPr lang="tr-TR" dirty="0" err="1"/>
              <a:t>karotid</a:t>
            </a:r>
            <a:r>
              <a:rPr lang="tr-TR" dirty="0"/>
              <a:t> arter hastalığı olanlarda, </a:t>
            </a:r>
            <a:r>
              <a:rPr lang="tr-TR" b="1" dirty="0">
                <a:solidFill>
                  <a:srgbClr val="C00000"/>
                </a:solidFill>
              </a:rPr>
              <a:t>kardiyoloji, kalp ve damar cerrahisi, endokrinoloji, iç hastalıkları, nöroloji uzman hekimlerince </a:t>
            </a:r>
            <a:r>
              <a:rPr lang="tr-TR" dirty="0"/>
              <a:t>düzenlenecek uzman hekim raporuna dayanılarak </a:t>
            </a:r>
            <a:r>
              <a:rPr lang="tr-TR" dirty="0">
                <a:solidFill>
                  <a:srgbClr val="C00000"/>
                </a:solidFill>
              </a:rPr>
              <a:t>tüm hekimlerce</a:t>
            </a:r>
            <a:r>
              <a:rPr lang="tr-TR" dirty="0"/>
              <a:t> reçete edilir</a:t>
            </a:r>
          </a:p>
          <a:p>
            <a:r>
              <a:rPr lang="tr-TR" dirty="0"/>
              <a:t>-En az 6 ay boyunca </a:t>
            </a:r>
            <a:r>
              <a:rPr lang="tr-TR" dirty="0" err="1"/>
              <a:t>statinlerle</a:t>
            </a:r>
            <a:r>
              <a:rPr lang="tr-TR" dirty="0"/>
              <a:t> tedavi edilmiş olmasına rağmen LDL düzeyi 100 mg/</a:t>
            </a:r>
            <a:r>
              <a:rPr lang="tr-TR" dirty="0" err="1"/>
              <a:t>dL’nin</a:t>
            </a:r>
            <a:r>
              <a:rPr lang="tr-TR" dirty="0"/>
              <a:t> üzerinde kalan hastalarda bu durumun belgelenmesi koşuluyla ve </a:t>
            </a:r>
            <a:r>
              <a:rPr lang="tr-TR" b="1" dirty="0"/>
              <a:t>kardiyoloji, iç hastalıkları, nöroloji ya da kalp ve damar cerrahisi uzman hekimleri</a:t>
            </a:r>
            <a:r>
              <a:rPr lang="tr-TR" dirty="0"/>
              <a:t>nden biri tarafından düzenlenen uzman hekim raporuna istinaden tüm hekimlerce reçete edilebilir.</a:t>
            </a:r>
          </a:p>
          <a:p>
            <a:r>
              <a:rPr lang="tr-TR" dirty="0"/>
              <a:t>Karaciğer enzimlerinden en az birinin (AST/SGOT ya da ALT/SGPT) normal değer aralığının üst sınırının en az 3 kat üstüne çıkması ya da </a:t>
            </a:r>
            <a:r>
              <a:rPr lang="tr-TR" dirty="0" err="1"/>
              <a:t>kreatin</a:t>
            </a:r>
            <a:r>
              <a:rPr lang="tr-TR" dirty="0"/>
              <a:t> </a:t>
            </a:r>
            <a:r>
              <a:rPr lang="tr-TR" dirty="0" err="1"/>
              <a:t>fosfokinaz</a:t>
            </a:r>
            <a:r>
              <a:rPr lang="tr-TR" dirty="0"/>
              <a:t> düzeylerinin normal aralığının üst katının en az 2 kat üzerine çıkması durumlarında, bu nedenlerden dolayı </a:t>
            </a:r>
            <a:r>
              <a:rPr lang="tr-TR" dirty="0" err="1"/>
              <a:t>statin</a:t>
            </a:r>
            <a:r>
              <a:rPr lang="tr-TR" dirty="0"/>
              <a:t> kullanılamadığının belgelenmesi koşuluyla; </a:t>
            </a:r>
          </a:p>
          <a:p>
            <a:r>
              <a:rPr lang="tr-TR" dirty="0"/>
              <a:t>-En az 6 ay süreyle </a:t>
            </a:r>
            <a:r>
              <a:rPr lang="tr-TR" dirty="0" err="1"/>
              <a:t>statin</a:t>
            </a:r>
            <a:r>
              <a:rPr lang="tr-TR" dirty="0"/>
              <a:t> aldığı halde, LDL düzeyinin 100 mg/</a:t>
            </a:r>
            <a:r>
              <a:rPr lang="tr-TR" dirty="0" err="1"/>
              <a:t>dL’nin</a:t>
            </a:r>
            <a:r>
              <a:rPr lang="tr-TR" dirty="0"/>
              <a:t> üstünde olduğu; </a:t>
            </a:r>
            <a:r>
              <a:rPr lang="tr-TR" dirty="0" err="1"/>
              <a:t>diabetes</a:t>
            </a:r>
            <a:r>
              <a:rPr lang="tr-TR" dirty="0"/>
              <a:t> </a:t>
            </a:r>
            <a:r>
              <a:rPr lang="tr-TR" dirty="0" err="1"/>
              <a:t>mellitus</a:t>
            </a:r>
            <a:r>
              <a:rPr lang="tr-TR" dirty="0"/>
              <a:t>, akut koroner sendrom, geçirilmiş MI, geçirilmiş inme, koroner arter hastalığı, </a:t>
            </a:r>
            <a:r>
              <a:rPr lang="tr-TR" dirty="0" err="1"/>
              <a:t>periferik</a:t>
            </a:r>
            <a:r>
              <a:rPr lang="tr-TR" dirty="0"/>
              <a:t> arter hastalığı, </a:t>
            </a:r>
            <a:r>
              <a:rPr lang="tr-TR" dirty="0" err="1"/>
              <a:t>abdominal</a:t>
            </a:r>
            <a:r>
              <a:rPr lang="tr-TR" dirty="0"/>
              <a:t> aort anevrizması veya </a:t>
            </a:r>
            <a:r>
              <a:rPr lang="tr-TR" dirty="0" err="1"/>
              <a:t>karotid</a:t>
            </a:r>
            <a:r>
              <a:rPr lang="tr-TR" dirty="0"/>
              <a:t> arter hastalığı olanlarda veya, </a:t>
            </a:r>
            <a:r>
              <a:rPr lang="tr-TR" dirty="0" err="1"/>
              <a:t>Trigliserit</a:t>
            </a:r>
            <a:r>
              <a:rPr lang="tr-TR" dirty="0"/>
              <a:t> düzeyinin 500 mg/</a:t>
            </a:r>
            <a:r>
              <a:rPr lang="tr-TR" dirty="0" err="1"/>
              <a:t>dL’nin</a:t>
            </a:r>
            <a:r>
              <a:rPr lang="tr-TR" dirty="0"/>
              <a:t> (</a:t>
            </a:r>
            <a:r>
              <a:rPr lang="tr-TR" dirty="0" err="1"/>
              <a:t>diabetes</a:t>
            </a:r>
            <a:r>
              <a:rPr lang="tr-TR" dirty="0"/>
              <a:t> </a:t>
            </a:r>
            <a:r>
              <a:rPr lang="tr-TR" dirty="0" err="1"/>
              <a:t>mellitus</a:t>
            </a:r>
            <a:r>
              <a:rPr lang="tr-TR" dirty="0"/>
              <a:t> hastalığında 200 mg/</a:t>
            </a:r>
            <a:r>
              <a:rPr lang="tr-TR" dirty="0" err="1"/>
              <a:t>dL</a:t>
            </a:r>
            <a:r>
              <a:rPr lang="tr-TR" dirty="0"/>
              <a:t>) üstünde olduğu durumlarda tek başına veya </a:t>
            </a:r>
            <a:r>
              <a:rPr lang="tr-TR" dirty="0" err="1"/>
              <a:t>fibrik</a:t>
            </a:r>
            <a:r>
              <a:rPr lang="tr-TR" dirty="0"/>
              <a:t> asit türevi ile kombine olarak, </a:t>
            </a:r>
            <a:r>
              <a:rPr lang="tr-TR" b="1" dirty="0"/>
              <a:t>iç hastalıkları veya kardiyoloji uzman hekimleri </a:t>
            </a:r>
            <a:r>
              <a:rPr lang="tr-TR" dirty="0"/>
              <a:t>tarafından düzenlenen uzman hekim raporuna dayanılarak tüm hekimlerce reçete edilebilir</a:t>
            </a:r>
          </a:p>
          <a:p>
            <a:r>
              <a:rPr lang="tr-TR" dirty="0"/>
              <a:t>-</a:t>
            </a:r>
            <a:r>
              <a:rPr lang="tr-TR" dirty="0" err="1"/>
              <a:t>Homozigot</a:t>
            </a:r>
            <a:r>
              <a:rPr lang="tr-TR" dirty="0"/>
              <a:t> </a:t>
            </a:r>
            <a:r>
              <a:rPr lang="tr-TR" dirty="0" err="1"/>
              <a:t>AH’li</a:t>
            </a:r>
            <a:r>
              <a:rPr lang="tr-TR" dirty="0"/>
              <a:t> hastalarında en az altı (6) ay boyunca </a:t>
            </a:r>
            <a:r>
              <a:rPr lang="tr-TR" dirty="0" err="1"/>
              <a:t>statin</a:t>
            </a:r>
            <a:r>
              <a:rPr lang="tr-TR" dirty="0"/>
              <a:t> ve </a:t>
            </a:r>
            <a:r>
              <a:rPr lang="tr-TR" dirty="0" err="1"/>
              <a:t>ezetimib</a:t>
            </a:r>
            <a:r>
              <a:rPr lang="tr-TR" dirty="0"/>
              <a:t> grubu ilaçlar ile tedavi edilmiş olmasına rağmen LDL-K düzeyi 190 mg/</a:t>
            </a:r>
            <a:r>
              <a:rPr lang="tr-TR" dirty="0" err="1"/>
              <a:t>dL’nin</a:t>
            </a:r>
            <a:r>
              <a:rPr lang="tr-TR" dirty="0"/>
              <a:t> üzerinde kalan hastalarda bu durumun belgelenmesi koşuluyla ve </a:t>
            </a:r>
            <a:r>
              <a:rPr lang="tr-TR" b="1" dirty="0"/>
              <a:t>kardiyoloji, iç hastalıkları, nöroloji ya da kalp ve damar cerrahisi uzman hekimleri</a:t>
            </a:r>
            <a:r>
              <a:rPr lang="tr-TR" dirty="0"/>
              <a:t>nden biri tarafından düzenlenen uzman hekim raporuna istinaden tüm hekimlerce reçete edilebilir</a:t>
            </a:r>
          </a:p>
        </p:txBody>
      </p:sp>
      <p:sp>
        <p:nvSpPr>
          <p:cNvPr id="4" name="Slayt Numarası Yer Tutucusu 3"/>
          <p:cNvSpPr>
            <a:spLocks noGrp="1"/>
          </p:cNvSpPr>
          <p:nvPr>
            <p:ph type="sldNum" sz="quarter" idx="5"/>
          </p:nvPr>
        </p:nvSpPr>
        <p:spPr/>
        <p:txBody>
          <a:bodyPr/>
          <a:lstStyle/>
          <a:p>
            <a:fld id="{FB7F8CF7-0E70-4CB9-BA37-E04AED543E81}" type="slidenum">
              <a:rPr lang="tr-TR" smtClean="0"/>
              <a:t>50</a:t>
            </a:fld>
            <a:endParaRPr lang="tr-TR"/>
          </a:p>
        </p:txBody>
      </p:sp>
    </p:spTree>
    <p:extLst>
      <p:ext uri="{BB962C8B-B14F-4D97-AF65-F5344CB8AC3E}">
        <p14:creationId xmlns:p14="http://schemas.microsoft.com/office/powerpoint/2010/main" val="1711664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Gelişmiş ve gelişmekte olan ülkelerde ölümlerin başlıca nedeni </a:t>
            </a:r>
            <a:r>
              <a:rPr lang="tr-TR" dirty="0" err="1"/>
              <a:t>aterosklerotik</a:t>
            </a:r>
            <a:r>
              <a:rPr lang="tr-TR" dirty="0"/>
              <a:t> </a:t>
            </a:r>
            <a:r>
              <a:rPr lang="tr-TR" dirty="0" err="1"/>
              <a:t>kardiyovasküler</a:t>
            </a:r>
            <a:r>
              <a:rPr lang="tr-TR" dirty="0"/>
              <a:t> hastalık (ASKVH)’</a:t>
            </a:r>
            <a:r>
              <a:rPr lang="tr-TR" dirty="0" err="1"/>
              <a:t>dır</a:t>
            </a:r>
            <a:r>
              <a:rPr lang="tr-TR" dirty="0"/>
              <a:t> . </a:t>
            </a:r>
            <a:r>
              <a:rPr lang="tr-TR" dirty="0" err="1"/>
              <a:t>Dislipidemi</a:t>
            </a:r>
            <a:r>
              <a:rPr lang="tr-TR" dirty="0"/>
              <a:t> ise ASKVH riskini arttıran en önemli önlenebilir risk faktörlerinden birisidir . </a:t>
            </a:r>
            <a:r>
              <a:rPr lang="tr-TR" dirty="0" err="1"/>
              <a:t>Dislipidemi</a:t>
            </a:r>
            <a:r>
              <a:rPr lang="tr-TR" dirty="0"/>
              <a:t> </a:t>
            </a:r>
            <a:r>
              <a:rPr lang="tr-TR" dirty="0" err="1"/>
              <a:t>ateroskleroz</a:t>
            </a:r>
            <a:r>
              <a:rPr lang="tr-TR" dirty="0"/>
              <a:t> </a:t>
            </a:r>
            <a:r>
              <a:rPr lang="tr-TR" dirty="0" err="1"/>
              <a:t>patogenezindeki</a:t>
            </a:r>
            <a:r>
              <a:rPr lang="tr-TR" dirty="0"/>
              <a:t> temel faktördür.</a:t>
            </a:r>
          </a:p>
          <a:p>
            <a:endParaRPr lang="tr-TR" dirty="0"/>
          </a:p>
          <a:p>
            <a:r>
              <a:rPr lang="tr-TR" dirty="0" err="1"/>
              <a:t>Apolipoprotein</a:t>
            </a:r>
            <a:r>
              <a:rPr lang="tr-TR" dirty="0"/>
              <a:t> B ile işaretli </a:t>
            </a:r>
            <a:r>
              <a:rPr lang="tr-TR" dirty="0" err="1"/>
              <a:t>lipoproteinler</a:t>
            </a:r>
            <a:r>
              <a:rPr lang="tr-TR" dirty="0"/>
              <a:t> dokuların kolesterol ihtiyacını karşılamak için </a:t>
            </a:r>
            <a:r>
              <a:rPr lang="tr-TR" dirty="0" err="1"/>
              <a:t>vasküler</a:t>
            </a:r>
            <a:r>
              <a:rPr lang="tr-TR" dirty="0"/>
              <a:t> </a:t>
            </a:r>
            <a:r>
              <a:rPr lang="tr-TR" dirty="0" err="1"/>
              <a:t>intimaya</a:t>
            </a:r>
            <a:r>
              <a:rPr lang="tr-TR" dirty="0"/>
              <a:t> sürekli olarak girip çıkarlar. </a:t>
            </a:r>
            <a:r>
              <a:rPr lang="tr-TR" dirty="0" err="1"/>
              <a:t>İnflamasyon</a:t>
            </a:r>
            <a:r>
              <a:rPr lang="tr-TR" dirty="0"/>
              <a:t>, </a:t>
            </a:r>
            <a:r>
              <a:rPr lang="tr-TR" dirty="0" err="1"/>
              <a:t>oksidatif</a:t>
            </a:r>
            <a:r>
              <a:rPr lang="tr-TR" dirty="0"/>
              <a:t> </a:t>
            </a:r>
            <a:r>
              <a:rPr lang="tr-TR" dirty="0" err="1"/>
              <a:t>stress</a:t>
            </a:r>
            <a:r>
              <a:rPr lang="tr-TR" dirty="0"/>
              <a:t>, </a:t>
            </a:r>
            <a:r>
              <a:rPr lang="tr-TR" dirty="0" err="1"/>
              <a:t>endotel</a:t>
            </a:r>
            <a:r>
              <a:rPr lang="tr-TR" dirty="0"/>
              <a:t> </a:t>
            </a:r>
            <a:r>
              <a:rPr lang="tr-TR" dirty="0" err="1"/>
              <a:t>disfonksiyonu</a:t>
            </a:r>
            <a:r>
              <a:rPr lang="tr-TR" dirty="0"/>
              <a:t> veya dolaşımda fazla miktarda </a:t>
            </a:r>
            <a:r>
              <a:rPr lang="tr-TR" dirty="0" err="1"/>
              <a:t>Apo</a:t>
            </a:r>
            <a:r>
              <a:rPr lang="tr-TR" dirty="0"/>
              <a:t> B işaretli </a:t>
            </a:r>
            <a:r>
              <a:rPr lang="tr-TR" dirty="0" err="1"/>
              <a:t>lipoproteinlerin</a:t>
            </a:r>
            <a:r>
              <a:rPr lang="tr-TR" dirty="0"/>
              <a:t> bulunması, bu </a:t>
            </a:r>
            <a:r>
              <a:rPr lang="tr-TR" dirty="0" err="1"/>
              <a:t>lipoproteinlerin</a:t>
            </a:r>
            <a:r>
              <a:rPr lang="tr-TR" dirty="0"/>
              <a:t> </a:t>
            </a:r>
            <a:r>
              <a:rPr lang="tr-TR" dirty="0" err="1"/>
              <a:t>intimaya</a:t>
            </a:r>
            <a:r>
              <a:rPr lang="tr-TR" dirty="0"/>
              <a:t> daha çok miktarda girmesine ve burada </a:t>
            </a:r>
            <a:r>
              <a:rPr lang="tr-TR" dirty="0" err="1"/>
              <a:t>makrofajlar</a:t>
            </a:r>
            <a:r>
              <a:rPr lang="tr-TR" dirty="0"/>
              <a:t> tarafınca fagosite edilmelerine neden olur . Bu </a:t>
            </a:r>
            <a:r>
              <a:rPr lang="tr-TR" dirty="0" err="1"/>
              <a:t>makrofajlar</a:t>
            </a:r>
            <a:r>
              <a:rPr lang="tr-TR" dirty="0"/>
              <a:t> </a:t>
            </a:r>
            <a:r>
              <a:rPr lang="tr-TR" dirty="0" err="1"/>
              <a:t>kalsifiye</a:t>
            </a:r>
            <a:r>
              <a:rPr lang="tr-TR" dirty="0"/>
              <a:t> olup nekroza gider ve </a:t>
            </a:r>
            <a:r>
              <a:rPr lang="tr-TR" dirty="0" err="1"/>
              <a:t>vasküler</a:t>
            </a:r>
            <a:r>
              <a:rPr lang="tr-TR" dirty="0"/>
              <a:t> </a:t>
            </a:r>
            <a:r>
              <a:rPr lang="tr-TR" dirty="0" err="1"/>
              <a:t>intimada</a:t>
            </a:r>
            <a:r>
              <a:rPr lang="tr-TR" dirty="0"/>
              <a:t> birikmeye başlar. Bu birikimlere yağlı çizgilenme adı verilir.</a:t>
            </a:r>
          </a:p>
          <a:p>
            <a:r>
              <a:rPr lang="tr-TR" dirty="0" err="1"/>
              <a:t>Aterosklerozun</a:t>
            </a:r>
            <a:r>
              <a:rPr lang="tr-TR" dirty="0"/>
              <a:t> ilerlemesini ve </a:t>
            </a:r>
            <a:r>
              <a:rPr lang="tr-TR" dirty="0" err="1"/>
              <a:t>kardiyovasküler</a:t>
            </a:r>
            <a:r>
              <a:rPr lang="tr-TR" dirty="0"/>
              <a:t> sonuçlarının ortaya çıkmasını belirleyen pek çok faktör vardır. Ama kesin olan bir şey varsa o da eğer ortamda </a:t>
            </a:r>
            <a:r>
              <a:rPr lang="tr-TR" dirty="0" err="1"/>
              <a:t>Apo</a:t>
            </a:r>
            <a:r>
              <a:rPr lang="tr-TR" dirty="0"/>
              <a:t> B içeren </a:t>
            </a:r>
            <a:r>
              <a:rPr lang="tr-TR" dirty="0" err="1"/>
              <a:t>lipoproteinler</a:t>
            </a:r>
            <a:r>
              <a:rPr lang="tr-TR" dirty="0"/>
              <a:t> yoksa </a:t>
            </a:r>
            <a:r>
              <a:rPr lang="tr-TR" dirty="0" err="1"/>
              <a:t>aterosklerozun</a:t>
            </a:r>
            <a:r>
              <a:rPr lang="tr-TR" dirty="0"/>
              <a:t> gelişmeyeceğidir.</a:t>
            </a:r>
          </a:p>
          <a:p>
            <a:endParaRPr lang="tr-TR" dirty="0"/>
          </a:p>
          <a:p>
            <a:r>
              <a:rPr lang="tr-TR" dirty="0" err="1"/>
              <a:t>Apo</a:t>
            </a:r>
            <a:r>
              <a:rPr lang="tr-TR" dirty="0"/>
              <a:t> B içeren </a:t>
            </a:r>
            <a:r>
              <a:rPr lang="tr-TR" dirty="0" err="1"/>
              <a:t>lipoproteinlerin</a:t>
            </a:r>
            <a:r>
              <a:rPr lang="tr-TR" dirty="0"/>
              <a:t> büyük çoğunluğunu (&gt;%90) düşük yoğunluklu </a:t>
            </a:r>
            <a:r>
              <a:rPr lang="tr-TR" dirty="0" err="1"/>
              <a:t>lipoprotein</a:t>
            </a:r>
            <a:r>
              <a:rPr lang="tr-TR" dirty="0"/>
              <a:t> (LDL) oluşturur.</a:t>
            </a:r>
          </a:p>
          <a:p>
            <a:endParaRPr lang="tr-TR" dirty="0"/>
          </a:p>
          <a:p>
            <a:endParaRPr lang="tr-TR" dirty="0"/>
          </a:p>
        </p:txBody>
      </p:sp>
      <p:sp>
        <p:nvSpPr>
          <p:cNvPr id="4" name="Slayt Numarası Yer Tutucusu 3"/>
          <p:cNvSpPr>
            <a:spLocks noGrp="1"/>
          </p:cNvSpPr>
          <p:nvPr>
            <p:ph type="sldNum" sz="quarter" idx="5"/>
          </p:nvPr>
        </p:nvSpPr>
        <p:spPr/>
        <p:txBody>
          <a:bodyPr/>
          <a:lstStyle/>
          <a:p>
            <a:fld id="{FB7F8CF7-0E70-4CB9-BA37-E04AED543E81}" type="slidenum">
              <a:rPr lang="tr-TR" smtClean="0"/>
              <a:t>8</a:t>
            </a:fld>
            <a:endParaRPr lang="tr-TR"/>
          </a:p>
        </p:txBody>
      </p:sp>
    </p:spTree>
    <p:extLst>
      <p:ext uri="{BB962C8B-B14F-4D97-AF65-F5344CB8AC3E}">
        <p14:creationId xmlns:p14="http://schemas.microsoft.com/office/powerpoint/2010/main" val="1653351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Obezite</a:t>
            </a:r>
            <a:r>
              <a:rPr lang="tr-TR" dirty="0"/>
              <a:t> ve Tip 2 </a:t>
            </a:r>
            <a:r>
              <a:rPr lang="tr-TR" dirty="0" err="1"/>
              <a:t>Diabetes</a:t>
            </a:r>
            <a:r>
              <a:rPr lang="tr-TR" dirty="0"/>
              <a:t> </a:t>
            </a:r>
            <a:r>
              <a:rPr lang="tr-TR" dirty="0" err="1"/>
              <a:t>Mellitus</a:t>
            </a:r>
            <a:r>
              <a:rPr lang="tr-TR" dirty="0"/>
              <a:t> (DM) sıklığının tüm dünyada giderek artıyor olması </a:t>
            </a:r>
            <a:r>
              <a:rPr lang="tr-TR" dirty="0" err="1"/>
              <a:t>dislipidemi</a:t>
            </a:r>
            <a:r>
              <a:rPr lang="tr-TR" dirty="0"/>
              <a:t> sıklığının da giderek artmasına yol açmaktadır. Ancak, </a:t>
            </a:r>
            <a:r>
              <a:rPr lang="tr-TR" dirty="0" err="1"/>
              <a:t>dislipideminin</a:t>
            </a:r>
            <a:r>
              <a:rPr lang="tr-TR" dirty="0"/>
              <a:t> sadece bir yaşam biçimi hastalığı olduğunu düşünmek uygun olmaz. Dünyada en sık görülen </a:t>
            </a:r>
            <a:r>
              <a:rPr lang="tr-TR" dirty="0" err="1"/>
              <a:t>otozomal</a:t>
            </a:r>
            <a:r>
              <a:rPr lang="tr-TR" dirty="0"/>
              <a:t> dominant </a:t>
            </a:r>
            <a:r>
              <a:rPr lang="tr-TR" dirty="0" err="1"/>
              <a:t>kalıtımlı</a:t>
            </a:r>
            <a:r>
              <a:rPr lang="tr-TR" dirty="0"/>
              <a:t> tek gen hastalığı Ailesel </a:t>
            </a:r>
            <a:r>
              <a:rPr lang="tr-TR" dirty="0" err="1"/>
              <a:t>Hiperkolesterolemi</a:t>
            </a:r>
            <a:r>
              <a:rPr lang="tr-TR" dirty="0"/>
              <a:t> (AH)’</a:t>
            </a:r>
            <a:r>
              <a:rPr lang="tr-TR" dirty="0" err="1"/>
              <a:t>dir</a:t>
            </a:r>
            <a:endParaRPr lang="tr-TR" dirty="0"/>
          </a:p>
          <a:p>
            <a:endParaRPr lang="tr-TR" dirty="0"/>
          </a:p>
          <a:p>
            <a:r>
              <a:rPr lang="tr-TR" dirty="0" err="1"/>
              <a:t>Tiazid</a:t>
            </a:r>
            <a:r>
              <a:rPr lang="tr-TR" dirty="0"/>
              <a:t> </a:t>
            </a:r>
            <a:r>
              <a:rPr lang="tr-TR" dirty="0" err="1"/>
              <a:t>diüretikleri</a:t>
            </a:r>
            <a:r>
              <a:rPr lang="tr-TR" dirty="0"/>
              <a:t>, </a:t>
            </a:r>
            <a:r>
              <a:rPr lang="tr-TR" dirty="0" err="1"/>
              <a:t>loop</a:t>
            </a:r>
            <a:r>
              <a:rPr lang="tr-TR" dirty="0"/>
              <a:t> </a:t>
            </a:r>
            <a:r>
              <a:rPr lang="tr-TR" dirty="0" err="1"/>
              <a:t>diüretikleri</a:t>
            </a:r>
            <a:r>
              <a:rPr lang="tr-TR" dirty="0"/>
              <a:t>, </a:t>
            </a:r>
            <a:r>
              <a:rPr lang="tr-TR" dirty="0" err="1"/>
              <a:t>kortikosteroidler</a:t>
            </a:r>
            <a:r>
              <a:rPr lang="tr-TR" dirty="0"/>
              <a:t>, OKS, beta-</a:t>
            </a:r>
            <a:r>
              <a:rPr lang="tr-TR" dirty="0" err="1"/>
              <a:t>blokerler</a:t>
            </a:r>
            <a:r>
              <a:rPr lang="tr-TR" dirty="0"/>
              <a:t>, </a:t>
            </a:r>
            <a:r>
              <a:rPr lang="tr-TR" dirty="0" err="1"/>
              <a:t>siklosporin</a:t>
            </a:r>
            <a:r>
              <a:rPr lang="tr-TR" dirty="0"/>
              <a:t>…</a:t>
            </a:r>
          </a:p>
          <a:p>
            <a:endParaRPr lang="tr-TR" dirty="0"/>
          </a:p>
          <a:p>
            <a:r>
              <a:rPr lang="tr-TR" dirty="0" err="1"/>
              <a:t>Hipertiroidizm</a:t>
            </a:r>
            <a:r>
              <a:rPr lang="tr-TR" dirty="0"/>
              <a:t>, siroz, kanser---- </a:t>
            </a:r>
            <a:r>
              <a:rPr lang="tr-TR" dirty="0" err="1"/>
              <a:t>hipokolesterolemi</a:t>
            </a:r>
            <a:endParaRPr lang="tr-TR" dirty="0"/>
          </a:p>
        </p:txBody>
      </p:sp>
      <p:sp>
        <p:nvSpPr>
          <p:cNvPr id="4" name="Slayt Numarası Yer Tutucusu 3"/>
          <p:cNvSpPr>
            <a:spLocks noGrp="1"/>
          </p:cNvSpPr>
          <p:nvPr>
            <p:ph type="sldNum" sz="quarter" idx="5"/>
          </p:nvPr>
        </p:nvSpPr>
        <p:spPr/>
        <p:txBody>
          <a:bodyPr/>
          <a:lstStyle/>
          <a:p>
            <a:fld id="{FB7F8CF7-0E70-4CB9-BA37-E04AED543E81}" type="slidenum">
              <a:rPr lang="tr-TR" smtClean="0"/>
              <a:t>10</a:t>
            </a:fld>
            <a:endParaRPr lang="tr-TR"/>
          </a:p>
        </p:txBody>
      </p:sp>
    </p:spTree>
    <p:extLst>
      <p:ext uri="{BB962C8B-B14F-4D97-AF65-F5344CB8AC3E}">
        <p14:creationId xmlns:p14="http://schemas.microsoft.com/office/powerpoint/2010/main" val="456158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Heterozigot</a:t>
            </a:r>
            <a:r>
              <a:rPr lang="tr-TR" dirty="0"/>
              <a:t> AH sıklığı farklı toplumlarda 1/100 ile 1/500 arasında bildirilmiştir . Ancak ne yazık ki ülkemizde AH sıklığına ait veri yoktur. Bunların bir kısmı LDL Kolesterol (LDL-K) ve </a:t>
            </a:r>
            <a:r>
              <a:rPr lang="tr-TR" dirty="0" err="1"/>
              <a:t>trigliserid</a:t>
            </a:r>
            <a:r>
              <a:rPr lang="tr-TR" dirty="0"/>
              <a:t> (TG) yüksekliği ile, bir kısmı sadece TG yüksekliği ile seyrederler. </a:t>
            </a:r>
          </a:p>
          <a:p>
            <a:endParaRPr lang="tr-TR" dirty="0"/>
          </a:p>
          <a:p>
            <a:r>
              <a:rPr lang="tr-TR" dirty="0"/>
              <a:t>Ailesel </a:t>
            </a:r>
            <a:r>
              <a:rPr lang="tr-TR" dirty="0" err="1"/>
              <a:t>hiperkolesterolemi</a:t>
            </a:r>
            <a:r>
              <a:rPr lang="tr-TR" dirty="0"/>
              <a:t> hastalarında erken yaşlarda </a:t>
            </a:r>
            <a:r>
              <a:rPr lang="tr-TR" dirty="0" err="1"/>
              <a:t>KVH’ın</a:t>
            </a:r>
            <a:r>
              <a:rPr lang="tr-TR" dirty="0"/>
              <a:t> ortaya çıkabileceği unutulmamalıdır. Bu hasta grubu erken ve uygun şekilde tedavi edilirse KVH riski önemli ölçüde azaltılabilir.</a:t>
            </a:r>
          </a:p>
          <a:p>
            <a:endParaRPr lang="tr-TR" dirty="0"/>
          </a:p>
          <a:p>
            <a:r>
              <a:rPr lang="tr-TR" dirty="0"/>
              <a:t>Ailesel </a:t>
            </a:r>
            <a:r>
              <a:rPr lang="tr-TR" dirty="0" err="1"/>
              <a:t>hiperkolesterolemi</a:t>
            </a:r>
            <a:r>
              <a:rPr lang="tr-TR" dirty="0"/>
              <a:t> vakalarını tespit etmenin en etkili yolu, bilinen bir indeks vakanın aile üyelerinin basamaklı taramasının yapılmasıdır.</a:t>
            </a:r>
          </a:p>
        </p:txBody>
      </p:sp>
      <p:sp>
        <p:nvSpPr>
          <p:cNvPr id="4" name="Slayt Numarası Yer Tutucusu 3"/>
          <p:cNvSpPr>
            <a:spLocks noGrp="1"/>
          </p:cNvSpPr>
          <p:nvPr>
            <p:ph type="sldNum" sz="quarter" idx="5"/>
          </p:nvPr>
        </p:nvSpPr>
        <p:spPr/>
        <p:txBody>
          <a:bodyPr/>
          <a:lstStyle/>
          <a:p>
            <a:fld id="{FB7F8CF7-0E70-4CB9-BA37-E04AED543E81}" type="slidenum">
              <a:rPr lang="tr-TR" smtClean="0"/>
              <a:t>11</a:t>
            </a:fld>
            <a:endParaRPr lang="tr-TR"/>
          </a:p>
        </p:txBody>
      </p:sp>
    </p:spTree>
    <p:extLst>
      <p:ext uri="{BB962C8B-B14F-4D97-AF65-F5344CB8AC3E}">
        <p14:creationId xmlns:p14="http://schemas.microsoft.com/office/powerpoint/2010/main" val="1076609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Dislipidemisi</a:t>
            </a:r>
            <a:r>
              <a:rPr lang="tr-TR" dirty="0"/>
              <a:t> olan bir olgu çoğu zaman </a:t>
            </a:r>
            <a:r>
              <a:rPr lang="tr-TR" dirty="0" err="1"/>
              <a:t>asemptomatiktir</a:t>
            </a:r>
            <a:r>
              <a:rPr lang="tr-TR" dirty="0"/>
              <a:t>. Uygun takip ve tedaviye karar vermek için her hastaya sistematik olarak yaklaşmak gereklidir.</a:t>
            </a:r>
          </a:p>
          <a:p>
            <a:endParaRPr lang="tr-TR" dirty="0"/>
          </a:p>
          <a:p>
            <a:r>
              <a:rPr lang="tr-TR" dirty="0"/>
              <a:t> </a:t>
            </a:r>
            <a:r>
              <a:rPr lang="tr-TR" dirty="0" err="1"/>
              <a:t>Anamnezde</a:t>
            </a:r>
            <a:r>
              <a:rPr lang="tr-TR" dirty="0"/>
              <a:t> hastaların yaşı ve cinsiyeti önemlidir, bu faktörler </a:t>
            </a:r>
            <a:r>
              <a:rPr lang="tr-TR" dirty="0" err="1"/>
              <a:t>primer</a:t>
            </a:r>
            <a:r>
              <a:rPr lang="tr-TR" dirty="0"/>
              <a:t> korunmada tedavi kararını belirleyen toplam risk skorunu etkilerler. </a:t>
            </a:r>
          </a:p>
          <a:p>
            <a:endParaRPr lang="tr-TR" dirty="0"/>
          </a:p>
          <a:p>
            <a:r>
              <a:rPr lang="tr-TR" dirty="0"/>
              <a:t>Hastanın beslenme ve egzersiz alışkanlıkları sorgulanmalı, sigara ve alkol tüketimi incelenmelidir. </a:t>
            </a:r>
          </a:p>
          <a:p>
            <a:endParaRPr lang="tr-TR" dirty="0"/>
          </a:p>
          <a:p>
            <a:r>
              <a:rPr lang="tr-TR" dirty="0" err="1"/>
              <a:t>Anamnez</a:t>
            </a:r>
            <a:r>
              <a:rPr lang="tr-TR" dirty="0"/>
              <a:t> alırken </a:t>
            </a:r>
            <a:r>
              <a:rPr lang="tr-TR" dirty="0" err="1"/>
              <a:t>sekonder</a:t>
            </a:r>
            <a:r>
              <a:rPr lang="tr-TR" dirty="0"/>
              <a:t> </a:t>
            </a:r>
            <a:r>
              <a:rPr lang="tr-TR" dirty="0" err="1"/>
              <a:t>dislipidemiye</a:t>
            </a:r>
            <a:r>
              <a:rPr lang="tr-TR" dirty="0"/>
              <a:t> yol açan hastalıklar ve ilaçlar detaylı olarak sorgulanmalı, ailesel </a:t>
            </a:r>
            <a:r>
              <a:rPr lang="tr-TR" dirty="0" err="1"/>
              <a:t>dislipidemiler</a:t>
            </a:r>
            <a:r>
              <a:rPr lang="tr-TR" dirty="0"/>
              <a:t> ve </a:t>
            </a:r>
            <a:r>
              <a:rPr lang="tr-TR" dirty="0" err="1"/>
              <a:t>dislipidemiye</a:t>
            </a:r>
            <a:r>
              <a:rPr lang="tr-TR" dirty="0"/>
              <a:t> sıklıkla eşlik eden diğer hastalıklar ve </a:t>
            </a:r>
            <a:r>
              <a:rPr lang="tr-TR" dirty="0" err="1"/>
              <a:t>karidyovasküler</a:t>
            </a:r>
            <a:r>
              <a:rPr lang="tr-TR" dirty="0"/>
              <a:t> risk faktörleri öğrenilmeye çalışılmalıdır</a:t>
            </a:r>
          </a:p>
          <a:p>
            <a:endParaRPr lang="tr-TR" dirty="0"/>
          </a:p>
        </p:txBody>
      </p:sp>
      <p:sp>
        <p:nvSpPr>
          <p:cNvPr id="4" name="Slayt Numarası Yer Tutucusu 3"/>
          <p:cNvSpPr>
            <a:spLocks noGrp="1"/>
          </p:cNvSpPr>
          <p:nvPr>
            <p:ph type="sldNum" sz="quarter" idx="5"/>
          </p:nvPr>
        </p:nvSpPr>
        <p:spPr/>
        <p:txBody>
          <a:bodyPr/>
          <a:lstStyle/>
          <a:p>
            <a:fld id="{FB7F8CF7-0E70-4CB9-BA37-E04AED543E81}" type="slidenum">
              <a:rPr lang="tr-TR" smtClean="0"/>
              <a:t>12</a:t>
            </a:fld>
            <a:endParaRPr lang="tr-TR"/>
          </a:p>
        </p:txBody>
      </p:sp>
    </p:spTree>
    <p:extLst>
      <p:ext uri="{BB962C8B-B14F-4D97-AF65-F5344CB8AC3E}">
        <p14:creationId xmlns:p14="http://schemas.microsoft.com/office/powerpoint/2010/main" val="1365855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Fizik muayenede hastanın boyu, kilosu ve bel çevresi ölçümleri kayıt edilmeli, BKI hesaplanmalıdır. </a:t>
            </a:r>
          </a:p>
          <a:p>
            <a:r>
              <a:rPr lang="tr-TR" dirty="0" err="1"/>
              <a:t>Arteryal</a:t>
            </a:r>
            <a:r>
              <a:rPr lang="tr-TR" dirty="0"/>
              <a:t> kan basıncı ölçülmelidir. Sistem muayeneleri (kalp ve </a:t>
            </a:r>
            <a:r>
              <a:rPr lang="tr-TR" dirty="0" err="1"/>
              <a:t>periferik</a:t>
            </a:r>
            <a:r>
              <a:rPr lang="tr-TR" dirty="0"/>
              <a:t> damar, nörolojik ve </a:t>
            </a:r>
            <a:r>
              <a:rPr lang="tr-TR" dirty="0" err="1"/>
              <a:t>gastrointestinal</a:t>
            </a:r>
            <a:r>
              <a:rPr lang="tr-TR" dirty="0"/>
              <a:t> sistem, göz muayenesi, vb.). tam olarak yapılmalıdır. </a:t>
            </a:r>
          </a:p>
          <a:p>
            <a:r>
              <a:rPr lang="tr-TR" dirty="0"/>
              <a:t>Ayrıca </a:t>
            </a:r>
            <a:r>
              <a:rPr lang="tr-TR" dirty="0" err="1"/>
              <a:t>sekonder</a:t>
            </a:r>
            <a:r>
              <a:rPr lang="tr-TR" dirty="0"/>
              <a:t> </a:t>
            </a:r>
            <a:r>
              <a:rPr lang="tr-TR" dirty="0" err="1"/>
              <a:t>dislipidemi</a:t>
            </a:r>
            <a:r>
              <a:rPr lang="tr-TR" dirty="0"/>
              <a:t> nedenlerine ait (</a:t>
            </a:r>
            <a:r>
              <a:rPr lang="tr-TR" dirty="0" err="1"/>
              <a:t>hipotiroidi</a:t>
            </a:r>
            <a:r>
              <a:rPr lang="tr-TR" dirty="0"/>
              <a:t>, </a:t>
            </a:r>
            <a:r>
              <a:rPr lang="tr-TR" dirty="0" err="1"/>
              <a:t>Cushing</a:t>
            </a:r>
            <a:r>
              <a:rPr lang="tr-TR" dirty="0"/>
              <a:t> hastalığı, </a:t>
            </a:r>
            <a:r>
              <a:rPr lang="tr-TR" dirty="0" err="1"/>
              <a:t>nefrotik</a:t>
            </a:r>
            <a:r>
              <a:rPr lang="tr-TR" dirty="0"/>
              <a:t> sendrom, akromegali, kronik karaciğer hastalıkları, </a:t>
            </a:r>
            <a:r>
              <a:rPr lang="tr-TR" dirty="0" err="1"/>
              <a:t>romatolojik</a:t>
            </a:r>
            <a:r>
              <a:rPr lang="tr-TR" dirty="0"/>
              <a:t> hastalıklar, vb.) fizik muayene bulgularının varlığı araştırılmalıdır.</a:t>
            </a:r>
          </a:p>
        </p:txBody>
      </p:sp>
      <p:sp>
        <p:nvSpPr>
          <p:cNvPr id="4" name="Slayt Numarası Yer Tutucusu 3"/>
          <p:cNvSpPr>
            <a:spLocks noGrp="1"/>
          </p:cNvSpPr>
          <p:nvPr>
            <p:ph type="sldNum" sz="quarter" idx="5"/>
          </p:nvPr>
        </p:nvSpPr>
        <p:spPr/>
        <p:txBody>
          <a:bodyPr/>
          <a:lstStyle/>
          <a:p>
            <a:fld id="{FB7F8CF7-0E70-4CB9-BA37-E04AED543E81}" type="slidenum">
              <a:rPr lang="tr-TR" smtClean="0"/>
              <a:t>13</a:t>
            </a:fld>
            <a:endParaRPr lang="tr-TR"/>
          </a:p>
        </p:txBody>
      </p:sp>
    </p:spTree>
    <p:extLst>
      <p:ext uri="{BB962C8B-B14F-4D97-AF65-F5344CB8AC3E}">
        <p14:creationId xmlns:p14="http://schemas.microsoft.com/office/powerpoint/2010/main" val="2791835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F737615-6484-4F3E-8F29-D041F9927A9C}"/>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15BE6BE4-05FF-41FF-974F-359BCC8A59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B215D6DD-3DCA-4F4C-9907-D59A6E671389}"/>
              </a:ext>
            </a:extLst>
          </p:cNvPr>
          <p:cNvSpPr>
            <a:spLocks noGrp="1"/>
          </p:cNvSpPr>
          <p:nvPr>
            <p:ph type="dt" sz="half" idx="10"/>
          </p:nvPr>
        </p:nvSpPr>
        <p:spPr/>
        <p:txBody>
          <a:bodyPr/>
          <a:lstStyle/>
          <a:p>
            <a:fld id="{48BA13EC-97AE-4DD2-8EDD-4721F3FA545D}" type="datetimeFigureOut">
              <a:rPr lang="tr-TR" smtClean="0"/>
              <a:t>9.12.2021</a:t>
            </a:fld>
            <a:endParaRPr lang="tr-TR"/>
          </a:p>
        </p:txBody>
      </p:sp>
      <p:sp>
        <p:nvSpPr>
          <p:cNvPr id="5" name="Alt Bilgi Yer Tutucusu 4">
            <a:extLst>
              <a:ext uri="{FF2B5EF4-FFF2-40B4-BE49-F238E27FC236}">
                <a16:creationId xmlns:a16="http://schemas.microsoft.com/office/drawing/2014/main" id="{88111E7E-D144-4FB2-80B6-75851AB61A9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D06DB89-2F98-4278-A9EA-B135C6596C35}"/>
              </a:ext>
            </a:extLst>
          </p:cNvPr>
          <p:cNvSpPr>
            <a:spLocks noGrp="1"/>
          </p:cNvSpPr>
          <p:nvPr>
            <p:ph type="sldNum" sz="quarter" idx="12"/>
          </p:nvPr>
        </p:nvSpPr>
        <p:spPr/>
        <p:txBody>
          <a:bodyPr/>
          <a:lstStyle/>
          <a:p>
            <a:fld id="{A4F0DD9A-82F8-4348-B383-EE30A5E0620C}" type="slidenum">
              <a:rPr lang="tr-TR" smtClean="0"/>
              <a:t>‹#›</a:t>
            </a:fld>
            <a:endParaRPr lang="tr-TR"/>
          </a:p>
        </p:txBody>
      </p:sp>
    </p:spTree>
    <p:extLst>
      <p:ext uri="{BB962C8B-B14F-4D97-AF65-F5344CB8AC3E}">
        <p14:creationId xmlns:p14="http://schemas.microsoft.com/office/powerpoint/2010/main" val="256688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CA6382F-505C-4629-BBED-B616CA481D0F}"/>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C54FC42C-1596-49A9-8BB2-A51CC519E16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C22F705-97E5-4A4A-83EF-D3E6A19C75A2}"/>
              </a:ext>
            </a:extLst>
          </p:cNvPr>
          <p:cNvSpPr>
            <a:spLocks noGrp="1"/>
          </p:cNvSpPr>
          <p:nvPr>
            <p:ph type="dt" sz="half" idx="10"/>
          </p:nvPr>
        </p:nvSpPr>
        <p:spPr/>
        <p:txBody>
          <a:bodyPr/>
          <a:lstStyle/>
          <a:p>
            <a:fld id="{48BA13EC-97AE-4DD2-8EDD-4721F3FA545D}" type="datetimeFigureOut">
              <a:rPr lang="tr-TR" smtClean="0"/>
              <a:t>9.12.2021</a:t>
            </a:fld>
            <a:endParaRPr lang="tr-TR"/>
          </a:p>
        </p:txBody>
      </p:sp>
      <p:sp>
        <p:nvSpPr>
          <p:cNvPr id="5" name="Alt Bilgi Yer Tutucusu 4">
            <a:extLst>
              <a:ext uri="{FF2B5EF4-FFF2-40B4-BE49-F238E27FC236}">
                <a16:creationId xmlns:a16="http://schemas.microsoft.com/office/drawing/2014/main" id="{02916D66-9273-41B8-992C-DF664334768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BC5C77A-4272-496E-A07B-AE9508CAF42B}"/>
              </a:ext>
            </a:extLst>
          </p:cNvPr>
          <p:cNvSpPr>
            <a:spLocks noGrp="1"/>
          </p:cNvSpPr>
          <p:nvPr>
            <p:ph type="sldNum" sz="quarter" idx="12"/>
          </p:nvPr>
        </p:nvSpPr>
        <p:spPr/>
        <p:txBody>
          <a:bodyPr/>
          <a:lstStyle/>
          <a:p>
            <a:fld id="{A4F0DD9A-82F8-4348-B383-EE30A5E0620C}" type="slidenum">
              <a:rPr lang="tr-TR" smtClean="0"/>
              <a:t>‹#›</a:t>
            </a:fld>
            <a:endParaRPr lang="tr-TR"/>
          </a:p>
        </p:txBody>
      </p:sp>
    </p:spTree>
    <p:extLst>
      <p:ext uri="{BB962C8B-B14F-4D97-AF65-F5344CB8AC3E}">
        <p14:creationId xmlns:p14="http://schemas.microsoft.com/office/powerpoint/2010/main" val="2963248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070E13B3-0765-4D7A-A040-E1F2CA2CFE61}"/>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5E5275C7-8326-4D1E-9A94-4B7A06389338}"/>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445498E0-A3B1-47BD-A5FE-E8EBBC8CC92A}"/>
              </a:ext>
            </a:extLst>
          </p:cNvPr>
          <p:cNvSpPr>
            <a:spLocks noGrp="1"/>
          </p:cNvSpPr>
          <p:nvPr>
            <p:ph type="dt" sz="half" idx="10"/>
          </p:nvPr>
        </p:nvSpPr>
        <p:spPr/>
        <p:txBody>
          <a:bodyPr/>
          <a:lstStyle/>
          <a:p>
            <a:fld id="{48BA13EC-97AE-4DD2-8EDD-4721F3FA545D}" type="datetimeFigureOut">
              <a:rPr lang="tr-TR" smtClean="0"/>
              <a:t>9.12.2021</a:t>
            </a:fld>
            <a:endParaRPr lang="tr-TR"/>
          </a:p>
        </p:txBody>
      </p:sp>
      <p:sp>
        <p:nvSpPr>
          <p:cNvPr id="5" name="Alt Bilgi Yer Tutucusu 4">
            <a:extLst>
              <a:ext uri="{FF2B5EF4-FFF2-40B4-BE49-F238E27FC236}">
                <a16:creationId xmlns:a16="http://schemas.microsoft.com/office/drawing/2014/main" id="{440D1368-C763-42BA-9272-554D7419267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430E8A3-6C51-4166-A962-CEBD3C2A4552}"/>
              </a:ext>
            </a:extLst>
          </p:cNvPr>
          <p:cNvSpPr>
            <a:spLocks noGrp="1"/>
          </p:cNvSpPr>
          <p:nvPr>
            <p:ph type="sldNum" sz="quarter" idx="12"/>
          </p:nvPr>
        </p:nvSpPr>
        <p:spPr/>
        <p:txBody>
          <a:bodyPr/>
          <a:lstStyle/>
          <a:p>
            <a:fld id="{A4F0DD9A-82F8-4348-B383-EE30A5E0620C}" type="slidenum">
              <a:rPr lang="tr-TR" smtClean="0"/>
              <a:t>‹#›</a:t>
            </a:fld>
            <a:endParaRPr lang="tr-TR"/>
          </a:p>
        </p:txBody>
      </p:sp>
    </p:spTree>
    <p:extLst>
      <p:ext uri="{BB962C8B-B14F-4D97-AF65-F5344CB8AC3E}">
        <p14:creationId xmlns:p14="http://schemas.microsoft.com/office/powerpoint/2010/main" val="1102410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531C255-FC0B-4A43-87E5-53355A14CB3C}"/>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52E5BECE-C025-41BA-A485-2984C59F666A}"/>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0DE5C67-1D30-4ABD-9731-E75FC72CA467}"/>
              </a:ext>
            </a:extLst>
          </p:cNvPr>
          <p:cNvSpPr>
            <a:spLocks noGrp="1"/>
          </p:cNvSpPr>
          <p:nvPr>
            <p:ph type="dt" sz="half" idx="10"/>
          </p:nvPr>
        </p:nvSpPr>
        <p:spPr/>
        <p:txBody>
          <a:bodyPr/>
          <a:lstStyle/>
          <a:p>
            <a:fld id="{48BA13EC-97AE-4DD2-8EDD-4721F3FA545D}" type="datetimeFigureOut">
              <a:rPr lang="tr-TR" smtClean="0"/>
              <a:t>9.12.2021</a:t>
            </a:fld>
            <a:endParaRPr lang="tr-TR"/>
          </a:p>
        </p:txBody>
      </p:sp>
      <p:sp>
        <p:nvSpPr>
          <p:cNvPr id="5" name="Alt Bilgi Yer Tutucusu 4">
            <a:extLst>
              <a:ext uri="{FF2B5EF4-FFF2-40B4-BE49-F238E27FC236}">
                <a16:creationId xmlns:a16="http://schemas.microsoft.com/office/drawing/2014/main" id="{B7BB5F15-E020-497D-99E1-0B437352B15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BA24CD5-AF05-412E-AE55-EE75192A6BCF}"/>
              </a:ext>
            </a:extLst>
          </p:cNvPr>
          <p:cNvSpPr>
            <a:spLocks noGrp="1"/>
          </p:cNvSpPr>
          <p:nvPr>
            <p:ph type="sldNum" sz="quarter" idx="12"/>
          </p:nvPr>
        </p:nvSpPr>
        <p:spPr/>
        <p:txBody>
          <a:bodyPr/>
          <a:lstStyle/>
          <a:p>
            <a:fld id="{A4F0DD9A-82F8-4348-B383-EE30A5E0620C}" type="slidenum">
              <a:rPr lang="tr-TR" smtClean="0"/>
              <a:t>‹#›</a:t>
            </a:fld>
            <a:endParaRPr lang="tr-TR"/>
          </a:p>
        </p:txBody>
      </p:sp>
    </p:spTree>
    <p:extLst>
      <p:ext uri="{BB962C8B-B14F-4D97-AF65-F5344CB8AC3E}">
        <p14:creationId xmlns:p14="http://schemas.microsoft.com/office/powerpoint/2010/main" val="286584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17B771-7535-4A57-B83A-BCE18456B0CD}"/>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4A3BD247-91E3-4A6F-9646-2723510996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88424F92-B996-47D1-8997-67F8DF420184}"/>
              </a:ext>
            </a:extLst>
          </p:cNvPr>
          <p:cNvSpPr>
            <a:spLocks noGrp="1"/>
          </p:cNvSpPr>
          <p:nvPr>
            <p:ph type="dt" sz="half" idx="10"/>
          </p:nvPr>
        </p:nvSpPr>
        <p:spPr/>
        <p:txBody>
          <a:bodyPr/>
          <a:lstStyle/>
          <a:p>
            <a:fld id="{48BA13EC-97AE-4DD2-8EDD-4721F3FA545D}" type="datetimeFigureOut">
              <a:rPr lang="tr-TR" smtClean="0"/>
              <a:t>9.12.2021</a:t>
            </a:fld>
            <a:endParaRPr lang="tr-TR"/>
          </a:p>
        </p:txBody>
      </p:sp>
      <p:sp>
        <p:nvSpPr>
          <p:cNvPr id="5" name="Alt Bilgi Yer Tutucusu 4">
            <a:extLst>
              <a:ext uri="{FF2B5EF4-FFF2-40B4-BE49-F238E27FC236}">
                <a16:creationId xmlns:a16="http://schemas.microsoft.com/office/drawing/2014/main" id="{52636621-8644-43A4-B611-207FF6F67A1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74ED98B-D3A7-4AC4-9304-88CCB6EE88F4}"/>
              </a:ext>
            </a:extLst>
          </p:cNvPr>
          <p:cNvSpPr>
            <a:spLocks noGrp="1"/>
          </p:cNvSpPr>
          <p:nvPr>
            <p:ph type="sldNum" sz="quarter" idx="12"/>
          </p:nvPr>
        </p:nvSpPr>
        <p:spPr/>
        <p:txBody>
          <a:bodyPr/>
          <a:lstStyle/>
          <a:p>
            <a:fld id="{A4F0DD9A-82F8-4348-B383-EE30A5E0620C}" type="slidenum">
              <a:rPr lang="tr-TR" smtClean="0"/>
              <a:t>‹#›</a:t>
            </a:fld>
            <a:endParaRPr lang="tr-TR"/>
          </a:p>
        </p:txBody>
      </p:sp>
    </p:spTree>
    <p:extLst>
      <p:ext uri="{BB962C8B-B14F-4D97-AF65-F5344CB8AC3E}">
        <p14:creationId xmlns:p14="http://schemas.microsoft.com/office/powerpoint/2010/main" val="665318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502A794-DA5E-434F-A059-C0FF82A72E26}"/>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9687C7C3-00E7-4307-875B-90878ABD35ED}"/>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1918ECC3-F972-4B85-8485-0164AAB81389}"/>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ADA4BAC7-05E7-41EC-9869-36BC6313171F}"/>
              </a:ext>
            </a:extLst>
          </p:cNvPr>
          <p:cNvSpPr>
            <a:spLocks noGrp="1"/>
          </p:cNvSpPr>
          <p:nvPr>
            <p:ph type="dt" sz="half" idx="10"/>
          </p:nvPr>
        </p:nvSpPr>
        <p:spPr/>
        <p:txBody>
          <a:bodyPr/>
          <a:lstStyle/>
          <a:p>
            <a:fld id="{48BA13EC-97AE-4DD2-8EDD-4721F3FA545D}" type="datetimeFigureOut">
              <a:rPr lang="tr-TR" smtClean="0"/>
              <a:t>9.12.2021</a:t>
            </a:fld>
            <a:endParaRPr lang="tr-TR"/>
          </a:p>
        </p:txBody>
      </p:sp>
      <p:sp>
        <p:nvSpPr>
          <p:cNvPr id="6" name="Alt Bilgi Yer Tutucusu 5">
            <a:extLst>
              <a:ext uri="{FF2B5EF4-FFF2-40B4-BE49-F238E27FC236}">
                <a16:creationId xmlns:a16="http://schemas.microsoft.com/office/drawing/2014/main" id="{5F1E08C0-0AEF-4229-B493-61E57D5C6BD3}"/>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4573DB6-78BA-4B68-9577-02792F27E308}"/>
              </a:ext>
            </a:extLst>
          </p:cNvPr>
          <p:cNvSpPr>
            <a:spLocks noGrp="1"/>
          </p:cNvSpPr>
          <p:nvPr>
            <p:ph type="sldNum" sz="quarter" idx="12"/>
          </p:nvPr>
        </p:nvSpPr>
        <p:spPr/>
        <p:txBody>
          <a:bodyPr/>
          <a:lstStyle/>
          <a:p>
            <a:fld id="{A4F0DD9A-82F8-4348-B383-EE30A5E0620C}" type="slidenum">
              <a:rPr lang="tr-TR" smtClean="0"/>
              <a:t>‹#›</a:t>
            </a:fld>
            <a:endParaRPr lang="tr-TR"/>
          </a:p>
        </p:txBody>
      </p:sp>
    </p:spTree>
    <p:extLst>
      <p:ext uri="{BB962C8B-B14F-4D97-AF65-F5344CB8AC3E}">
        <p14:creationId xmlns:p14="http://schemas.microsoft.com/office/powerpoint/2010/main" val="2979292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C2E0311-F997-460A-8CC2-F0F61EB897B9}"/>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11BEC97F-FDA0-4CEE-BFE1-15FD7501A5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BC204189-7C64-41F6-B5EF-26024F6FCDAA}"/>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DA60CCCA-2F7D-4254-9D9D-67CB964466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5B484238-3EF4-46B5-AEB4-45EC5F129886}"/>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B75A124D-1E58-4B37-83C7-96F963744246}"/>
              </a:ext>
            </a:extLst>
          </p:cNvPr>
          <p:cNvSpPr>
            <a:spLocks noGrp="1"/>
          </p:cNvSpPr>
          <p:nvPr>
            <p:ph type="dt" sz="half" idx="10"/>
          </p:nvPr>
        </p:nvSpPr>
        <p:spPr/>
        <p:txBody>
          <a:bodyPr/>
          <a:lstStyle/>
          <a:p>
            <a:fld id="{48BA13EC-97AE-4DD2-8EDD-4721F3FA545D}" type="datetimeFigureOut">
              <a:rPr lang="tr-TR" smtClean="0"/>
              <a:t>9.12.2021</a:t>
            </a:fld>
            <a:endParaRPr lang="tr-TR"/>
          </a:p>
        </p:txBody>
      </p:sp>
      <p:sp>
        <p:nvSpPr>
          <p:cNvPr id="8" name="Alt Bilgi Yer Tutucusu 7">
            <a:extLst>
              <a:ext uri="{FF2B5EF4-FFF2-40B4-BE49-F238E27FC236}">
                <a16:creationId xmlns:a16="http://schemas.microsoft.com/office/drawing/2014/main" id="{CBA79F13-88A0-4D5F-8D62-075D060CD4AA}"/>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77293A01-D65A-4A3F-9524-8209462E8638}"/>
              </a:ext>
            </a:extLst>
          </p:cNvPr>
          <p:cNvSpPr>
            <a:spLocks noGrp="1"/>
          </p:cNvSpPr>
          <p:nvPr>
            <p:ph type="sldNum" sz="quarter" idx="12"/>
          </p:nvPr>
        </p:nvSpPr>
        <p:spPr/>
        <p:txBody>
          <a:bodyPr/>
          <a:lstStyle/>
          <a:p>
            <a:fld id="{A4F0DD9A-82F8-4348-B383-EE30A5E0620C}" type="slidenum">
              <a:rPr lang="tr-TR" smtClean="0"/>
              <a:t>‹#›</a:t>
            </a:fld>
            <a:endParaRPr lang="tr-TR"/>
          </a:p>
        </p:txBody>
      </p:sp>
    </p:spTree>
    <p:extLst>
      <p:ext uri="{BB962C8B-B14F-4D97-AF65-F5344CB8AC3E}">
        <p14:creationId xmlns:p14="http://schemas.microsoft.com/office/powerpoint/2010/main" val="1759066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8B8E085-2604-4A0A-998D-B1DBE3CF84D1}"/>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6C68BC0E-5169-4312-B50F-0F057692D494}"/>
              </a:ext>
            </a:extLst>
          </p:cNvPr>
          <p:cNvSpPr>
            <a:spLocks noGrp="1"/>
          </p:cNvSpPr>
          <p:nvPr>
            <p:ph type="dt" sz="half" idx="10"/>
          </p:nvPr>
        </p:nvSpPr>
        <p:spPr/>
        <p:txBody>
          <a:bodyPr/>
          <a:lstStyle/>
          <a:p>
            <a:fld id="{48BA13EC-97AE-4DD2-8EDD-4721F3FA545D}" type="datetimeFigureOut">
              <a:rPr lang="tr-TR" smtClean="0"/>
              <a:t>9.12.2021</a:t>
            </a:fld>
            <a:endParaRPr lang="tr-TR"/>
          </a:p>
        </p:txBody>
      </p:sp>
      <p:sp>
        <p:nvSpPr>
          <p:cNvPr id="4" name="Alt Bilgi Yer Tutucusu 3">
            <a:extLst>
              <a:ext uri="{FF2B5EF4-FFF2-40B4-BE49-F238E27FC236}">
                <a16:creationId xmlns:a16="http://schemas.microsoft.com/office/drawing/2014/main" id="{6CE96ACA-FD1E-474F-A2A9-B66460E1E4C5}"/>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6406DCEC-D94B-4614-8A0A-D8712DC280F4}"/>
              </a:ext>
            </a:extLst>
          </p:cNvPr>
          <p:cNvSpPr>
            <a:spLocks noGrp="1"/>
          </p:cNvSpPr>
          <p:nvPr>
            <p:ph type="sldNum" sz="quarter" idx="12"/>
          </p:nvPr>
        </p:nvSpPr>
        <p:spPr/>
        <p:txBody>
          <a:bodyPr/>
          <a:lstStyle/>
          <a:p>
            <a:fld id="{A4F0DD9A-82F8-4348-B383-EE30A5E0620C}" type="slidenum">
              <a:rPr lang="tr-TR" smtClean="0"/>
              <a:t>‹#›</a:t>
            </a:fld>
            <a:endParaRPr lang="tr-TR"/>
          </a:p>
        </p:txBody>
      </p:sp>
    </p:spTree>
    <p:extLst>
      <p:ext uri="{BB962C8B-B14F-4D97-AF65-F5344CB8AC3E}">
        <p14:creationId xmlns:p14="http://schemas.microsoft.com/office/powerpoint/2010/main" val="174062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CBA0F2B6-6A02-4733-8B8A-C3BAC33DC9B5}"/>
              </a:ext>
            </a:extLst>
          </p:cNvPr>
          <p:cNvSpPr>
            <a:spLocks noGrp="1"/>
          </p:cNvSpPr>
          <p:nvPr>
            <p:ph type="dt" sz="half" idx="10"/>
          </p:nvPr>
        </p:nvSpPr>
        <p:spPr/>
        <p:txBody>
          <a:bodyPr/>
          <a:lstStyle/>
          <a:p>
            <a:fld id="{48BA13EC-97AE-4DD2-8EDD-4721F3FA545D}" type="datetimeFigureOut">
              <a:rPr lang="tr-TR" smtClean="0"/>
              <a:t>9.12.2021</a:t>
            </a:fld>
            <a:endParaRPr lang="tr-TR"/>
          </a:p>
        </p:txBody>
      </p:sp>
      <p:sp>
        <p:nvSpPr>
          <p:cNvPr id="3" name="Alt Bilgi Yer Tutucusu 2">
            <a:extLst>
              <a:ext uri="{FF2B5EF4-FFF2-40B4-BE49-F238E27FC236}">
                <a16:creationId xmlns:a16="http://schemas.microsoft.com/office/drawing/2014/main" id="{72A08D59-91F8-4AE5-B4FC-07FC7BEBDA21}"/>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24BD7E62-6CA5-42D4-8340-31079EC27EC1}"/>
              </a:ext>
            </a:extLst>
          </p:cNvPr>
          <p:cNvSpPr>
            <a:spLocks noGrp="1"/>
          </p:cNvSpPr>
          <p:nvPr>
            <p:ph type="sldNum" sz="quarter" idx="12"/>
          </p:nvPr>
        </p:nvSpPr>
        <p:spPr/>
        <p:txBody>
          <a:bodyPr/>
          <a:lstStyle/>
          <a:p>
            <a:fld id="{A4F0DD9A-82F8-4348-B383-EE30A5E0620C}" type="slidenum">
              <a:rPr lang="tr-TR" smtClean="0"/>
              <a:t>‹#›</a:t>
            </a:fld>
            <a:endParaRPr lang="tr-TR"/>
          </a:p>
        </p:txBody>
      </p:sp>
    </p:spTree>
    <p:extLst>
      <p:ext uri="{BB962C8B-B14F-4D97-AF65-F5344CB8AC3E}">
        <p14:creationId xmlns:p14="http://schemas.microsoft.com/office/powerpoint/2010/main" val="3473825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DDFB083-D139-4394-B176-A95165CB7C48}"/>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316D190E-6305-4E63-A511-FB8DF9ADA7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1CBBD70F-CCBF-433F-A7B0-EEF7C6356E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961C11EC-D3D2-48A3-B69C-B56BF71E7792}"/>
              </a:ext>
            </a:extLst>
          </p:cNvPr>
          <p:cNvSpPr>
            <a:spLocks noGrp="1"/>
          </p:cNvSpPr>
          <p:nvPr>
            <p:ph type="dt" sz="half" idx="10"/>
          </p:nvPr>
        </p:nvSpPr>
        <p:spPr/>
        <p:txBody>
          <a:bodyPr/>
          <a:lstStyle/>
          <a:p>
            <a:fld id="{48BA13EC-97AE-4DD2-8EDD-4721F3FA545D}" type="datetimeFigureOut">
              <a:rPr lang="tr-TR" smtClean="0"/>
              <a:t>9.12.2021</a:t>
            </a:fld>
            <a:endParaRPr lang="tr-TR"/>
          </a:p>
        </p:txBody>
      </p:sp>
      <p:sp>
        <p:nvSpPr>
          <p:cNvPr id="6" name="Alt Bilgi Yer Tutucusu 5">
            <a:extLst>
              <a:ext uri="{FF2B5EF4-FFF2-40B4-BE49-F238E27FC236}">
                <a16:creationId xmlns:a16="http://schemas.microsoft.com/office/drawing/2014/main" id="{BF91C09F-5A0C-4978-ACA8-549565E2B524}"/>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43008F7-34CE-4CF8-AC6C-6F3BDF52A2D1}"/>
              </a:ext>
            </a:extLst>
          </p:cNvPr>
          <p:cNvSpPr>
            <a:spLocks noGrp="1"/>
          </p:cNvSpPr>
          <p:nvPr>
            <p:ph type="sldNum" sz="quarter" idx="12"/>
          </p:nvPr>
        </p:nvSpPr>
        <p:spPr/>
        <p:txBody>
          <a:bodyPr/>
          <a:lstStyle/>
          <a:p>
            <a:fld id="{A4F0DD9A-82F8-4348-B383-EE30A5E0620C}" type="slidenum">
              <a:rPr lang="tr-TR" smtClean="0"/>
              <a:t>‹#›</a:t>
            </a:fld>
            <a:endParaRPr lang="tr-TR"/>
          </a:p>
        </p:txBody>
      </p:sp>
    </p:spTree>
    <p:extLst>
      <p:ext uri="{BB962C8B-B14F-4D97-AF65-F5344CB8AC3E}">
        <p14:creationId xmlns:p14="http://schemas.microsoft.com/office/powerpoint/2010/main" val="6716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8788162-E5C5-4D1F-AE13-493FD9290864}"/>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80F12290-CA58-4E5E-B2A8-227154C529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D7A86DE2-0667-436F-B5F9-A18D5F0AFF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75F33742-9BFE-4F18-960D-1C68F73CB961}"/>
              </a:ext>
            </a:extLst>
          </p:cNvPr>
          <p:cNvSpPr>
            <a:spLocks noGrp="1"/>
          </p:cNvSpPr>
          <p:nvPr>
            <p:ph type="dt" sz="half" idx="10"/>
          </p:nvPr>
        </p:nvSpPr>
        <p:spPr/>
        <p:txBody>
          <a:bodyPr/>
          <a:lstStyle/>
          <a:p>
            <a:fld id="{48BA13EC-97AE-4DD2-8EDD-4721F3FA545D}" type="datetimeFigureOut">
              <a:rPr lang="tr-TR" smtClean="0"/>
              <a:t>9.12.2021</a:t>
            </a:fld>
            <a:endParaRPr lang="tr-TR"/>
          </a:p>
        </p:txBody>
      </p:sp>
      <p:sp>
        <p:nvSpPr>
          <p:cNvPr id="6" name="Alt Bilgi Yer Tutucusu 5">
            <a:extLst>
              <a:ext uri="{FF2B5EF4-FFF2-40B4-BE49-F238E27FC236}">
                <a16:creationId xmlns:a16="http://schemas.microsoft.com/office/drawing/2014/main" id="{63B6CABE-EA8A-48A9-A849-5EE299B8389C}"/>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000F2EEF-7E12-4809-8D6D-202A042037FB}"/>
              </a:ext>
            </a:extLst>
          </p:cNvPr>
          <p:cNvSpPr>
            <a:spLocks noGrp="1"/>
          </p:cNvSpPr>
          <p:nvPr>
            <p:ph type="sldNum" sz="quarter" idx="12"/>
          </p:nvPr>
        </p:nvSpPr>
        <p:spPr/>
        <p:txBody>
          <a:bodyPr/>
          <a:lstStyle/>
          <a:p>
            <a:fld id="{A4F0DD9A-82F8-4348-B383-EE30A5E0620C}" type="slidenum">
              <a:rPr lang="tr-TR" smtClean="0"/>
              <a:t>‹#›</a:t>
            </a:fld>
            <a:endParaRPr lang="tr-TR"/>
          </a:p>
        </p:txBody>
      </p:sp>
    </p:spTree>
    <p:extLst>
      <p:ext uri="{BB962C8B-B14F-4D97-AF65-F5344CB8AC3E}">
        <p14:creationId xmlns:p14="http://schemas.microsoft.com/office/powerpoint/2010/main" val="1654636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FEDABD53-9942-41F9-A3DD-1AAC6E4220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45996E30-51B1-452E-B71F-1712150BF4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8DF58CD6-6C98-4DAE-B24E-DED3381046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BA13EC-97AE-4DD2-8EDD-4721F3FA545D}" type="datetimeFigureOut">
              <a:rPr lang="tr-TR" smtClean="0"/>
              <a:t>9.12.2021</a:t>
            </a:fld>
            <a:endParaRPr lang="tr-TR"/>
          </a:p>
        </p:txBody>
      </p:sp>
      <p:sp>
        <p:nvSpPr>
          <p:cNvPr id="5" name="Alt Bilgi Yer Tutucusu 4">
            <a:extLst>
              <a:ext uri="{FF2B5EF4-FFF2-40B4-BE49-F238E27FC236}">
                <a16:creationId xmlns:a16="http://schemas.microsoft.com/office/drawing/2014/main" id="{7F2CD3F5-7275-48B4-9C36-79E202055D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4FB46B99-CF01-4328-AEEB-2748E0C917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F0DD9A-82F8-4348-B383-EE30A5E0620C}" type="slidenum">
              <a:rPr lang="tr-TR" smtClean="0"/>
              <a:t>‹#›</a:t>
            </a:fld>
            <a:endParaRPr lang="tr-TR"/>
          </a:p>
        </p:txBody>
      </p:sp>
    </p:spTree>
    <p:extLst>
      <p:ext uri="{BB962C8B-B14F-4D97-AF65-F5344CB8AC3E}">
        <p14:creationId xmlns:p14="http://schemas.microsoft.com/office/powerpoint/2010/main" val="32708751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www.uptodate.com/contents/familial-hypercholesterolemia-in-adults-overview?search=dislipidemi%20corneal%20arcus&amp;source=search_result&amp;selectedTitle=4~150&amp;usage_type=default&amp;display_rank=4"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CA4CEC92-5D03-44FE-8F1E-516A7ED71162}"/>
              </a:ext>
            </a:extLst>
          </p:cNvPr>
          <p:cNvSpPr>
            <a:spLocks noGrp="1"/>
          </p:cNvSpPr>
          <p:nvPr>
            <p:ph type="title"/>
          </p:nvPr>
        </p:nvSpPr>
        <p:spPr/>
        <p:txBody>
          <a:bodyPr>
            <a:normAutofit/>
          </a:bodyPr>
          <a:lstStyle/>
          <a:p>
            <a:pPr algn="ctr"/>
            <a:r>
              <a:rPr lang="tr-TR" sz="4000" b="1" dirty="0">
                <a:solidFill>
                  <a:srgbClr val="C00000"/>
                </a:solidFill>
              </a:rPr>
              <a:t>OLGU</a:t>
            </a:r>
          </a:p>
        </p:txBody>
      </p:sp>
      <p:sp>
        <p:nvSpPr>
          <p:cNvPr id="5" name="İçerik Yer Tutucusu 4">
            <a:extLst>
              <a:ext uri="{FF2B5EF4-FFF2-40B4-BE49-F238E27FC236}">
                <a16:creationId xmlns:a16="http://schemas.microsoft.com/office/drawing/2014/main" id="{4330D4AD-CB5E-4DE4-85DA-5DD2ECA62505}"/>
              </a:ext>
            </a:extLst>
          </p:cNvPr>
          <p:cNvSpPr>
            <a:spLocks noGrp="1"/>
          </p:cNvSpPr>
          <p:nvPr>
            <p:ph idx="1"/>
          </p:nvPr>
        </p:nvSpPr>
        <p:spPr/>
        <p:txBody>
          <a:bodyPr/>
          <a:lstStyle/>
          <a:p>
            <a:r>
              <a:rPr lang="tr-TR" dirty="0"/>
              <a:t>65 yaş erkek hasta</a:t>
            </a:r>
          </a:p>
          <a:p>
            <a:r>
              <a:rPr lang="tr-TR" dirty="0"/>
              <a:t>Aktif şikayeti yok. Rutin tetkik yaptırmak için başvurmuş.</a:t>
            </a:r>
          </a:p>
          <a:p>
            <a:r>
              <a:rPr lang="tr-TR" dirty="0"/>
              <a:t>Bilinen sistemik hastalık yok.</a:t>
            </a:r>
          </a:p>
          <a:p>
            <a:r>
              <a:rPr lang="tr-TR" dirty="0"/>
              <a:t>Düzenli kullandığı ilaç yok.</a:t>
            </a:r>
          </a:p>
          <a:p>
            <a:r>
              <a:rPr lang="tr-TR" dirty="0"/>
              <a:t>20 yıldır günde 1 paket sigara içiyor.</a:t>
            </a:r>
          </a:p>
          <a:p>
            <a:r>
              <a:rPr lang="tr-TR" dirty="0"/>
              <a:t>VKİ:24</a:t>
            </a:r>
          </a:p>
          <a:p>
            <a:r>
              <a:rPr lang="tr-TR" dirty="0"/>
              <a:t>Bel çevresi:97 cm</a:t>
            </a:r>
          </a:p>
          <a:p>
            <a:r>
              <a:rPr lang="tr-TR" dirty="0"/>
              <a:t>TA:125/85 </a:t>
            </a:r>
            <a:r>
              <a:rPr lang="tr-TR" dirty="0" err="1"/>
              <a:t>mmhg</a:t>
            </a:r>
            <a:endParaRPr lang="tr-TR" dirty="0"/>
          </a:p>
          <a:p>
            <a:pPr marL="0" indent="0">
              <a:buNone/>
            </a:pPr>
            <a:endParaRPr lang="tr-TR" dirty="0"/>
          </a:p>
          <a:p>
            <a:pPr marL="0" indent="0">
              <a:buNone/>
            </a:pPr>
            <a:endParaRPr lang="tr-TR" dirty="0"/>
          </a:p>
        </p:txBody>
      </p:sp>
      <p:pic>
        <p:nvPicPr>
          <p:cNvPr id="6" name="Resim 5">
            <a:extLst>
              <a:ext uri="{FF2B5EF4-FFF2-40B4-BE49-F238E27FC236}">
                <a16:creationId xmlns:a16="http://schemas.microsoft.com/office/drawing/2014/main" id="{B034BE30-C588-4176-B8AA-497E4788F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6880" y="2984212"/>
            <a:ext cx="2376920" cy="3327688"/>
          </a:xfrm>
          <a:prstGeom prst="rect">
            <a:avLst/>
          </a:prstGeom>
        </p:spPr>
      </p:pic>
    </p:spTree>
    <p:extLst>
      <p:ext uri="{BB962C8B-B14F-4D97-AF65-F5344CB8AC3E}">
        <p14:creationId xmlns:p14="http://schemas.microsoft.com/office/powerpoint/2010/main" val="2401387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35CC84F-62A3-40C5-AEAB-984B8758A9C6}"/>
              </a:ext>
            </a:extLst>
          </p:cNvPr>
          <p:cNvSpPr>
            <a:spLocks noGrp="1"/>
          </p:cNvSpPr>
          <p:nvPr>
            <p:ph type="title"/>
          </p:nvPr>
        </p:nvSpPr>
        <p:spPr/>
        <p:txBody>
          <a:bodyPr>
            <a:normAutofit/>
          </a:bodyPr>
          <a:lstStyle/>
          <a:p>
            <a:pPr algn="ctr"/>
            <a:r>
              <a:rPr lang="tr-TR" sz="4000" b="1" dirty="0">
                <a:solidFill>
                  <a:srgbClr val="C00000"/>
                </a:solidFill>
              </a:rPr>
              <a:t>DİSLİPİDEMİ SINIFLAMA</a:t>
            </a:r>
          </a:p>
        </p:txBody>
      </p:sp>
      <p:sp>
        <p:nvSpPr>
          <p:cNvPr id="3" name="İçerik Yer Tutucusu 2">
            <a:extLst>
              <a:ext uri="{FF2B5EF4-FFF2-40B4-BE49-F238E27FC236}">
                <a16:creationId xmlns:a16="http://schemas.microsoft.com/office/drawing/2014/main" id="{E89D3B46-1F54-4E75-8D19-E9B9E4855405}"/>
              </a:ext>
            </a:extLst>
          </p:cNvPr>
          <p:cNvSpPr>
            <a:spLocks noGrp="1"/>
          </p:cNvSpPr>
          <p:nvPr>
            <p:ph sz="half" idx="1"/>
          </p:nvPr>
        </p:nvSpPr>
        <p:spPr/>
        <p:txBody>
          <a:bodyPr>
            <a:normAutofit fontScale="92500" lnSpcReduction="20000"/>
          </a:bodyPr>
          <a:lstStyle/>
          <a:p>
            <a:pPr marL="0" indent="0">
              <a:buNone/>
            </a:pPr>
            <a:r>
              <a:rPr lang="tr-TR" b="1" dirty="0" err="1"/>
              <a:t>Primer</a:t>
            </a:r>
            <a:r>
              <a:rPr lang="tr-TR" b="1" dirty="0"/>
              <a:t>     					</a:t>
            </a:r>
          </a:p>
          <a:p>
            <a:r>
              <a:rPr lang="tr-TR" dirty="0"/>
              <a:t>Ailesel </a:t>
            </a:r>
            <a:r>
              <a:rPr lang="tr-TR" dirty="0" err="1"/>
              <a:t>dislipidemiler</a:t>
            </a:r>
            <a:endParaRPr lang="tr-TR" dirty="0"/>
          </a:p>
        </p:txBody>
      </p:sp>
      <p:sp>
        <p:nvSpPr>
          <p:cNvPr id="4" name="İçerik Yer Tutucusu 3">
            <a:extLst>
              <a:ext uri="{FF2B5EF4-FFF2-40B4-BE49-F238E27FC236}">
                <a16:creationId xmlns:a16="http://schemas.microsoft.com/office/drawing/2014/main" id="{9FD2174D-4F32-46A3-8BBD-7D9B09F37D87}"/>
              </a:ext>
            </a:extLst>
          </p:cNvPr>
          <p:cNvSpPr>
            <a:spLocks noGrp="1"/>
          </p:cNvSpPr>
          <p:nvPr>
            <p:ph sz="half" idx="2"/>
          </p:nvPr>
        </p:nvSpPr>
        <p:spPr/>
        <p:txBody>
          <a:bodyPr>
            <a:normAutofit fontScale="92500" lnSpcReduction="20000"/>
          </a:bodyPr>
          <a:lstStyle/>
          <a:p>
            <a:pPr marL="0" indent="0">
              <a:buNone/>
            </a:pPr>
            <a:r>
              <a:rPr lang="tr-TR" b="1" dirty="0" err="1"/>
              <a:t>Sekonder</a:t>
            </a:r>
            <a:r>
              <a:rPr lang="tr-TR" b="1" dirty="0"/>
              <a:t> </a:t>
            </a:r>
          </a:p>
          <a:p>
            <a:r>
              <a:rPr lang="tr-TR" dirty="0" err="1"/>
              <a:t>Hipotiroidizm</a:t>
            </a:r>
            <a:endParaRPr lang="tr-TR" dirty="0"/>
          </a:p>
          <a:p>
            <a:r>
              <a:rPr lang="tr-TR" dirty="0" err="1"/>
              <a:t>Nefrotik</a:t>
            </a:r>
            <a:r>
              <a:rPr lang="tr-TR" dirty="0"/>
              <a:t> sendrom</a:t>
            </a:r>
          </a:p>
          <a:p>
            <a:r>
              <a:rPr lang="tr-TR" dirty="0"/>
              <a:t>Kronik böbrek yetmezliği</a:t>
            </a:r>
          </a:p>
          <a:p>
            <a:r>
              <a:rPr lang="tr-TR" dirty="0" err="1"/>
              <a:t>Kolestatik</a:t>
            </a:r>
            <a:r>
              <a:rPr lang="tr-TR" dirty="0"/>
              <a:t> hastalıklar</a:t>
            </a:r>
          </a:p>
          <a:p>
            <a:r>
              <a:rPr lang="tr-TR" dirty="0"/>
              <a:t>Tip 2 DM</a:t>
            </a:r>
          </a:p>
          <a:p>
            <a:r>
              <a:rPr lang="tr-TR" dirty="0"/>
              <a:t>Alkol kullanımı</a:t>
            </a:r>
          </a:p>
          <a:p>
            <a:r>
              <a:rPr lang="tr-TR" dirty="0" err="1"/>
              <a:t>Obezite</a:t>
            </a:r>
            <a:endParaRPr lang="tr-TR" dirty="0"/>
          </a:p>
          <a:p>
            <a:r>
              <a:rPr lang="tr-TR" dirty="0"/>
              <a:t>İlaçlar(OKS, </a:t>
            </a:r>
            <a:r>
              <a:rPr lang="tr-TR" dirty="0" err="1"/>
              <a:t>diüretikler</a:t>
            </a:r>
            <a:r>
              <a:rPr lang="tr-TR" dirty="0"/>
              <a:t>..)</a:t>
            </a:r>
          </a:p>
          <a:p>
            <a:r>
              <a:rPr lang="tr-TR" dirty="0" err="1">
                <a:solidFill>
                  <a:srgbClr val="C00000"/>
                </a:solidFill>
              </a:rPr>
              <a:t>Hipertiroidizm</a:t>
            </a:r>
            <a:r>
              <a:rPr lang="tr-TR" dirty="0">
                <a:solidFill>
                  <a:srgbClr val="C00000"/>
                </a:solidFill>
              </a:rPr>
              <a:t>, siroz..</a:t>
            </a:r>
          </a:p>
          <a:p>
            <a:endParaRPr lang="tr-TR" dirty="0"/>
          </a:p>
        </p:txBody>
      </p:sp>
    </p:spTree>
    <p:extLst>
      <p:ext uri="{BB962C8B-B14F-4D97-AF65-F5344CB8AC3E}">
        <p14:creationId xmlns:p14="http://schemas.microsoft.com/office/powerpoint/2010/main" val="17352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15BD3BC-6D21-4783-A19D-D3354D330719}"/>
              </a:ext>
            </a:extLst>
          </p:cNvPr>
          <p:cNvSpPr>
            <a:spLocks noGrp="1"/>
          </p:cNvSpPr>
          <p:nvPr>
            <p:ph type="title"/>
          </p:nvPr>
        </p:nvSpPr>
        <p:spPr>
          <a:xfrm>
            <a:off x="687198" y="247679"/>
            <a:ext cx="11166446" cy="649943"/>
          </a:xfrm>
        </p:spPr>
        <p:txBody>
          <a:bodyPr>
            <a:normAutofit/>
          </a:bodyPr>
          <a:lstStyle/>
          <a:p>
            <a:pPr algn="ctr"/>
            <a:r>
              <a:rPr lang="tr-TR" sz="4000" b="1" dirty="0">
                <a:solidFill>
                  <a:srgbClr val="C00000"/>
                </a:solidFill>
              </a:rPr>
              <a:t>AİLESEL DİSLİPİDEMİLER</a:t>
            </a:r>
          </a:p>
        </p:txBody>
      </p:sp>
      <p:pic>
        <p:nvPicPr>
          <p:cNvPr id="5" name="Resim 4">
            <a:extLst>
              <a:ext uri="{FF2B5EF4-FFF2-40B4-BE49-F238E27FC236}">
                <a16:creationId xmlns:a16="http://schemas.microsoft.com/office/drawing/2014/main" id="{579484F0-73AC-4DDA-87E4-B6FCA177A90C}"/>
              </a:ext>
            </a:extLst>
          </p:cNvPr>
          <p:cNvPicPr>
            <a:picLocks noChangeAspect="1"/>
          </p:cNvPicPr>
          <p:nvPr/>
        </p:nvPicPr>
        <p:blipFill>
          <a:blip r:embed="rId3"/>
          <a:stretch>
            <a:fillRect/>
          </a:stretch>
        </p:blipFill>
        <p:spPr>
          <a:xfrm>
            <a:off x="1863404" y="897622"/>
            <a:ext cx="8465191" cy="5932101"/>
          </a:xfrm>
          <a:prstGeom prst="rect">
            <a:avLst/>
          </a:prstGeom>
        </p:spPr>
      </p:pic>
    </p:spTree>
    <p:extLst>
      <p:ext uri="{BB962C8B-B14F-4D97-AF65-F5344CB8AC3E}">
        <p14:creationId xmlns:p14="http://schemas.microsoft.com/office/powerpoint/2010/main" val="1756004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FBDF4A1-0C8B-4B7A-9A9D-B1998A09E59D}"/>
              </a:ext>
            </a:extLst>
          </p:cNvPr>
          <p:cNvSpPr>
            <a:spLocks noGrp="1"/>
          </p:cNvSpPr>
          <p:nvPr>
            <p:ph type="title"/>
          </p:nvPr>
        </p:nvSpPr>
        <p:spPr/>
        <p:txBody>
          <a:bodyPr>
            <a:normAutofit/>
          </a:bodyPr>
          <a:lstStyle/>
          <a:p>
            <a:pPr algn="ctr"/>
            <a:r>
              <a:rPr lang="tr-TR" sz="4000" b="1" dirty="0">
                <a:solidFill>
                  <a:srgbClr val="C00000"/>
                </a:solidFill>
              </a:rPr>
              <a:t>ANAMNEZ</a:t>
            </a:r>
          </a:p>
        </p:txBody>
      </p:sp>
      <p:sp>
        <p:nvSpPr>
          <p:cNvPr id="3" name="İçerik Yer Tutucusu 2">
            <a:extLst>
              <a:ext uri="{FF2B5EF4-FFF2-40B4-BE49-F238E27FC236}">
                <a16:creationId xmlns:a16="http://schemas.microsoft.com/office/drawing/2014/main" id="{69A42D2A-0B37-45E1-A689-612674C7D5AC}"/>
              </a:ext>
            </a:extLst>
          </p:cNvPr>
          <p:cNvSpPr>
            <a:spLocks noGrp="1"/>
          </p:cNvSpPr>
          <p:nvPr>
            <p:ph idx="1"/>
          </p:nvPr>
        </p:nvSpPr>
        <p:spPr/>
        <p:txBody>
          <a:bodyPr>
            <a:normAutofit/>
          </a:bodyPr>
          <a:lstStyle/>
          <a:p>
            <a:endParaRPr lang="tr-TR" dirty="0"/>
          </a:p>
          <a:p>
            <a:r>
              <a:rPr lang="tr-TR" dirty="0"/>
              <a:t>Yaşam Biçimi ve Alışkanlıklar</a:t>
            </a:r>
          </a:p>
          <a:p>
            <a:endParaRPr lang="tr-TR" dirty="0"/>
          </a:p>
          <a:p>
            <a:r>
              <a:rPr lang="tr-TR" dirty="0"/>
              <a:t>Aile öyküsü</a:t>
            </a:r>
          </a:p>
          <a:p>
            <a:endParaRPr lang="tr-TR" dirty="0"/>
          </a:p>
          <a:p>
            <a:r>
              <a:rPr lang="tr-TR" dirty="0"/>
              <a:t>Eşlik eden sorunlar</a:t>
            </a:r>
          </a:p>
          <a:p>
            <a:endParaRPr lang="tr-TR" dirty="0"/>
          </a:p>
          <a:p>
            <a:r>
              <a:rPr lang="tr-TR" dirty="0"/>
              <a:t>İlaçlar </a:t>
            </a:r>
          </a:p>
        </p:txBody>
      </p:sp>
      <p:pic>
        <p:nvPicPr>
          <p:cNvPr id="5" name="Resim 4" descr="oyuncak, oyuncak bebek içeren bir resim&#10;&#10;Açıklama otomatik olarak oluşturuldu">
            <a:extLst>
              <a:ext uri="{FF2B5EF4-FFF2-40B4-BE49-F238E27FC236}">
                <a16:creationId xmlns:a16="http://schemas.microsoft.com/office/drawing/2014/main" id="{69127874-589F-4A38-A518-D7629B181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8064" y="3575763"/>
            <a:ext cx="4005736" cy="2601200"/>
          </a:xfrm>
          <a:prstGeom prst="rect">
            <a:avLst/>
          </a:prstGeom>
        </p:spPr>
      </p:pic>
    </p:spTree>
    <p:extLst>
      <p:ext uri="{BB962C8B-B14F-4D97-AF65-F5344CB8AC3E}">
        <p14:creationId xmlns:p14="http://schemas.microsoft.com/office/powerpoint/2010/main" val="2874424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B6A9E13-3D84-4022-966B-7D9ED63748A6}"/>
              </a:ext>
            </a:extLst>
          </p:cNvPr>
          <p:cNvSpPr>
            <a:spLocks noGrp="1"/>
          </p:cNvSpPr>
          <p:nvPr>
            <p:ph type="title"/>
          </p:nvPr>
        </p:nvSpPr>
        <p:spPr/>
        <p:txBody>
          <a:bodyPr>
            <a:normAutofit/>
          </a:bodyPr>
          <a:lstStyle/>
          <a:p>
            <a:pPr algn="ctr"/>
            <a:r>
              <a:rPr lang="tr-TR" sz="4000" b="1" dirty="0">
                <a:solidFill>
                  <a:srgbClr val="C00000"/>
                </a:solidFill>
              </a:rPr>
              <a:t>FİZİK MUAYENE</a:t>
            </a:r>
            <a:endParaRPr lang="tr-TR" sz="4000" dirty="0"/>
          </a:p>
        </p:txBody>
      </p:sp>
      <p:sp>
        <p:nvSpPr>
          <p:cNvPr id="3" name="İçerik Yer Tutucusu 2">
            <a:extLst>
              <a:ext uri="{FF2B5EF4-FFF2-40B4-BE49-F238E27FC236}">
                <a16:creationId xmlns:a16="http://schemas.microsoft.com/office/drawing/2014/main" id="{2E3186CB-290A-4962-B41A-32BE1811127C}"/>
              </a:ext>
            </a:extLst>
          </p:cNvPr>
          <p:cNvSpPr>
            <a:spLocks noGrp="1"/>
          </p:cNvSpPr>
          <p:nvPr>
            <p:ph idx="1"/>
          </p:nvPr>
        </p:nvSpPr>
        <p:spPr/>
        <p:txBody>
          <a:bodyPr/>
          <a:lstStyle/>
          <a:p>
            <a:r>
              <a:rPr lang="tr-TR" dirty="0" err="1"/>
              <a:t>Vital</a:t>
            </a:r>
            <a:r>
              <a:rPr lang="tr-TR" dirty="0"/>
              <a:t> değerler</a:t>
            </a:r>
          </a:p>
          <a:p>
            <a:pPr lvl="1"/>
            <a:r>
              <a:rPr lang="tr-TR" dirty="0">
                <a:solidFill>
                  <a:srgbClr val="C00000"/>
                </a:solidFill>
              </a:rPr>
              <a:t>Tansiyon ölçümü !</a:t>
            </a:r>
          </a:p>
          <a:p>
            <a:pPr marL="0" indent="0">
              <a:buNone/>
            </a:pPr>
            <a:endParaRPr lang="tr-TR" dirty="0"/>
          </a:p>
          <a:p>
            <a:r>
              <a:rPr lang="tr-TR" dirty="0"/>
              <a:t>Bel çevresi</a:t>
            </a:r>
          </a:p>
          <a:p>
            <a:endParaRPr lang="tr-TR" dirty="0"/>
          </a:p>
          <a:p>
            <a:r>
              <a:rPr lang="tr-TR" dirty="0"/>
              <a:t>VKİ</a:t>
            </a:r>
          </a:p>
        </p:txBody>
      </p:sp>
      <p:pic>
        <p:nvPicPr>
          <p:cNvPr id="4" name="Resim 3">
            <a:extLst>
              <a:ext uri="{FF2B5EF4-FFF2-40B4-BE49-F238E27FC236}">
                <a16:creationId xmlns:a16="http://schemas.microsoft.com/office/drawing/2014/main" id="{94847A6C-EC4B-4D07-AB0D-133D238FFB50}"/>
              </a:ext>
            </a:extLst>
          </p:cNvPr>
          <p:cNvPicPr>
            <a:picLocks noChangeAspect="1"/>
          </p:cNvPicPr>
          <p:nvPr/>
        </p:nvPicPr>
        <p:blipFill>
          <a:blip r:embed="rId3"/>
          <a:stretch>
            <a:fillRect/>
          </a:stretch>
        </p:blipFill>
        <p:spPr>
          <a:xfrm>
            <a:off x="7552637" y="3867071"/>
            <a:ext cx="3694376" cy="2107427"/>
          </a:xfrm>
          <a:prstGeom prst="rect">
            <a:avLst/>
          </a:prstGeom>
        </p:spPr>
      </p:pic>
    </p:spTree>
    <p:extLst>
      <p:ext uri="{BB962C8B-B14F-4D97-AF65-F5344CB8AC3E}">
        <p14:creationId xmlns:p14="http://schemas.microsoft.com/office/powerpoint/2010/main" val="3113942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FBDF4A1-0C8B-4B7A-9A9D-B1998A09E59D}"/>
              </a:ext>
            </a:extLst>
          </p:cNvPr>
          <p:cNvSpPr>
            <a:spLocks noGrp="1"/>
          </p:cNvSpPr>
          <p:nvPr>
            <p:ph type="title"/>
          </p:nvPr>
        </p:nvSpPr>
        <p:spPr/>
        <p:txBody>
          <a:bodyPr>
            <a:normAutofit/>
          </a:bodyPr>
          <a:lstStyle/>
          <a:p>
            <a:pPr algn="ctr"/>
            <a:r>
              <a:rPr lang="tr-TR" sz="4000" b="1" dirty="0">
                <a:solidFill>
                  <a:srgbClr val="C00000"/>
                </a:solidFill>
              </a:rPr>
              <a:t>FİZİK MUAYENE</a:t>
            </a:r>
          </a:p>
        </p:txBody>
      </p:sp>
      <p:sp>
        <p:nvSpPr>
          <p:cNvPr id="3" name="İçerik Yer Tutucusu 2">
            <a:extLst>
              <a:ext uri="{FF2B5EF4-FFF2-40B4-BE49-F238E27FC236}">
                <a16:creationId xmlns:a16="http://schemas.microsoft.com/office/drawing/2014/main" id="{69A42D2A-0B37-45E1-A689-612674C7D5AC}"/>
              </a:ext>
            </a:extLst>
          </p:cNvPr>
          <p:cNvSpPr>
            <a:spLocks noGrp="1"/>
          </p:cNvSpPr>
          <p:nvPr>
            <p:ph idx="1"/>
          </p:nvPr>
        </p:nvSpPr>
        <p:spPr>
          <a:xfrm>
            <a:off x="838200" y="1690688"/>
            <a:ext cx="10515600" cy="4351338"/>
          </a:xfrm>
        </p:spPr>
        <p:txBody>
          <a:bodyPr>
            <a:normAutofit/>
          </a:bodyPr>
          <a:lstStyle/>
          <a:p>
            <a:r>
              <a:rPr lang="tr-TR" dirty="0"/>
              <a:t>Deri</a:t>
            </a:r>
          </a:p>
          <a:p>
            <a:endParaRPr lang="tr-TR" dirty="0"/>
          </a:p>
          <a:p>
            <a:endParaRPr lang="tr-TR" dirty="0"/>
          </a:p>
          <a:p>
            <a:endParaRPr lang="tr-TR" dirty="0"/>
          </a:p>
          <a:p>
            <a:endParaRPr lang="tr-TR" dirty="0"/>
          </a:p>
          <a:p>
            <a:r>
              <a:rPr lang="tr-TR" dirty="0"/>
              <a:t>Göz </a:t>
            </a:r>
          </a:p>
        </p:txBody>
      </p:sp>
      <p:pic>
        <p:nvPicPr>
          <p:cNvPr id="4" name="Resim 3">
            <a:extLst>
              <a:ext uri="{FF2B5EF4-FFF2-40B4-BE49-F238E27FC236}">
                <a16:creationId xmlns:a16="http://schemas.microsoft.com/office/drawing/2014/main" id="{A9661F2B-152A-43C5-8744-C3DDC5EDD901}"/>
              </a:ext>
            </a:extLst>
          </p:cNvPr>
          <p:cNvPicPr>
            <a:picLocks noChangeAspect="1"/>
          </p:cNvPicPr>
          <p:nvPr/>
        </p:nvPicPr>
        <p:blipFill>
          <a:blip r:embed="rId3"/>
          <a:stretch>
            <a:fillRect/>
          </a:stretch>
        </p:blipFill>
        <p:spPr>
          <a:xfrm>
            <a:off x="763946" y="2176038"/>
            <a:ext cx="2828789" cy="2170364"/>
          </a:xfrm>
          <a:prstGeom prst="rect">
            <a:avLst/>
          </a:prstGeom>
        </p:spPr>
      </p:pic>
      <p:pic>
        <p:nvPicPr>
          <p:cNvPr id="6" name="Resim 5">
            <a:extLst>
              <a:ext uri="{FF2B5EF4-FFF2-40B4-BE49-F238E27FC236}">
                <a16:creationId xmlns:a16="http://schemas.microsoft.com/office/drawing/2014/main" id="{1BE5074D-AE19-4FE8-AAF0-6A3E805BC934}"/>
              </a:ext>
            </a:extLst>
          </p:cNvPr>
          <p:cNvPicPr>
            <a:picLocks noChangeAspect="1"/>
          </p:cNvPicPr>
          <p:nvPr/>
        </p:nvPicPr>
        <p:blipFill>
          <a:blip r:embed="rId4"/>
          <a:stretch>
            <a:fillRect/>
          </a:stretch>
        </p:blipFill>
        <p:spPr>
          <a:xfrm>
            <a:off x="4219479" y="2176038"/>
            <a:ext cx="2914141" cy="2310584"/>
          </a:xfrm>
          <a:prstGeom prst="rect">
            <a:avLst/>
          </a:prstGeom>
        </p:spPr>
      </p:pic>
      <p:pic>
        <p:nvPicPr>
          <p:cNvPr id="7" name="Resim 6">
            <a:extLst>
              <a:ext uri="{FF2B5EF4-FFF2-40B4-BE49-F238E27FC236}">
                <a16:creationId xmlns:a16="http://schemas.microsoft.com/office/drawing/2014/main" id="{2CF0D38D-B3A8-43A8-964D-26BE8F14C7DE}"/>
              </a:ext>
            </a:extLst>
          </p:cNvPr>
          <p:cNvPicPr>
            <a:picLocks noChangeAspect="1"/>
          </p:cNvPicPr>
          <p:nvPr/>
        </p:nvPicPr>
        <p:blipFill>
          <a:blip r:embed="rId5"/>
          <a:stretch>
            <a:fillRect/>
          </a:stretch>
        </p:blipFill>
        <p:spPr>
          <a:xfrm>
            <a:off x="7760364" y="2096783"/>
            <a:ext cx="3231160" cy="2389839"/>
          </a:xfrm>
          <a:prstGeom prst="rect">
            <a:avLst/>
          </a:prstGeom>
        </p:spPr>
      </p:pic>
      <p:pic>
        <p:nvPicPr>
          <p:cNvPr id="9" name="Resim 8">
            <a:extLst>
              <a:ext uri="{FF2B5EF4-FFF2-40B4-BE49-F238E27FC236}">
                <a16:creationId xmlns:a16="http://schemas.microsoft.com/office/drawing/2014/main" id="{30CC5021-BD1C-4FA2-9B82-6A8D9A20EB72}"/>
              </a:ext>
            </a:extLst>
          </p:cNvPr>
          <p:cNvPicPr>
            <a:picLocks noChangeAspect="1"/>
          </p:cNvPicPr>
          <p:nvPr/>
        </p:nvPicPr>
        <p:blipFill>
          <a:blip r:embed="rId6"/>
          <a:stretch>
            <a:fillRect/>
          </a:stretch>
        </p:blipFill>
        <p:spPr>
          <a:xfrm>
            <a:off x="947344" y="4718119"/>
            <a:ext cx="3804234" cy="2139881"/>
          </a:xfrm>
          <a:prstGeom prst="rect">
            <a:avLst/>
          </a:prstGeom>
        </p:spPr>
      </p:pic>
      <p:pic>
        <p:nvPicPr>
          <p:cNvPr id="10" name="Resim 9">
            <a:extLst>
              <a:ext uri="{FF2B5EF4-FFF2-40B4-BE49-F238E27FC236}">
                <a16:creationId xmlns:a16="http://schemas.microsoft.com/office/drawing/2014/main" id="{6EFC9F11-D94A-4FA8-BEB1-A2F33C52CE61}"/>
              </a:ext>
            </a:extLst>
          </p:cNvPr>
          <p:cNvPicPr>
            <a:picLocks noChangeAspect="1"/>
          </p:cNvPicPr>
          <p:nvPr/>
        </p:nvPicPr>
        <p:blipFill>
          <a:blip r:embed="rId7"/>
          <a:stretch>
            <a:fillRect/>
          </a:stretch>
        </p:blipFill>
        <p:spPr>
          <a:xfrm>
            <a:off x="6096000" y="4730311"/>
            <a:ext cx="3158002" cy="2115495"/>
          </a:xfrm>
          <a:prstGeom prst="rect">
            <a:avLst/>
          </a:prstGeom>
        </p:spPr>
      </p:pic>
    </p:spTree>
    <p:extLst>
      <p:ext uri="{BB962C8B-B14F-4D97-AF65-F5344CB8AC3E}">
        <p14:creationId xmlns:p14="http://schemas.microsoft.com/office/powerpoint/2010/main" val="1523294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FBDF4A1-0C8B-4B7A-9A9D-B1998A09E59D}"/>
              </a:ext>
            </a:extLst>
          </p:cNvPr>
          <p:cNvSpPr>
            <a:spLocks noGrp="1"/>
          </p:cNvSpPr>
          <p:nvPr>
            <p:ph type="title"/>
          </p:nvPr>
        </p:nvSpPr>
        <p:spPr/>
        <p:txBody>
          <a:bodyPr>
            <a:normAutofit/>
          </a:bodyPr>
          <a:lstStyle/>
          <a:p>
            <a:pPr algn="ctr"/>
            <a:r>
              <a:rPr lang="tr-TR" sz="4000" b="1" dirty="0">
                <a:solidFill>
                  <a:srgbClr val="C00000"/>
                </a:solidFill>
              </a:rPr>
              <a:t>FİZİK MUAYENE</a:t>
            </a:r>
          </a:p>
        </p:txBody>
      </p:sp>
      <p:sp>
        <p:nvSpPr>
          <p:cNvPr id="3" name="İçerik Yer Tutucusu 2">
            <a:extLst>
              <a:ext uri="{FF2B5EF4-FFF2-40B4-BE49-F238E27FC236}">
                <a16:creationId xmlns:a16="http://schemas.microsoft.com/office/drawing/2014/main" id="{69A42D2A-0B37-45E1-A689-612674C7D5AC}"/>
              </a:ext>
            </a:extLst>
          </p:cNvPr>
          <p:cNvSpPr>
            <a:spLocks noGrp="1"/>
          </p:cNvSpPr>
          <p:nvPr>
            <p:ph idx="1"/>
          </p:nvPr>
        </p:nvSpPr>
        <p:spPr/>
        <p:txBody>
          <a:bodyPr>
            <a:normAutofit/>
          </a:bodyPr>
          <a:lstStyle/>
          <a:p>
            <a:r>
              <a:rPr lang="tr-TR" dirty="0" err="1"/>
              <a:t>Kardiyovasküler</a:t>
            </a:r>
            <a:r>
              <a:rPr lang="tr-TR" dirty="0"/>
              <a:t> sistem</a:t>
            </a:r>
          </a:p>
          <a:p>
            <a:endParaRPr lang="tr-TR" dirty="0"/>
          </a:p>
          <a:p>
            <a:endParaRPr lang="tr-TR" dirty="0"/>
          </a:p>
          <a:p>
            <a:endParaRPr lang="tr-TR" dirty="0"/>
          </a:p>
          <a:p>
            <a:r>
              <a:rPr lang="tr-TR" dirty="0" err="1"/>
              <a:t>Gastrointestinal</a:t>
            </a:r>
            <a:r>
              <a:rPr lang="tr-TR" dirty="0"/>
              <a:t> sistem</a:t>
            </a:r>
          </a:p>
        </p:txBody>
      </p:sp>
      <p:pic>
        <p:nvPicPr>
          <p:cNvPr id="4" name="Resim 3">
            <a:extLst>
              <a:ext uri="{FF2B5EF4-FFF2-40B4-BE49-F238E27FC236}">
                <a16:creationId xmlns:a16="http://schemas.microsoft.com/office/drawing/2014/main" id="{250BA9FE-8B76-4E1A-BAE6-A87502D2DA12}"/>
              </a:ext>
            </a:extLst>
          </p:cNvPr>
          <p:cNvPicPr>
            <a:picLocks noChangeAspect="1"/>
          </p:cNvPicPr>
          <p:nvPr/>
        </p:nvPicPr>
        <p:blipFill>
          <a:blip r:embed="rId3"/>
          <a:stretch>
            <a:fillRect/>
          </a:stretch>
        </p:blipFill>
        <p:spPr>
          <a:xfrm>
            <a:off x="1703752" y="2322833"/>
            <a:ext cx="2190750" cy="1457325"/>
          </a:xfrm>
          <a:prstGeom prst="rect">
            <a:avLst/>
          </a:prstGeom>
        </p:spPr>
      </p:pic>
      <p:pic>
        <p:nvPicPr>
          <p:cNvPr id="7" name="Resim 6">
            <a:extLst>
              <a:ext uri="{FF2B5EF4-FFF2-40B4-BE49-F238E27FC236}">
                <a16:creationId xmlns:a16="http://schemas.microsoft.com/office/drawing/2014/main" id="{624D2DBF-0705-429A-AB0F-D9FD27B3B1C6}"/>
              </a:ext>
            </a:extLst>
          </p:cNvPr>
          <p:cNvPicPr>
            <a:picLocks noChangeAspect="1"/>
          </p:cNvPicPr>
          <p:nvPr/>
        </p:nvPicPr>
        <p:blipFill>
          <a:blip r:embed="rId4"/>
          <a:stretch>
            <a:fillRect/>
          </a:stretch>
        </p:blipFill>
        <p:spPr>
          <a:xfrm>
            <a:off x="6342078" y="3865863"/>
            <a:ext cx="2432370" cy="2992137"/>
          </a:xfrm>
          <a:prstGeom prst="rect">
            <a:avLst/>
          </a:prstGeom>
        </p:spPr>
      </p:pic>
      <p:pic>
        <p:nvPicPr>
          <p:cNvPr id="9" name="Resim 8">
            <a:extLst>
              <a:ext uri="{FF2B5EF4-FFF2-40B4-BE49-F238E27FC236}">
                <a16:creationId xmlns:a16="http://schemas.microsoft.com/office/drawing/2014/main" id="{1553FE67-D5EF-4094-8173-57B59AA16419}"/>
              </a:ext>
            </a:extLst>
          </p:cNvPr>
          <p:cNvPicPr>
            <a:picLocks noChangeAspect="1"/>
          </p:cNvPicPr>
          <p:nvPr/>
        </p:nvPicPr>
        <p:blipFill>
          <a:blip r:embed="rId5"/>
          <a:stretch>
            <a:fillRect/>
          </a:stretch>
        </p:blipFill>
        <p:spPr>
          <a:xfrm>
            <a:off x="1619075" y="4386910"/>
            <a:ext cx="2750715" cy="2367756"/>
          </a:xfrm>
          <a:prstGeom prst="rect">
            <a:avLst/>
          </a:prstGeom>
        </p:spPr>
      </p:pic>
    </p:spTree>
    <p:extLst>
      <p:ext uri="{BB962C8B-B14F-4D97-AF65-F5344CB8AC3E}">
        <p14:creationId xmlns:p14="http://schemas.microsoft.com/office/powerpoint/2010/main" val="3119558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50BAB02-79F1-47FC-A147-32B7E17BBDCF}"/>
              </a:ext>
            </a:extLst>
          </p:cNvPr>
          <p:cNvSpPr>
            <a:spLocks noGrp="1"/>
          </p:cNvSpPr>
          <p:nvPr>
            <p:ph type="title"/>
          </p:nvPr>
        </p:nvSpPr>
        <p:spPr/>
        <p:txBody>
          <a:bodyPr>
            <a:normAutofit/>
          </a:bodyPr>
          <a:lstStyle/>
          <a:p>
            <a:pPr algn="ctr"/>
            <a:r>
              <a:rPr lang="tr-TR" sz="4000" b="1" dirty="0">
                <a:solidFill>
                  <a:srgbClr val="C00000"/>
                </a:solidFill>
              </a:rPr>
              <a:t>LABORATUVAR TESTLERİ</a:t>
            </a:r>
          </a:p>
        </p:txBody>
      </p:sp>
      <p:sp>
        <p:nvSpPr>
          <p:cNvPr id="9" name="İçerik Yer Tutucusu 8">
            <a:extLst>
              <a:ext uri="{FF2B5EF4-FFF2-40B4-BE49-F238E27FC236}">
                <a16:creationId xmlns:a16="http://schemas.microsoft.com/office/drawing/2014/main" id="{5105A595-88AD-4F91-8AEF-D0400A64B7DD}"/>
              </a:ext>
            </a:extLst>
          </p:cNvPr>
          <p:cNvSpPr>
            <a:spLocks noGrp="1"/>
          </p:cNvSpPr>
          <p:nvPr>
            <p:ph idx="1"/>
          </p:nvPr>
        </p:nvSpPr>
        <p:spPr/>
        <p:txBody>
          <a:bodyPr/>
          <a:lstStyle/>
          <a:p>
            <a:r>
              <a:rPr lang="tr-TR" dirty="0" err="1"/>
              <a:t>Lipid</a:t>
            </a:r>
            <a:r>
              <a:rPr lang="tr-TR" dirty="0"/>
              <a:t> profili</a:t>
            </a:r>
          </a:p>
          <a:p>
            <a:r>
              <a:rPr lang="tr-TR" dirty="0"/>
              <a:t>Açlık </a:t>
            </a:r>
            <a:r>
              <a:rPr lang="tr-TR" dirty="0" err="1"/>
              <a:t>glukozu</a:t>
            </a:r>
            <a:endParaRPr lang="tr-TR" dirty="0"/>
          </a:p>
          <a:p>
            <a:r>
              <a:rPr lang="tr-TR" dirty="0"/>
              <a:t>TSH</a:t>
            </a:r>
          </a:p>
          <a:p>
            <a:r>
              <a:rPr lang="tr-TR" dirty="0" err="1"/>
              <a:t>Kreatinin</a:t>
            </a:r>
            <a:r>
              <a:rPr lang="tr-TR" dirty="0"/>
              <a:t> (</a:t>
            </a:r>
            <a:r>
              <a:rPr lang="tr-TR" dirty="0" err="1"/>
              <a:t>eGFR</a:t>
            </a:r>
            <a:r>
              <a:rPr lang="tr-TR" dirty="0"/>
              <a:t>)</a:t>
            </a:r>
          </a:p>
          <a:p>
            <a:r>
              <a:rPr lang="tr-TR" dirty="0"/>
              <a:t>Karaciğer ve safra yolu enzimleri: ALT, AST,ALP,GGT</a:t>
            </a:r>
          </a:p>
          <a:p>
            <a:r>
              <a:rPr lang="tr-TR" dirty="0"/>
              <a:t>Ürik asit</a:t>
            </a:r>
          </a:p>
          <a:p>
            <a:r>
              <a:rPr lang="tr-TR" dirty="0"/>
              <a:t>Tam idrar analizi</a:t>
            </a:r>
          </a:p>
          <a:p>
            <a:r>
              <a:rPr lang="tr-TR" dirty="0">
                <a:solidFill>
                  <a:srgbClr val="C00000"/>
                </a:solidFill>
              </a:rPr>
              <a:t>EKG</a:t>
            </a:r>
          </a:p>
        </p:txBody>
      </p:sp>
    </p:spTree>
    <p:extLst>
      <p:ext uri="{BB962C8B-B14F-4D97-AF65-F5344CB8AC3E}">
        <p14:creationId xmlns:p14="http://schemas.microsoft.com/office/powerpoint/2010/main" val="1215077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A130192-D88A-48CB-BD4C-051C5405D434}"/>
              </a:ext>
            </a:extLst>
          </p:cNvPr>
          <p:cNvSpPr>
            <a:spLocks noGrp="1"/>
          </p:cNvSpPr>
          <p:nvPr>
            <p:ph type="title"/>
          </p:nvPr>
        </p:nvSpPr>
        <p:spPr/>
        <p:txBody>
          <a:bodyPr>
            <a:normAutofit/>
          </a:bodyPr>
          <a:lstStyle/>
          <a:p>
            <a:pPr algn="ctr"/>
            <a:r>
              <a:rPr lang="tr-TR" sz="4000" b="1" dirty="0">
                <a:solidFill>
                  <a:srgbClr val="C00000"/>
                </a:solidFill>
              </a:rPr>
              <a:t>LABORATUVAR TESTLERİ: AÇ/TOK?</a:t>
            </a:r>
          </a:p>
        </p:txBody>
      </p:sp>
      <p:sp>
        <p:nvSpPr>
          <p:cNvPr id="3" name="İçerik Yer Tutucusu 2">
            <a:extLst>
              <a:ext uri="{FF2B5EF4-FFF2-40B4-BE49-F238E27FC236}">
                <a16:creationId xmlns:a16="http://schemas.microsoft.com/office/drawing/2014/main" id="{B7D01975-ECC4-4FE2-9DA4-DBA178AFBA3B}"/>
              </a:ext>
            </a:extLst>
          </p:cNvPr>
          <p:cNvSpPr>
            <a:spLocks noGrp="1"/>
          </p:cNvSpPr>
          <p:nvPr>
            <p:ph idx="1"/>
          </p:nvPr>
        </p:nvSpPr>
        <p:spPr/>
        <p:txBody>
          <a:bodyPr/>
          <a:lstStyle/>
          <a:p>
            <a:r>
              <a:rPr lang="tr-TR" dirty="0"/>
              <a:t>TG %20</a:t>
            </a:r>
          </a:p>
          <a:p>
            <a:endParaRPr lang="tr-TR" dirty="0"/>
          </a:p>
          <a:p>
            <a:r>
              <a:rPr lang="tr-TR" dirty="0"/>
              <a:t>LDL-K %10</a:t>
            </a:r>
          </a:p>
          <a:p>
            <a:endParaRPr lang="tr-TR" dirty="0"/>
          </a:p>
          <a:p>
            <a:r>
              <a:rPr lang="tr-TR" dirty="0"/>
              <a:t>Total </a:t>
            </a:r>
            <a:r>
              <a:rPr lang="tr-TR" dirty="0" err="1"/>
              <a:t>kolestreol</a:t>
            </a:r>
            <a:r>
              <a:rPr lang="tr-TR" dirty="0"/>
              <a:t>, HDL-K </a:t>
            </a:r>
          </a:p>
          <a:p>
            <a:endParaRPr lang="tr-TR" dirty="0"/>
          </a:p>
          <a:p>
            <a:r>
              <a:rPr lang="tr-TR" dirty="0"/>
              <a:t>Tokluk TG &gt; 500 mg/</a:t>
            </a:r>
            <a:r>
              <a:rPr lang="tr-TR" dirty="0" err="1"/>
              <a:t>dL</a:t>
            </a:r>
            <a:r>
              <a:rPr lang="tr-TR" dirty="0"/>
              <a:t> --- Açlıkta tekrarla</a:t>
            </a:r>
          </a:p>
        </p:txBody>
      </p:sp>
      <p:sp>
        <p:nvSpPr>
          <p:cNvPr id="4" name="Ok: Yukarı 3">
            <a:extLst>
              <a:ext uri="{FF2B5EF4-FFF2-40B4-BE49-F238E27FC236}">
                <a16:creationId xmlns:a16="http://schemas.microsoft.com/office/drawing/2014/main" id="{BC38F01B-D889-4F2C-A76E-ED8B06C24DD5}"/>
              </a:ext>
            </a:extLst>
          </p:cNvPr>
          <p:cNvSpPr/>
          <p:nvPr/>
        </p:nvSpPr>
        <p:spPr>
          <a:xfrm>
            <a:off x="2306972" y="1895913"/>
            <a:ext cx="159391" cy="260058"/>
          </a:xfrm>
          <a:prstGeom prst="upArrow">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Ok: Yukarı 4">
            <a:extLst>
              <a:ext uri="{FF2B5EF4-FFF2-40B4-BE49-F238E27FC236}">
                <a16:creationId xmlns:a16="http://schemas.microsoft.com/office/drawing/2014/main" id="{B78F8C60-4574-48C4-86F4-4B768F3BDC3B}"/>
              </a:ext>
            </a:extLst>
          </p:cNvPr>
          <p:cNvSpPr/>
          <p:nvPr/>
        </p:nvSpPr>
        <p:spPr>
          <a:xfrm rot="10800000">
            <a:off x="2736209" y="2945935"/>
            <a:ext cx="159391" cy="260058"/>
          </a:xfrm>
          <a:prstGeom prst="upArrow">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 name="Ok: Sol Sağ 5">
            <a:extLst>
              <a:ext uri="{FF2B5EF4-FFF2-40B4-BE49-F238E27FC236}">
                <a16:creationId xmlns:a16="http://schemas.microsoft.com/office/drawing/2014/main" id="{7EB59195-C96F-464C-9ADF-3D8DD11B6D59}"/>
              </a:ext>
            </a:extLst>
          </p:cNvPr>
          <p:cNvSpPr/>
          <p:nvPr/>
        </p:nvSpPr>
        <p:spPr>
          <a:xfrm>
            <a:off x="4588778" y="4001294"/>
            <a:ext cx="419450" cy="209725"/>
          </a:xfrm>
          <a:prstGeom prst="leftRightArrow">
            <a:avLst>
              <a:gd name="adj1" fmla="val 34000"/>
              <a:gd name="adj2" fmla="val 50000"/>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386083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19A1071-0185-4887-9B49-A2AD8A2A3D71}"/>
              </a:ext>
            </a:extLst>
          </p:cNvPr>
          <p:cNvSpPr>
            <a:spLocks noGrp="1"/>
          </p:cNvSpPr>
          <p:nvPr>
            <p:ph type="title"/>
          </p:nvPr>
        </p:nvSpPr>
        <p:spPr/>
        <p:txBody>
          <a:bodyPr>
            <a:normAutofit/>
          </a:bodyPr>
          <a:lstStyle/>
          <a:p>
            <a:pPr algn="ctr"/>
            <a:r>
              <a:rPr lang="tr-TR" sz="4000" b="1" dirty="0">
                <a:solidFill>
                  <a:srgbClr val="C00000"/>
                </a:solidFill>
              </a:rPr>
              <a:t>ERİŞKİN SERUM LİPİD DEĞERLERİ</a:t>
            </a:r>
          </a:p>
        </p:txBody>
      </p:sp>
      <p:pic>
        <p:nvPicPr>
          <p:cNvPr id="5" name="Resim 4">
            <a:extLst>
              <a:ext uri="{FF2B5EF4-FFF2-40B4-BE49-F238E27FC236}">
                <a16:creationId xmlns:a16="http://schemas.microsoft.com/office/drawing/2014/main" id="{E7AABD2C-14F6-42E5-A737-335D7EE49CE9}"/>
              </a:ext>
            </a:extLst>
          </p:cNvPr>
          <p:cNvPicPr>
            <a:picLocks noChangeAspect="1"/>
          </p:cNvPicPr>
          <p:nvPr/>
        </p:nvPicPr>
        <p:blipFill>
          <a:blip r:embed="rId3"/>
          <a:stretch>
            <a:fillRect/>
          </a:stretch>
        </p:blipFill>
        <p:spPr>
          <a:xfrm>
            <a:off x="1365199" y="1690688"/>
            <a:ext cx="9461601" cy="4205156"/>
          </a:xfrm>
          <a:prstGeom prst="rect">
            <a:avLst/>
          </a:prstGeom>
        </p:spPr>
      </p:pic>
    </p:spTree>
    <p:extLst>
      <p:ext uri="{BB962C8B-B14F-4D97-AF65-F5344CB8AC3E}">
        <p14:creationId xmlns:p14="http://schemas.microsoft.com/office/powerpoint/2010/main" val="3498207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523CE25-5578-4A2A-84EC-220A833AA6EB}"/>
              </a:ext>
            </a:extLst>
          </p:cNvPr>
          <p:cNvSpPr>
            <a:spLocks noGrp="1"/>
          </p:cNvSpPr>
          <p:nvPr>
            <p:ph type="title"/>
          </p:nvPr>
        </p:nvSpPr>
        <p:spPr/>
        <p:txBody>
          <a:bodyPr>
            <a:normAutofit/>
          </a:bodyPr>
          <a:lstStyle/>
          <a:p>
            <a:pPr algn="ctr"/>
            <a:r>
              <a:rPr lang="tr-TR" sz="4000" b="1" dirty="0">
                <a:solidFill>
                  <a:srgbClr val="C00000"/>
                </a:solidFill>
              </a:rPr>
              <a:t>KİMLER NE SIKLIKTA TARANMALI?</a:t>
            </a:r>
          </a:p>
        </p:txBody>
      </p:sp>
      <p:pic>
        <p:nvPicPr>
          <p:cNvPr id="7" name="Resim 6">
            <a:extLst>
              <a:ext uri="{FF2B5EF4-FFF2-40B4-BE49-F238E27FC236}">
                <a16:creationId xmlns:a16="http://schemas.microsoft.com/office/drawing/2014/main" id="{52ED74D8-BB3F-42D3-8504-5A22DEAC9560}"/>
              </a:ext>
            </a:extLst>
          </p:cNvPr>
          <p:cNvPicPr>
            <a:picLocks noChangeAspect="1"/>
          </p:cNvPicPr>
          <p:nvPr/>
        </p:nvPicPr>
        <p:blipFill>
          <a:blip r:embed="rId3"/>
          <a:stretch>
            <a:fillRect/>
          </a:stretch>
        </p:blipFill>
        <p:spPr>
          <a:xfrm>
            <a:off x="1919237" y="1526795"/>
            <a:ext cx="8353525" cy="5331205"/>
          </a:xfrm>
          <a:prstGeom prst="rect">
            <a:avLst/>
          </a:prstGeom>
        </p:spPr>
      </p:pic>
    </p:spTree>
    <p:extLst>
      <p:ext uri="{BB962C8B-B14F-4D97-AF65-F5344CB8AC3E}">
        <p14:creationId xmlns:p14="http://schemas.microsoft.com/office/powerpoint/2010/main" val="2857932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BAA35E7-60F9-4DD2-9073-DB87A81F97B6}"/>
              </a:ext>
            </a:extLst>
          </p:cNvPr>
          <p:cNvSpPr>
            <a:spLocks noGrp="1"/>
          </p:cNvSpPr>
          <p:nvPr>
            <p:ph idx="1"/>
          </p:nvPr>
        </p:nvSpPr>
        <p:spPr/>
        <p:txBody>
          <a:bodyPr/>
          <a:lstStyle/>
          <a:p>
            <a:endParaRPr lang="tr-TR" dirty="0"/>
          </a:p>
          <a:p>
            <a:r>
              <a:rPr lang="tr-TR" dirty="0"/>
              <a:t>Açlık kan şekeri:97 mg/</a:t>
            </a:r>
            <a:r>
              <a:rPr lang="tr-TR" dirty="0" err="1"/>
              <a:t>dL</a:t>
            </a:r>
            <a:endParaRPr lang="tr-TR" dirty="0"/>
          </a:p>
          <a:p>
            <a:r>
              <a:rPr lang="tr-TR" dirty="0"/>
              <a:t>Kreatinin:0.8 mg/</a:t>
            </a:r>
            <a:r>
              <a:rPr lang="tr-TR" dirty="0" err="1"/>
              <a:t>dL</a:t>
            </a:r>
            <a:endParaRPr lang="tr-TR" dirty="0"/>
          </a:p>
          <a:p>
            <a:r>
              <a:rPr lang="tr-TR" dirty="0"/>
              <a:t>Total kolesterol:226 mg/</a:t>
            </a:r>
            <a:r>
              <a:rPr lang="tr-TR" dirty="0" err="1"/>
              <a:t>dL</a:t>
            </a:r>
            <a:r>
              <a:rPr lang="tr-TR" dirty="0"/>
              <a:t>       LDL-K:128 mg/</a:t>
            </a:r>
            <a:r>
              <a:rPr lang="tr-TR" dirty="0" err="1"/>
              <a:t>dL</a:t>
            </a:r>
            <a:endParaRPr lang="tr-TR" dirty="0"/>
          </a:p>
          <a:p>
            <a:r>
              <a:rPr lang="tr-TR" dirty="0"/>
              <a:t>ALT: 40 U/L        AST: 32 U/L </a:t>
            </a:r>
          </a:p>
          <a:p>
            <a:r>
              <a:rPr lang="tr-TR" dirty="0"/>
              <a:t>TİT: Normal</a:t>
            </a:r>
          </a:p>
          <a:p>
            <a:r>
              <a:rPr lang="tr-TR" dirty="0"/>
              <a:t>EKG: Normal sinüs ritmi</a:t>
            </a:r>
          </a:p>
          <a:p>
            <a:endParaRPr lang="tr-TR" dirty="0"/>
          </a:p>
        </p:txBody>
      </p:sp>
      <p:sp>
        <p:nvSpPr>
          <p:cNvPr id="4" name="Başlık 3">
            <a:extLst>
              <a:ext uri="{FF2B5EF4-FFF2-40B4-BE49-F238E27FC236}">
                <a16:creationId xmlns:a16="http://schemas.microsoft.com/office/drawing/2014/main" id="{BEF2DE81-E2D3-4B7A-A745-E76207636215}"/>
              </a:ext>
            </a:extLst>
          </p:cNvPr>
          <p:cNvSpPr>
            <a:spLocks noGrp="1"/>
          </p:cNvSpPr>
          <p:nvPr>
            <p:ph type="title"/>
          </p:nvPr>
        </p:nvSpPr>
        <p:spPr>
          <a:xfrm>
            <a:off x="838200" y="365125"/>
            <a:ext cx="10515600" cy="1325563"/>
          </a:xfrm>
        </p:spPr>
        <p:txBody>
          <a:bodyPr>
            <a:normAutofit/>
          </a:bodyPr>
          <a:lstStyle/>
          <a:p>
            <a:pPr algn="ctr"/>
            <a:r>
              <a:rPr lang="tr-TR" sz="4000" b="1" dirty="0">
                <a:solidFill>
                  <a:srgbClr val="C00000"/>
                </a:solidFill>
              </a:rPr>
              <a:t>OLGU</a:t>
            </a:r>
          </a:p>
        </p:txBody>
      </p:sp>
    </p:spTree>
    <p:extLst>
      <p:ext uri="{BB962C8B-B14F-4D97-AF65-F5344CB8AC3E}">
        <p14:creationId xmlns:p14="http://schemas.microsoft.com/office/powerpoint/2010/main" val="360716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0559D3F-781B-4D01-AA31-BEC561802195}"/>
              </a:ext>
            </a:extLst>
          </p:cNvPr>
          <p:cNvSpPr>
            <a:spLocks noGrp="1"/>
          </p:cNvSpPr>
          <p:nvPr>
            <p:ph type="title"/>
          </p:nvPr>
        </p:nvSpPr>
        <p:spPr/>
        <p:txBody>
          <a:bodyPr>
            <a:normAutofit/>
          </a:bodyPr>
          <a:lstStyle/>
          <a:p>
            <a:pPr algn="ctr"/>
            <a:r>
              <a:rPr lang="tr-TR" sz="4000" b="1" dirty="0">
                <a:solidFill>
                  <a:srgbClr val="C00000"/>
                </a:solidFill>
              </a:rPr>
              <a:t>ÇOCUKLARDA DİSLİPİDEMİ TARAMASI </a:t>
            </a:r>
          </a:p>
        </p:txBody>
      </p:sp>
      <p:pic>
        <p:nvPicPr>
          <p:cNvPr id="7" name="Resim 6">
            <a:extLst>
              <a:ext uri="{FF2B5EF4-FFF2-40B4-BE49-F238E27FC236}">
                <a16:creationId xmlns:a16="http://schemas.microsoft.com/office/drawing/2014/main" id="{6D290576-ADD2-43B7-9379-DF0FAC0D9ED2}"/>
              </a:ext>
            </a:extLst>
          </p:cNvPr>
          <p:cNvPicPr>
            <a:picLocks noChangeAspect="1"/>
          </p:cNvPicPr>
          <p:nvPr/>
        </p:nvPicPr>
        <p:blipFill>
          <a:blip r:embed="rId3"/>
          <a:stretch>
            <a:fillRect/>
          </a:stretch>
        </p:blipFill>
        <p:spPr>
          <a:xfrm>
            <a:off x="1736521" y="1327061"/>
            <a:ext cx="8724551" cy="5530939"/>
          </a:xfrm>
          <a:prstGeom prst="rect">
            <a:avLst/>
          </a:prstGeom>
        </p:spPr>
      </p:pic>
    </p:spTree>
    <p:extLst>
      <p:ext uri="{BB962C8B-B14F-4D97-AF65-F5344CB8AC3E}">
        <p14:creationId xmlns:p14="http://schemas.microsoft.com/office/powerpoint/2010/main" val="4155447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E34792CC-B3F1-451C-89A3-9031658BD061}"/>
              </a:ext>
            </a:extLst>
          </p:cNvPr>
          <p:cNvPicPr>
            <a:picLocks noChangeAspect="1"/>
          </p:cNvPicPr>
          <p:nvPr/>
        </p:nvPicPr>
        <p:blipFill>
          <a:blip r:embed="rId3"/>
          <a:stretch>
            <a:fillRect/>
          </a:stretch>
        </p:blipFill>
        <p:spPr>
          <a:xfrm>
            <a:off x="983688" y="1610482"/>
            <a:ext cx="10224624" cy="4882393"/>
          </a:xfrm>
          <a:prstGeom prst="rect">
            <a:avLst/>
          </a:prstGeom>
        </p:spPr>
      </p:pic>
      <p:sp>
        <p:nvSpPr>
          <p:cNvPr id="5" name="Başlık 1">
            <a:extLst>
              <a:ext uri="{FF2B5EF4-FFF2-40B4-BE49-F238E27FC236}">
                <a16:creationId xmlns:a16="http://schemas.microsoft.com/office/drawing/2014/main" id="{6D8FA6F0-F5B7-438E-BD85-4C47AD808F17}"/>
              </a:ext>
            </a:extLst>
          </p:cNvPr>
          <p:cNvSpPr>
            <a:spLocks noGrp="1"/>
          </p:cNvSpPr>
          <p:nvPr>
            <p:ph type="title"/>
          </p:nvPr>
        </p:nvSpPr>
        <p:spPr>
          <a:xfrm>
            <a:off x="838200" y="365125"/>
            <a:ext cx="10515600" cy="1325563"/>
          </a:xfrm>
        </p:spPr>
        <p:txBody>
          <a:bodyPr>
            <a:normAutofit/>
          </a:bodyPr>
          <a:lstStyle/>
          <a:p>
            <a:pPr algn="ctr"/>
            <a:r>
              <a:rPr lang="tr-TR" sz="4000" b="1" dirty="0">
                <a:solidFill>
                  <a:srgbClr val="C00000"/>
                </a:solidFill>
              </a:rPr>
              <a:t>ÇOCUKLARDA DİSLİPİDEMİ TARAMASI </a:t>
            </a:r>
          </a:p>
        </p:txBody>
      </p:sp>
    </p:spTree>
    <p:extLst>
      <p:ext uri="{BB962C8B-B14F-4D97-AF65-F5344CB8AC3E}">
        <p14:creationId xmlns:p14="http://schemas.microsoft.com/office/powerpoint/2010/main" val="477558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5B67D55-02E0-4219-9613-C0BF12975C11}"/>
              </a:ext>
            </a:extLst>
          </p:cNvPr>
          <p:cNvSpPr>
            <a:spLocks noGrp="1"/>
          </p:cNvSpPr>
          <p:nvPr>
            <p:ph type="title"/>
          </p:nvPr>
        </p:nvSpPr>
        <p:spPr/>
        <p:txBody>
          <a:bodyPr>
            <a:normAutofit/>
          </a:bodyPr>
          <a:lstStyle/>
          <a:p>
            <a:pPr algn="ctr"/>
            <a:r>
              <a:rPr lang="tr-TR" sz="4000" b="1" dirty="0">
                <a:solidFill>
                  <a:srgbClr val="C00000"/>
                </a:solidFill>
              </a:rPr>
              <a:t>ÇOCUK VE ADÖLESAN SERUM LİPİD DEĞERLERİ</a:t>
            </a:r>
          </a:p>
        </p:txBody>
      </p:sp>
      <p:pic>
        <p:nvPicPr>
          <p:cNvPr id="4" name="Resim 3">
            <a:extLst>
              <a:ext uri="{FF2B5EF4-FFF2-40B4-BE49-F238E27FC236}">
                <a16:creationId xmlns:a16="http://schemas.microsoft.com/office/drawing/2014/main" id="{6A1551D0-E4AF-44A3-8668-8487BC8B7493}"/>
              </a:ext>
            </a:extLst>
          </p:cNvPr>
          <p:cNvPicPr>
            <a:picLocks noChangeAspect="1"/>
          </p:cNvPicPr>
          <p:nvPr/>
        </p:nvPicPr>
        <p:blipFill>
          <a:blip r:embed="rId3"/>
          <a:stretch>
            <a:fillRect/>
          </a:stretch>
        </p:blipFill>
        <p:spPr>
          <a:xfrm>
            <a:off x="1146936" y="1871662"/>
            <a:ext cx="9985255" cy="4371055"/>
          </a:xfrm>
          <a:prstGeom prst="rect">
            <a:avLst/>
          </a:prstGeom>
        </p:spPr>
      </p:pic>
    </p:spTree>
    <p:extLst>
      <p:ext uri="{BB962C8B-B14F-4D97-AF65-F5344CB8AC3E}">
        <p14:creationId xmlns:p14="http://schemas.microsoft.com/office/powerpoint/2010/main" val="2016131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D1A83E2F-42F0-40FD-962E-CA43B46C003C}"/>
              </a:ext>
            </a:extLst>
          </p:cNvPr>
          <p:cNvPicPr>
            <a:picLocks noChangeAspect="1"/>
          </p:cNvPicPr>
          <p:nvPr/>
        </p:nvPicPr>
        <p:blipFill>
          <a:blip r:embed="rId3"/>
          <a:stretch>
            <a:fillRect/>
          </a:stretch>
        </p:blipFill>
        <p:spPr>
          <a:xfrm>
            <a:off x="1815492" y="0"/>
            <a:ext cx="9001451" cy="6858001"/>
          </a:xfrm>
          <a:prstGeom prst="rect">
            <a:avLst/>
          </a:prstGeom>
        </p:spPr>
      </p:pic>
    </p:spTree>
    <p:extLst>
      <p:ext uri="{BB962C8B-B14F-4D97-AF65-F5344CB8AC3E}">
        <p14:creationId xmlns:p14="http://schemas.microsoft.com/office/powerpoint/2010/main" val="1313299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8097084-0F34-435E-A64B-9944A977466E}"/>
              </a:ext>
            </a:extLst>
          </p:cNvPr>
          <p:cNvSpPr>
            <a:spLocks noGrp="1"/>
          </p:cNvSpPr>
          <p:nvPr>
            <p:ph type="title"/>
          </p:nvPr>
        </p:nvSpPr>
        <p:spPr/>
        <p:txBody>
          <a:bodyPr>
            <a:normAutofit/>
          </a:bodyPr>
          <a:lstStyle/>
          <a:p>
            <a:pPr algn="ctr"/>
            <a:r>
              <a:rPr lang="tr-TR" sz="4000" b="1" dirty="0">
                <a:solidFill>
                  <a:srgbClr val="C00000"/>
                </a:solidFill>
              </a:rPr>
              <a:t>TOTAL KARDİYOVASKÜLER RİSK HESAPLAMA</a:t>
            </a:r>
            <a:endParaRPr lang="tr-TR" sz="4000" dirty="0"/>
          </a:p>
        </p:txBody>
      </p:sp>
      <p:sp>
        <p:nvSpPr>
          <p:cNvPr id="3" name="İçerik Yer Tutucusu 2">
            <a:extLst>
              <a:ext uri="{FF2B5EF4-FFF2-40B4-BE49-F238E27FC236}">
                <a16:creationId xmlns:a16="http://schemas.microsoft.com/office/drawing/2014/main" id="{0998EDBD-7925-41F9-8225-69B41A48D4D5}"/>
              </a:ext>
            </a:extLst>
          </p:cNvPr>
          <p:cNvSpPr>
            <a:spLocks noGrp="1"/>
          </p:cNvSpPr>
          <p:nvPr>
            <p:ph idx="1"/>
          </p:nvPr>
        </p:nvSpPr>
        <p:spPr/>
        <p:txBody>
          <a:bodyPr>
            <a:normAutofit lnSpcReduction="10000"/>
          </a:bodyPr>
          <a:lstStyle/>
          <a:p>
            <a:r>
              <a:rPr lang="tr-TR" dirty="0"/>
              <a:t>Yaş</a:t>
            </a:r>
          </a:p>
          <a:p>
            <a:endParaRPr lang="tr-TR" dirty="0"/>
          </a:p>
          <a:p>
            <a:r>
              <a:rPr lang="tr-TR" dirty="0"/>
              <a:t>Cinsiyet</a:t>
            </a:r>
          </a:p>
          <a:p>
            <a:endParaRPr lang="tr-TR" dirty="0"/>
          </a:p>
          <a:p>
            <a:r>
              <a:rPr lang="tr-TR" dirty="0"/>
              <a:t>Sigara kullanımı</a:t>
            </a:r>
          </a:p>
          <a:p>
            <a:endParaRPr lang="tr-TR" dirty="0"/>
          </a:p>
          <a:p>
            <a:r>
              <a:rPr lang="tr-TR" dirty="0" err="1"/>
              <a:t>Sistolik</a:t>
            </a:r>
            <a:r>
              <a:rPr lang="tr-TR" dirty="0"/>
              <a:t> kan basıncı</a:t>
            </a:r>
          </a:p>
          <a:p>
            <a:endParaRPr lang="tr-TR" dirty="0"/>
          </a:p>
          <a:p>
            <a:r>
              <a:rPr lang="tr-TR" dirty="0"/>
              <a:t>Total kolesterol</a:t>
            </a:r>
          </a:p>
          <a:p>
            <a:endParaRPr lang="tr-TR" dirty="0"/>
          </a:p>
        </p:txBody>
      </p:sp>
    </p:spTree>
    <p:extLst>
      <p:ext uri="{BB962C8B-B14F-4D97-AF65-F5344CB8AC3E}">
        <p14:creationId xmlns:p14="http://schemas.microsoft.com/office/powerpoint/2010/main" val="2930996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04A70E1-4FF3-45A0-9FAA-CF88C11DD331}"/>
              </a:ext>
            </a:extLst>
          </p:cNvPr>
          <p:cNvSpPr>
            <a:spLocks noGrp="1"/>
          </p:cNvSpPr>
          <p:nvPr>
            <p:ph type="title"/>
          </p:nvPr>
        </p:nvSpPr>
        <p:spPr/>
        <p:txBody>
          <a:bodyPr>
            <a:normAutofit/>
          </a:bodyPr>
          <a:lstStyle/>
          <a:p>
            <a:pPr algn="ctr"/>
            <a:r>
              <a:rPr lang="tr-TR" sz="4000" b="1" dirty="0">
                <a:solidFill>
                  <a:srgbClr val="C00000"/>
                </a:solidFill>
              </a:rPr>
              <a:t>TOTAL KARDİYOVASKÜLER RİSK HESAPLAMA</a:t>
            </a:r>
          </a:p>
        </p:txBody>
      </p:sp>
      <p:pic>
        <p:nvPicPr>
          <p:cNvPr id="11" name="Resim 10">
            <a:extLst>
              <a:ext uri="{FF2B5EF4-FFF2-40B4-BE49-F238E27FC236}">
                <a16:creationId xmlns:a16="http://schemas.microsoft.com/office/drawing/2014/main" id="{212F2E6E-64AC-40A6-9989-4A96BDF3F395}"/>
              </a:ext>
            </a:extLst>
          </p:cNvPr>
          <p:cNvPicPr>
            <a:picLocks noChangeAspect="1"/>
          </p:cNvPicPr>
          <p:nvPr/>
        </p:nvPicPr>
        <p:blipFill>
          <a:blip r:embed="rId3"/>
          <a:stretch>
            <a:fillRect/>
          </a:stretch>
        </p:blipFill>
        <p:spPr>
          <a:xfrm>
            <a:off x="1633056" y="1353578"/>
            <a:ext cx="8925887" cy="5489588"/>
          </a:xfrm>
          <a:prstGeom prst="rect">
            <a:avLst/>
          </a:prstGeom>
        </p:spPr>
      </p:pic>
      <p:pic>
        <p:nvPicPr>
          <p:cNvPr id="16" name="Resim 15">
            <a:extLst>
              <a:ext uri="{FF2B5EF4-FFF2-40B4-BE49-F238E27FC236}">
                <a16:creationId xmlns:a16="http://schemas.microsoft.com/office/drawing/2014/main" id="{8C6FAA28-3C36-4AA9-9B01-9BAA908CD296}"/>
              </a:ext>
            </a:extLst>
          </p:cNvPr>
          <p:cNvPicPr>
            <a:picLocks noChangeAspect="1"/>
          </p:cNvPicPr>
          <p:nvPr/>
        </p:nvPicPr>
        <p:blipFill>
          <a:blip r:embed="rId4"/>
          <a:stretch>
            <a:fillRect/>
          </a:stretch>
        </p:blipFill>
        <p:spPr>
          <a:xfrm>
            <a:off x="10910887" y="6163056"/>
            <a:ext cx="1281113" cy="694944"/>
          </a:xfrm>
          <a:prstGeom prst="rect">
            <a:avLst/>
          </a:prstGeom>
        </p:spPr>
      </p:pic>
    </p:spTree>
    <p:extLst>
      <p:ext uri="{BB962C8B-B14F-4D97-AF65-F5344CB8AC3E}">
        <p14:creationId xmlns:p14="http://schemas.microsoft.com/office/powerpoint/2010/main" val="13764993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A44E3A5-8910-4209-AC84-194F94E77014}"/>
              </a:ext>
            </a:extLst>
          </p:cNvPr>
          <p:cNvSpPr>
            <a:spLocks noGrp="1"/>
          </p:cNvSpPr>
          <p:nvPr>
            <p:ph type="title"/>
          </p:nvPr>
        </p:nvSpPr>
        <p:spPr/>
        <p:txBody>
          <a:bodyPr>
            <a:normAutofit/>
          </a:bodyPr>
          <a:lstStyle/>
          <a:p>
            <a:pPr algn="ctr"/>
            <a:r>
              <a:rPr lang="tr-TR" sz="4000" b="1" dirty="0">
                <a:solidFill>
                  <a:srgbClr val="C00000"/>
                </a:solidFill>
              </a:rPr>
              <a:t>GENÇLERDE TOTAL KVH RİSK HESAPLAMA</a:t>
            </a:r>
          </a:p>
        </p:txBody>
      </p:sp>
      <p:pic>
        <p:nvPicPr>
          <p:cNvPr id="5" name="Resim 4">
            <a:extLst>
              <a:ext uri="{FF2B5EF4-FFF2-40B4-BE49-F238E27FC236}">
                <a16:creationId xmlns:a16="http://schemas.microsoft.com/office/drawing/2014/main" id="{26689E9A-130D-416B-AAAA-AEADFE58617C}"/>
              </a:ext>
            </a:extLst>
          </p:cNvPr>
          <p:cNvPicPr>
            <a:picLocks noChangeAspect="1"/>
          </p:cNvPicPr>
          <p:nvPr/>
        </p:nvPicPr>
        <p:blipFill>
          <a:blip r:embed="rId3"/>
          <a:stretch>
            <a:fillRect/>
          </a:stretch>
        </p:blipFill>
        <p:spPr>
          <a:xfrm>
            <a:off x="1810374" y="1690689"/>
            <a:ext cx="8749070" cy="5073596"/>
          </a:xfrm>
          <a:prstGeom prst="rect">
            <a:avLst/>
          </a:prstGeom>
        </p:spPr>
      </p:pic>
    </p:spTree>
    <p:extLst>
      <p:ext uri="{BB962C8B-B14F-4D97-AF65-F5344CB8AC3E}">
        <p14:creationId xmlns:p14="http://schemas.microsoft.com/office/powerpoint/2010/main" val="42792402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E417950-FD74-4754-B84E-81A3CF9348E7}"/>
              </a:ext>
            </a:extLst>
          </p:cNvPr>
          <p:cNvSpPr>
            <a:spLocks noGrp="1"/>
          </p:cNvSpPr>
          <p:nvPr>
            <p:ph type="title"/>
          </p:nvPr>
        </p:nvSpPr>
        <p:spPr/>
        <p:txBody>
          <a:bodyPr>
            <a:normAutofit/>
          </a:bodyPr>
          <a:lstStyle/>
          <a:p>
            <a:pPr algn="ctr"/>
            <a:r>
              <a:rPr lang="tr-TR" sz="4000" b="1" dirty="0">
                <a:solidFill>
                  <a:srgbClr val="C00000"/>
                </a:solidFill>
              </a:rPr>
              <a:t>DİSLİPİDEMİDE TEDAVİ KARARI VERMEK</a:t>
            </a:r>
          </a:p>
        </p:txBody>
      </p:sp>
      <p:pic>
        <p:nvPicPr>
          <p:cNvPr id="7" name="Resim 6">
            <a:extLst>
              <a:ext uri="{FF2B5EF4-FFF2-40B4-BE49-F238E27FC236}">
                <a16:creationId xmlns:a16="http://schemas.microsoft.com/office/drawing/2014/main" id="{A325FCCE-B824-4125-9B97-1A2AFA5D7E14}"/>
              </a:ext>
            </a:extLst>
          </p:cNvPr>
          <p:cNvPicPr>
            <a:picLocks noChangeAspect="1"/>
          </p:cNvPicPr>
          <p:nvPr/>
        </p:nvPicPr>
        <p:blipFill>
          <a:blip r:embed="rId3"/>
          <a:stretch>
            <a:fillRect/>
          </a:stretch>
        </p:blipFill>
        <p:spPr>
          <a:xfrm>
            <a:off x="1997628" y="1386330"/>
            <a:ext cx="8196743" cy="5471670"/>
          </a:xfrm>
          <a:prstGeom prst="rect">
            <a:avLst/>
          </a:prstGeom>
        </p:spPr>
      </p:pic>
    </p:spTree>
    <p:extLst>
      <p:ext uri="{BB962C8B-B14F-4D97-AF65-F5344CB8AC3E}">
        <p14:creationId xmlns:p14="http://schemas.microsoft.com/office/powerpoint/2010/main" val="3033778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35154DF-A666-4F9D-BCC4-ACC5410765EC}"/>
              </a:ext>
            </a:extLst>
          </p:cNvPr>
          <p:cNvSpPr>
            <a:spLocks noGrp="1"/>
          </p:cNvSpPr>
          <p:nvPr>
            <p:ph type="title"/>
          </p:nvPr>
        </p:nvSpPr>
        <p:spPr/>
        <p:txBody>
          <a:bodyPr>
            <a:normAutofit/>
          </a:bodyPr>
          <a:lstStyle/>
          <a:p>
            <a:pPr algn="ctr"/>
            <a:r>
              <a:rPr lang="tr-TR" sz="4000" b="1" dirty="0">
                <a:solidFill>
                  <a:srgbClr val="C00000"/>
                </a:solidFill>
              </a:rPr>
              <a:t>DİSLİPİDEMİ TEDAVİSİNDE HEDEFLER</a:t>
            </a:r>
          </a:p>
        </p:txBody>
      </p:sp>
      <p:pic>
        <p:nvPicPr>
          <p:cNvPr id="4" name="Resim 3">
            <a:extLst>
              <a:ext uri="{FF2B5EF4-FFF2-40B4-BE49-F238E27FC236}">
                <a16:creationId xmlns:a16="http://schemas.microsoft.com/office/drawing/2014/main" id="{30260199-03FB-4A87-9765-6ED3ED00486C}"/>
              </a:ext>
            </a:extLst>
          </p:cNvPr>
          <p:cNvPicPr>
            <a:picLocks noChangeAspect="1"/>
          </p:cNvPicPr>
          <p:nvPr/>
        </p:nvPicPr>
        <p:blipFill rotWithShape="1">
          <a:blip r:embed="rId3"/>
          <a:srcRect l="-299" t="-787" r="434" b="35433"/>
          <a:stretch/>
        </p:blipFill>
        <p:spPr>
          <a:xfrm>
            <a:off x="1335248" y="2036428"/>
            <a:ext cx="9521504" cy="2785144"/>
          </a:xfrm>
          <a:prstGeom prst="rect">
            <a:avLst/>
          </a:prstGeom>
        </p:spPr>
      </p:pic>
    </p:spTree>
    <p:extLst>
      <p:ext uri="{BB962C8B-B14F-4D97-AF65-F5344CB8AC3E}">
        <p14:creationId xmlns:p14="http://schemas.microsoft.com/office/powerpoint/2010/main" val="15773283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2761C92-F9CA-4C3A-A8D8-3D31FB26C6D6}"/>
              </a:ext>
            </a:extLst>
          </p:cNvPr>
          <p:cNvSpPr>
            <a:spLocks noGrp="1"/>
          </p:cNvSpPr>
          <p:nvPr>
            <p:ph type="title"/>
          </p:nvPr>
        </p:nvSpPr>
        <p:spPr/>
        <p:txBody>
          <a:bodyPr>
            <a:normAutofit/>
          </a:bodyPr>
          <a:lstStyle/>
          <a:p>
            <a:pPr algn="ctr"/>
            <a:r>
              <a:rPr lang="tr-TR" sz="4000" b="1" dirty="0">
                <a:solidFill>
                  <a:srgbClr val="C00000"/>
                </a:solidFill>
              </a:rPr>
              <a:t>HİPERTRİGLİSERİDEMİ</a:t>
            </a:r>
          </a:p>
        </p:txBody>
      </p:sp>
      <p:sp>
        <p:nvSpPr>
          <p:cNvPr id="3" name="İçerik Yer Tutucusu 2">
            <a:extLst>
              <a:ext uri="{FF2B5EF4-FFF2-40B4-BE49-F238E27FC236}">
                <a16:creationId xmlns:a16="http://schemas.microsoft.com/office/drawing/2014/main" id="{D92D9A54-6470-4170-8968-2B3CC9F8CDBA}"/>
              </a:ext>
            </a:extLst>
          </p:cNvPr>
          <p:cNvSpPr>
            <a:spLocks noGrp="1"/>
          </p:cNvSpPr>
          <p:nvPr>
            <p:ph idx="1"/>
          </p:nvPr>
        </p:nvSpPr>
        <p:spPr/>
        <p:txBody>
          <a:bodyPr/>
          <a:lstStyle/>
          <a:p>
            <a:r>
              <a:rPr lang="tr-TR" dirty="0"/>
              <a:t>Yüksek </a:t>
            </a:r>
            <a:r>
              <a:rPr lang="tr-TR" dirty="0" err="1"/>
              <a:t>trigliserid</a:t>
            </a:r>
            <a:r>
              <a:rPr lang="tr-TR" dirty="0"/>
              <a:t> düzeyleri</a:t>
            </a:r>
          </a:p>
          <a:p>
            <a:endParaRPr lang="tr-TR" dirty="0"/>
          </a:p>
          <a:p>
            <a:endParaRPr lang="tr-TR" dirty="0"/>
          </a:p>
          <a:p>
            <a:r>
              <a:rPr lang="tr-TR" dirty="0" err="1"/>
              <a:t>Primer</a:t>
            </a:r>
            <a:r>
              <a:rPr lang="tr-TR" dirty="0"/>
              <a:t>/</a:t>
            </a:r>
            <a:r>
              <a:rPr lang="tr-TR" dirty="0" err="1"/>
              <a:t>sekonder</a:t>
            </a:r>
            <a:endParaRPr lang="tr-TR" dirty="0"/>
          </a:p>
          <a:p>
            <a:endParaRPr lang="tr-TR" dirty="0"/>
          </a:p>
          <a:p>
            <a:endParaRPr lang="tr-TR" dirty="0"/>
          </a:p>
        </p:txBody>
      </p:sp>
      <p:pic>
        <p:nvPicPr>
          <p:cNvPr id="7" name="Resim 6">
            <a:extLst>
              <a:ext uri="{FF2B5EF4-FFF2-40B4-BE49-F238E27FC236}">
                <a16:creationId xmlns:a16="http://schemas.microsoft.com/office/drawing/2014/main" id="{A89419C3-2BB0-443F-AD32-FD250A90A615}"/>
              </a:ext>
            </a:extLst>
          </p:cNvPr>
          <p:cNvPicPr>
            <a:picLocks noChangeAspect="1"/>
          </p:cNvPicPr>
          <p:nvPr/>
        </p:nvPicPr>
        <p:blipFill>
          <a:blip r:embed="rId3"/>
          <a:stretch>
            <a:fillRect/>
          </a:stretch>
        </p:blipFill>
        <p:spPr>
          <a:xfrm>
            <a:off x="838200" y="2414981"/>
            <a:ext cx="10506075" cy="685800"/>
          </a:xfrm>
          <a:prstGeom prst="rect">
            <a:avLst/>
          </a:prstGeom>
        </p:spPr>
      </p:pic>
      <p:pic>
        <p:nvPicPr>
          <p:cNvPr id="9" name="Resim 8">
            <a:extLst>
              <a:ext uri="{FF2B5EF4-FFF2-40B4-BE49-F238E27FC236}">
                <a16:creationId xmlns:a16="http://schemas.microsoft.com/office/drawing/2014/main" id="{AE0EAB03-4B5B-4D04-B371-579F2CDAE4F5}"/>
              </a:ext>
            </a:extLst>
          </p:cNvPr>
          <p:cNvPicPr>
            <a:picLocks noChangeAspect="1"/>
          </p:cNvPicPr>
          <p:nvPr/>
        </p:nvPicPr>
        <p:blipFill>
          <a:blip r:embed="rId4"/>
          <a:stretch>
            <a:fillRect/>
          </a:stretch>
        </p:blipFill>
        <p:spPr>
          <a:xfrm>
            <a:off x="910729" y="4001294"/>
            <a:ext cx="10433545" cy="1905000"/>
          </a:xfrm>
          <a:prstGeom prst="rect">
            <a:avLst/>
          </a:prstGeom>
        </p:spPr>
      </p:pic>
    </p:spTree>
    <p:extLst>
      <p:ext uri="{BB962C8B-B14F-4D97-AF65-F5344CB8AC3E}">
        <p14:creationId xmlns:p14="http://schemas.microsoft.com/office/powerpoint/2010/main" val="8917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3AB5765-328D-4C06-A19C-F64D2EF74FDD}"/>
              </a:ext>
            </a:extLst>
          </p:cNvPr>
          <p:cNvSpPr>
            <a:spLocks noGrp="1"/>
          </p:cNvSpPr>
          <p:nvPr>
            <p:ph type="ctrTitle"/>
          </p:nvPr>
        </p:nvSpPr>
        <p:spPr/>
        <p:txBody>
          <a:bodyPr/>
          <a:lstStyle/>
          <a:p>
            <a:r>
              <a:rPr lang="tr-TR" b="1" dirty="0">
                <a:solidFill>
                  <a:srgbClr val="C00000"/>
                </a:solidFill>
              </a:rPr>
              <a:t>DİSLİPİDEMİ</a:t>
            </a:r>
          </a:p>
        </p:txBody>
      </p:sp>
      <p:sp>
        <p:nvSpPr>
          <p:cNvPr id="3" name="Alt Başlık 2">
            <a:extLst>
              <a:ext uri="{FF2B5EF4-FFF2-40B4-BE49-F238E27FC236}">
                <a16:creationId xmlns:a16="http://schemas.microsoft.com/office/drawing/2014/main" id="{7E2C00A9-ED04-4ABB-892A-91DF2F7CA651}"/>
              </a:ext>
            </a:extLst>
          </p:cNvPr>
          <p:cNvSpPr>
            <a:spLocks noGrp="1"/>
          </p:cNvSpPr>
          <p:nvPr>
            <p:ph type="subTitle" idx="1"/>
          </p:nvPr>
        </p:nvSpPr>
        <p:spPr/>
        <p:txBody>
          <a:bodyPr/>
          <a:lstStyle/>
          <a:p>
            <a:pPr>
              <a:defRPr/>
            </a:pPr>
            <a:r>
              <a:rPr lang="tr-TR" dirty="0">
                <a:solidFill>
                  <a:schemeClr val="tx1">
                    <a:lumMod val="85000"/>
                    <a:lumOff val="15000"/>
                  </a:schemeClr>
                </a:solidFill>
                <a:latin typeface="Calibri" panose="020F0502020204030204" pitchFamily="34" charset="0"/>
                <a:cs typeface="Times New Roman" panose="02020603050405020304" pitchFamily="18" charset="0"/>
              </a:rPr>
              <a:t>Arş. Gör. Dr. </a:t>
            </a:r>
            <a:r>
              <a:rPr lang="tr-TR" dirty="0" err="1">
                <a:solidFill>
                  <a:schemeClr val="tx1">
                    <a:lumMod val="85000"/>
                    <a:lumOff val="15000"/>
                  </a:schemeClr>
                </a:solidFill>
                <a:latin typeface="Calibri" panose="020F0502020204030204" pitchFamily="34" charset="0"/>
                <a:cs typeface="Times New Roman" panose="02020603050405020304" pitchFamily="18" charset="0"/>
              </a:rPr>
              <a:t>Rumeysa</a:t>
            </a:r>
            <a:r>
              <a:rPr lang="tr-TR" dirty="0">
                <a:solidFill>
                  <a:schemeClr val="tx1">
                    <a:lumMod val="85000"/>
                    <a:lumOff val="15000"/>
                  </a:schemeClr>
                </a:solidFill>
                <a:latin typeface="Calibri" panose="020F0502020204030204" pitchFamily="34" charset="0"/>
                <a:cs typeface="Times New Roman" panose="02020603050405020304" pitchFamily="18" charset="0"/>
              </a:rPr>
              <a:t> Betül KAYA</a:t>
            </a:r>
          </a:p>
          <a:p>
            <a:pPr>
              <a:defRPr/>
            </a:pPr>
            <a:r>
              <a:rPr lang="tr-TR" dirty="0">
                <a:solidFill>
                  <a:schemeClr val="tx1">
                    <a:lumMod val="85000"/>
                    <a:lumOff val="15000"/>
                  </a:schemeClr>
                </a:solidFill>
                <a:latin typeface="Calibri" panose="020F0502020204030204" pitchFamily="34" charset="0"/>
                <a:cs typeface="Times New Roman" panose="02020603050405020304" pitchFamily="18" charset="0"/>
              </a:rPr>
              <a:t>KTÜ  Tıp Fakültesi Aile Hekimliği ABD</a:t>
            </a:r>
          </a:p>
          <a:p>
            <a:r>
              <a:rPr lang="tr-TR" dirty="0">
                <a:solidFill>
                  <a:schemeClr val="tx1">
                    <a:lumMod val="85000"/>
                    <a:lumOff val="15000"/>
                  </a:schemeClr>
                </a:solidFill>
              </a:rPr>
              <a:t>07.12.2021</a:t>
            </a:r>
          </a:p>
          <a:p>
            <a:endParaRPr lang="tr-TR" dirty="0"/>
          </a:p>
        </p:txBody>
      </p:sp>
    </p:spTree>
    <p:extLst>
      <p:ext uri="{BB962C8B-B14F-4D97-AF65-F5344CB8AC3E}">
        <p14:creationId xmlns:p14="http://schemas.microsoft.com/office/powerpoint/2010/main" val="24126362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F7017F7-508E-4FFD-84BE-5ED149E7D9ED}"/>
              </a:ext>
            </a:extLst>
          </p:cNvPr>
          <p:cNvSpPr>
            <a:spLocks noGrp="1"/>
          </p:cNvSpPr>
          <p:nvPr>
            <p:ph type="title"/>
          </p:nvPr>
        </p:nvSpPr>
        <p:spPr/>
        <p:txBody>
          <a:bodyPr>
            <a:normAutofit/>
          </a:bodyPr>
          <a:lstStyle/>
          <a:p>
            <a:pPr algn="ctr"/>
            <a:r>
              <a:rPr lang="tr-TR" sz="4000" b="1" dirty="0">
                <a:solidFill>
                  <a:srgbClr val="C00000"/>
                </a:solidFill>
              </a:rPr>
              <a:t>HİPERTRİGLİSERİDEMİ</a:t>
            </a:r>
            <a:endParaRPr lang="tr-TR" sz="4000" dirty="0"/>
          </a:p>
        </p:txBody>
      </p:sp>
      <p:sp>
        <p:nvSpPr>
          <p:cNvPr id="3" name="İçerik Yer Tutucusu 2">
            <a:extLst>
              <a:ext uri="{FF2B5EF4-FFF2-40B4-BE49-F238E27FC236}">
                <a16:creationId xmlns:a16="http://schemas.microsoft.com/office/drawing/2014/main" id="{E6444959-BA18-4ED6-8E00-12AE80F9C023}"/>
              </a:ext>
            </a:extLst>
          </p:cNvPr>
          <p:cNvSpPr>
            <a:spLocks noGrp="1"/>
          </p:cNvSpPr>
          <p:nvPr>
            <p:ph idx="1"/>
          </p:nvPr>
        </p:nvSpPr>
        <p:spPr/>
        <p:txBody>
          <a:bodyPr/>
          <a:lstStyle/>
          <a:p>
            <a:pPr marL="0" indent="0">
              <a:buNone/>
            </a:pPr>
            <a:r>
              <a:rPr lang="tr-TR" b="1" dirty="0"/>
              <a:t>Tedavi </a:t>
            </a:r>
          </a:p>
          <a:p>
            <a:r>
              <a:rPr lang="tr-TR" dirty="0"/>
              <a:t>Yaşam tarzı değişiklikleri</a:t>
            </a:r>
          </a:p>
          <a:p>
            <a:endParaRPr lang="tr-TR" dirty="0"/>
          </a:p>
          <a:p>
            <a:r>
              <a:rPr lang="tr-TR" dirty="0"/>
              <a:t>TG&gt;500 medikal tedavi</a:t>
            </a:r>
          </a:p>
          <a:p>
            <a:endParaRPr lang="tr-TR" dirty="0"/>
          </a:p>
          <a:p>
            <a:pPr marL="0" indent="0">
              <a:buNone/>
            </a:pPr>
            <a:r>
              <a:rPr lang="tr-TR" b="1" dirty="0"/>
              <a:t>Tedavide temel hedef</a:t>
            </a:r>
          </a:p>
          <a:p>
            <a:r>
              <a:rPr lang="tr-TR" dirty="0"/>
              <a:t>ASKVH, </a:t>
            </a:r>
            <a:r>
              <a:rPr lang="tr-TR" dirty="0" err="1"/>
              <a:t>hepatik</a:t>
            </a:r>
            <a:r>
              <a:rPr lang="tr-TR" dirty="0"/>
              <a:t> </a:t>
            </a:r>
            <a:r>
              <a:rPr lang="tr-TR" dirty="0" err="1"/>
              <a:t>steatoz</a:t>
            </a:r>
            <a:r>
              <a:rPr lang="tr-TR" dirty="0"/>
              <a:t> ve </a:t>
            </a:r>
            <a:r>
              <a:rPr lang="tr-TR" dirty="0" err="1"/>
              <a:t>pankreatit</a:t>
            </a:r>
            <a:r>
              <a:rPr lang="tr-TR" dirty="0"/>
              <a:t> gelişmesini önlemek</a:t>
            </a:r>
          </a:p>
          <a:p>
            <a:endParaRPr lang="tr-TR" dirty="0"/>
          </a:p>
          <a:p>
            <a:endParaRPr lang="tr-TR" dirty="0"/>
          </a:p>
        </p:txBody>
      </p:sp>
    </p:spTree>
    <p:extLst>
      <p:ext uri="{BB962C8B-B14F-4D97-AF65-F5344CB8AC3E}">
        <p14:creationId xmlns:p14="http://schemas.microsoft.com/office/powerpoint/2010/main" val="1769958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AEE3322-2406-4A3A-BA28-2EEE95D7E9E5}"/>
              </a:ext>
            </a:extLst>
          </p:cNvPr>
          <p:cNvSpPr>
            <a:spLocks noGrp="1"/>
          </p:cNvSpPr>
          <p:nvPr>
            <p:ph type="title"/>
          </p:nvPr>
        </p:nvSpPr>
        <p:spPr/>
        <p:txBody>
          <a:bodyPr>
            <a:normAutofit/>
          </a:bodyPr>
          <a:lstStyle/>
          <a:p>
            <a:pPr algn="ctr"/>
            <a:r>
              <a:rPr lang="tr-TR" sz="4000" b="1" dirty="0">
                <a:solidFill>
                  <a:srgbClr val="C00000"/>
                </a:solidFill>
              </a:rPr>
              <a:t>DİSLİPİDEMİDE İLAÇ DIŞI YAKLAŞIMLAR</a:t>
            </a:r>
          </a:p>
        </p:txBody>
      </p:sp>
      <p:sp>
        <p:nvSpPr>
          <p:cNvPr id="3" name="İçerik Yer Tutucusu 2">
            <a:extLst>
              <a:ext uri="{FF2B5EF4-FFF2-40B4-BE49-F238E27FC236}">
                <a16:creationId xmlns:a16="http://schemas.microsoft.com/office/drawing/2014/main" id="{C23D06B9-8BB8-4067-B376-D6506215443C}"/>
              </a:ext>
            </a:extLst>
          </p:cNvPr>
          <p:cNvSpPr>
            <a:spLocks noGrp="1"/>
          </p:cNvSpPr>
          <p:nvPr>
            <p:ph idx="1"/>
          </p:nvPr>
        </p:nvSpPr>
        <p:spPr/>
        <p:txBody>
          <a:bodyPr/>
          <a:lstStyle/>
          <a:p>
            <a:pPr marL="0" indent="0">
              <a:buNone/>
            </a:pPr>
            <a:r>
              <a:rPr lang="tr-TR" b="1" dirty="0"/>
              <a:t>Yaşam tarzı değişiklikleri</a:t>
            </a:r>
          </a:p>
          <a:p>
            <a:pPr marL="0" indent="0">
              <a:buNone/>
            </a:pPr>
            <a:endParaRPr lang="tr-TR" b="1" dirty="0"/>
          </a:p>
          <a:p>
            <a:r>
              <a:rPr lang="fi-FI" dirty="0"/>
              <a:t>Kalori kısıtlaması ve kilo kontrolü</a:t>
            </a:r>
            <a:endParaRPr lang="tr-TR" dirty="0"/>
          </a:p>
          <a:p>
            <a:endParaRPr lang="tr-TR" dirty="0"/>
          </a:p>
          <a:p>
            <a:r>
              <a:rPr lang="tr-TR" dirty="0"/>
              <a:t>Aerobik egzersiz</a:t>
            </a:r>
          </a:p>
          <a:p>
            <a:endParaRPr lang="tr-TR" dirty="0"/>
          </a:p>
          <a:p>
            <a:r>
              <a:rPr lang="tr-TR" dirty="0"/>
              <a:t>Sigara, alkol</a:t>
            </a:r>
          </a:p>
          <a:p>
            <a:endParaRPr lang="tr-TR" dirty="0"/>
          </a:p>
        </p:txBody>
      </p:sp>
      <p:pic>
        <p:nvPicPr>
          <p:cNvPr id="6" name="Resim 5">
            <a:extLst>
              <a:ext uri="{FF2B5EF4-FFF2-40B4-BE49-F238E27FC236}">
                <a16:creationId xmlns:a16="http://schemas.microsoft.com/office/drawing/2014/main" id="{58289786-05BF-4E13-AC3F-CB1D087A51D3}"/>
              </a:ext>
            </a:extLst>
          </p:cNvPr>
          <p:cNvPicPr>
            <a:picLocks noChangeAspect="1"/>
          </p:cNvPicPr>
          <p:nvPr/>
        </p:nvPicPr>
        <p:blipFill>
          <a:blip r:embed="rId3"/>
          <a:stretch>
            <a:fillRect/>
          </a:stretch>
        </p:blipFill>
        <p:spPr>
          <a:xfrm>
            <a:off x="6507061" y="3654367"/>
            <a:ext cx="5056464" cy="2301612"/>
          </a:xfrm>
          <a:prstGeom prst="rect">
            <a:avLst/>
          </a:prstGeom>
        </p:spPr>
      </p:pic>
    </p:spTree>
    <p:extLst>
      <p:ext uri="{BB962C8B-B14F-4D97-AF65-F5344CB8AC3E}">
        <p14:creationId xmlns:p14="http://schemas.microsoft.com/office/powerpoint/2010/main" val="2627886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9466E05-874F-4155-9DF2-1E55B1934349}"/>
              </a:ext>
            </a:extLst>
          </p:cNvPr>
          <p:cNvSpPr>
            <a:spLocks noGrp="1"/>
          </p:cNvSpPr>
          <p:nvPr>
            <p:ph idx="1"/>
          </p:nvPr>
        </p:nvSpPr>
        <p:spPr/>
        <p:txBody>
          <a:bodyPr/>
          <a:lstStyle/>
          <a:p>
            <a:pPr marL="0" indent="0">
              <a:buNone/>
            </a:pPr>
            <a:endParaRPr lang="tr-TR" dirty="0"/>
          </a:p>
          <a:p>
            <a:r>
              <a:rPr lang="tr-TR" dirty="0" err="1"/>
              <a:t>Makrobesin</a:t>
            </a:r>
            <a:r>
              <a:rPr lang="tr-TR" dirty="0"/>
              <a:t> oranları</a:t>
            </a:r>
          </a:p>
          <a:p>
            <a:endParaRPr lang="tr-TR" dirty="0"/>
          </a:p>
          <a:p>
            <a:r>
              <a:rPr lang="tr-TR" dirty="0"/>
              <a:t>Yağ oranları</a:t>
            </a:r>
          </a:p>
          <a:p>
            <a:endParaRPr lang="tr-TR" dirty="0"/>
          </a:p>
          <a:p>
            <a:r>
              <a:rPr lang="tr-TR" dirty="0"/>
              <a:t>Diyet lifi </a:t>
            </a:r>
          </a:p>
          <a:p>
            <a:endParaRPr lang="tr-TR" dirty="0"/>
          </a:p>
        </p:txBody>
      </p:sp>
      <p:sp>
        <p:nvSpPr>
          <p:cNvPr id="4" name="Başlık 1">
            <a:extLst>
              <a:ext uri="{FF2B5EF4-FFF2-40B4-BE49-F238E27FC236}">
                <a16:creationId xmlns:a16="http://schemas.microsoft.com/office/drawing/2014/main" id="{5EC6CEB5-B3D8-498B-BBDD-057724D5A75E}"/>
              </a:ext>
            </a:extLst>
          </p:cNvPr>
          <p:cNvSpPr>
            <a:spLocks noGrp="1"/>
          </p:cNvSpPr>
          <p:nvPr>
            <p:ph type="title"/>
          </p:nvPr>
        </p:nvSpPr>
        <p:spPr>
          <a:xfrm>
            <a:off x="838200" y="365125"/>
            <a:ext cx="10515600" cy="1325563"/>
          </a:xfrm>
        </p:spPr>
        <p:txBody>
          <a:bodyPr>
            <a:normAutofit/>
          </a:bodyPr>
          <a:lstStyle/>
          <a:p>
            <a:pPr algn="ctr"/>
            <a:r>
              <a:rPr lang="tr-TR" sz="4000" b="1" dirty="0">
                <a:solidFill>
                  <a:srgbClr val="C00000"/>
                </a:solidFill>
              </a:rPr>
              <a:t>DİSLİPİDEMİDE İLAÇ DIŞI YAKLAŞIMLAR</a:t>
            </a:r>
          </a:p>
        </p:txBody>
      </p:sp>
      <p:pic>
        <p:nvPicPr>
          <p:cNvPr id="5" name="Resim 4">
            <a:extLst>
              <a:ext uri="{FF2B5EF4-FFF2-40B4-BE49-F238E27FC236}">
                <a16:creationId xmlns:a16="http://schemas.microsoft.com/office/drawing/2014/main" id="{CFE78024-7301-423C-BFF0-3105C845D461}"/>
              </a:ext>
            </a:extLst>
          </p:cNvPr>
          <p:cNvPicPr>
            <a:picLocks noChangeAspect="1"/>
          </p:cNvPicPr>
          <p:nvPr/>
        </p:nvPicPr>
        <p:blipFill>
          <a:blip r:embed="rId3"/>
          <a:stretch>
            <a:fillRect/>
          </a:stretch>
        </p:blipFill>
        <p:spPr>
          <a:xfrm>
            <a:off x="6643777" y="4249353"/>
            <a:ext cx="5121084" cy="2243522"/>
          </a:xfrm>
          <a:prstGeom prst="rect">
            <a:avLst/>
          </a:prstGeom>
        </p:spPr>
      </p:pic>
    </p:spTree>
    <p:extLst>
      <p:ext uri="{BB962C8B-B14F-4D97-AF65-F5344CB8AC3E}">
        <p14:creationId xmlns:p14="http://schemas.microsoft.com/office/powerpoint/2010/main" val="14676623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9EFE6C6E-DC8D-47E2-9607-172A23367275}"/>
              </a:ext>
            </a:extLst>
          </p:cNvPr>
          <p:cNvPicPr>
            <a:picLocks noChangeAspect="1"/>
          </p:cNvPicPr>
          <p:nvPr/>
        </p:nvPicPr>
        <p:blipFill>
          <a:blip r:embed="rId3"/>
          <a:stretch>
            <a:fillRect/>
          </a:stretch>
        </p:blipFill>
        <p:spPr>
          <a:xfrm>
            <a:off x="1281112" y="304800"/>
            <a:ext cx="9629775" cy="6248400"/>
          </a:xfrm>
          <a:prstGeom prst="rect">
            <a:avLst/>
          </a:prstGeom>
        </p:spPr>
      </p:pic>
      <p:pic>
        <p:nvPicPr>
          <p:cNvPr id="8" name="Resim 7">
            <a:extLst>
              <a:ext uri="{FF2B5EF4-FFF2-40B4-BE49-F238E27FC236}">
                <a16:creationId xmlns:a16="http://schemas.microsoft.com/office/drawing/2014/main" id="{D0FB1421-6C7B-4869-903E-DEEEA29A7B8A}"/>
              </a:ext>
            </a:extLst>
          </p:cNvPr>
          <p:cNvPicPr>
            <a:picLocks noChangeAspect="1"/>
          </p:cNvPicPr>
          <p:nvPr/>
        </p:nvPicPr>
        <p:blipFill>
          <a:blip r:embed="rId4"/>
          <a:stretch>
            <a:fillRect/>
          </a:stretch>
        </p:blipFill>
        <p:spPr>
          <a:xfrm>
            <a:off x="10910887" y="6163056"/>
            <a:ext cx="1281113" cy="694944"/>
          </a:xfrm>
          <a:prstGeom prst="rect">
            <a:avLst/>
          </a:prstGeom>
        </p:spPr>
      </p:pic>
      <p:sp>
        <p:nvSpPr>
          <p:cNvPr id="2" name="Dikdörtgen: Köşeleri Yuvarlatılmış 1">
            <a:extLst>
              <a:ext uri="{FF2B5EF4-FFF2-40B4-BE49-F238E27FC236}">
                <a16:creationId xmlns:a16="http://schemas.microsoft.com/office/drawing/2014/main" id="{ED402426-BE9E-4AFF-BEF8-6D213B642786}"/>
              </a:ext>
            </a:extLst>
          </p:cNvPr>
          <p:cNvSpPr/>
          <p:nvPr/>
        </p:nvSpPr>
        <p:spPr>
          <a:xfrm>
            <a:off x="1408386" y="783021"/>
            <a:ext cx="1502979" cy="194441"/>
          </a:xfrm>
          <a:prstGeom prst="roundRect">
            <a:avLst/>
          </a:prstGeom>
          <a:solidFill>
            <a:schemeClr val="accent4">
              <a:alpha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Köşeleri Yuvarlatılmış 4">
            <a:extLst>
              <a:ext uri="{FF2B5EF4-FFF2-40B4-BE49-F238E27FC236}">
                <a16:creationId xmlns:a16="http://schemas.microsoft.com/office/drawing/2014/main" id="{91BAE32C-07D8-41E2-B93D-B914DA2563D2}"/>
              </a:ext>
            </a:extLst>
          </p:cNvPr>
          <p:cNvSpPr/>
          <p:nvPr/>
        </p:nvSpPr>
        <p:spPr>
          <a:xfrm>
            <a:off x="1408384" y="1271751"/>
            <a:ext cx="1502979" cy="194441"/>
          </a:xfrm>
          <a:prstGeom prst="roundRect">
            <a:avLst/>
          </a:prstGeom>
          <a:solidFill>
            <a:schemeClr val="accent1">
              <a:lumMod val="60000"/>
              <a:lumOff val="40000"/>
              <a:alpha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Köşeleri Yuvarlatılmış 5">
            <a:extLst>
              <a:ext uri="{FF2B5EF4-FFF2-40B4-BE49-F238E27FC236}">
                <a16:creationId xmlns:a16="http://schemas.microsoft.com/office/drawing/2014/main" id="{B670D20E-E744-428A-A8DF-E4BE23057718}"/>
              </a:ext>
            </a:extLst>
          </p:cNvPr>
          <p:cNvSpPr/>
          <p:nvPr/>
        </p:nvSpPr>
        <p:spPr>
          <a:xfrm>
            <a:off x="1408385" y="5050221"/>
            <a:ext cx="1502979" cy="194441"/>
          </a:xfrm>
          <a:prstGeom prst="roundRect">
            <a:avLst/>
          </a:prstGeom>
          <a:solidFill>
            <a:schemeClr val="accent4">
              <a:alpha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Köşeleri Yuvarlatılmış 8">
            <a:extLst>
              <a:ext uri="{FF2B5EF4-FFF2-40B4-BE49-F238E27FC236}">
                <a16:creationId xmlns:a16="http://schemas.microsoft.com/office/drawing/2014/main" id="{FA76D3CF-EBB0-41E5-942F-20A1E2643CA9}"/>
              </a:ext>
            </a:extLst>
          </p:cNvPr>
          <p:cNvSpPr/>
          <p:nvPr/>
        </p:nvSpPr>
        <p:spPr>
          <a:xfrm>
            <a:off x="1408383" y="2023240"/>
            <a:ext cx="1891865" cy="194441"/>
          </a:xfrm>
          <a:prstGeom prst="round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Köşeleri Yuvarlatılmış 9">
            <a:extLst>
              <a:ext uri="{FF2B5EF4-FFF2-40B4-BE49-F238E27FC236}">
                <a16:creationId xmlns:a16="http://schemas.microsoft.com/office/drawing/2014/main" id="{F5F86B01-B0E1-42D1-B53B-D0852202F15B}"/>
              </a:ext>
            </a:extLst>
          </p:cNvPr>
          <p:cNvSpPr/>
          <p:nvPr/>
        </p:nvSpPr>
        <p:spPr>
          <a:xfrm>
            <a:off x="1408383" y="3048001"/>
            <a:ext cx="1891865" cy="194441"/>
          </a:xfrm>
          <a:prstGeom prst="round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Köşeleri Yuvarlatılmış 10">
            <a:extLst>
              <a:ext uri="{FF2B5EF4-FFF2-40B4-BE49-F238E27FC236}">
                <a16:creationId xmlns:a16="http://schemas.microsoft.com/office/drawing/2014/main" id="{55E48932-D7FD-4121-B4E5-DC3280CC231B}"/>
              </a:ext>
            </a:extLst>
          </p:cNvPr>
          <p:cNvSpPr/>
          <p:nvPr/>
        </p:nvSpPr>
        <p:spPr>
          <a:xfrm>
            <a:off x="1418317" y="5299841"/>
            <a:ext cx="2060607" cy="194441"/>
          </a:xfrm>
          <a:prstGeom prst="roundRect">
            <a:avLst/>
          </a:prstGeom>
          <a:solidFill>
            <a:schemeClr val="accent6">
              <a:alpha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Köşeleri Yuvarlatılmış 11">
            <a:extLst>
              <a:ext uri="{FF2B5EF4-FFF2-40B4-BE49-F238E27FC236}">
                <a16:creationId xmlns:a16="http://schemas.microsoft.com/office/drawing/2014/main" id="{5CCB526E-6435-4490-83FA-A46CE86FC0E8}"/>
              </a:ext>
            </a:extLst>
          </p:cNvPr>
          <p:cNvSpPr/>
          <p:nvPr/>
        </p:nvSpPr>
        <p:spPr>
          <a:xfrm>
            <a:off x="1418317" y="2552698"/>
            <a:ext cx="2060607" cy="194441"/>
          </a:xfrm>
          <a:prstGeom prst="roundRect">
            <a:avLst/>
          </a:prstGeom>
          <a:solidFill>
            <a:schemeClr val="accent6">
              <a:alpha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Köşeleri Yuvarlatılmış 13">
            <a:extLst>
              <a:ext uri="{FF2B5EF4-FFF2-40B4-BE49-F238E27FC236}">
                <a16:creationId xmlns:a16="http://schemas.microsoft.com/office/drawing/2014/main" id="{DFF74E3C-16E1-468C-9BB5-6C38576AFAF5}"/>
              </a:ext>
            </a:extLst>
          </p:cNvPr>
          <p:cNvSpPr/>
          <p:nvPr/>
        </p:nvSpPr>
        <p:spPr>
          <a:xfrm>
            <a:off x="1418317" y="1037238"/>
            <a:ext cx="1891865" cy="194441"/>
          </a:xfrm>
          <a:prstGeom prst="roundRect">
            <a:avLst/>
          </a:prstGeom>
          <a:solidFill>
            <a:schemeClr val="accent2">
              <a:alpha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Köşeleri Yuvarlatılmış 14">
            <a:extLst>
              <a:ext uri="{FF2B5EF4-FFF2-40B4-BE49-F238E27FC236}">
                <a16:creationId xmlns:a16="http://schemas.microsoft.com/office/drawing/2014/main" id="{61657C2B-9FD7-4325-A1C1-34B15B3D06C5}"/>
              </a:ext>
            </a:extLst>
          </p:cNvPr>
          <p:cNvSpPr/>
          <p:nvPr/>
        </p:nvSpPr>
        <p:spPr>
          <a:xfrm>
            <a:off x="1413635" y="5549461"/>
            <a:ext cx="1891865" cy="194441"/>
          </a:xfrm>
          <a:prstGeom prst="round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Dikdörtgen: Köşeleri Yuvarlatılmış 15">
            <a:extLst>
              <a:ext uri="{FF2B5EF4-FFF2-40B4-BE49-F238E27FC236}">
                <a16:creationId xmlns:a16="http://schemas.microsoft.com/office/drawing/2014/main" id="{00685902-D16F-4CB8-8028-1168E0C84907}"/>
              </a:ext>
            </a:extLst>
          </p:cNvPr>
          <p:cNvSpPr/>
          <p:nvPr/>
        </p:nvSpPr>
        <p:spPr>
          <a:xfrm>
            <a:off x="1408383" y="3553808"/>
            <a:ext cx="2060607" cy="194441"/>
          </a:xfrm>
          <a:prstGeom prst="roundRect">
            <a:avLst/>
          </a:prstGeom>
          <a:solidFill>
            <a:schemeClr val="accent6">
              <a:alpha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2703506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5FB203F-C0FA-4400-B332-7B89BFDB734C}"/>
              </a:ext>
            </a:extLst>
          </p:cNvPr>
          <p:cNvSpPr>
            <a:spLocks noGrp="1"/>
          </p:cNvSpPr>
          <p:nvPr>
            <p:ph type="title"/>
          </p:nvPr>
        </p:nvSpPr>
        <p:spPr/>
        <p:txBody>
          <a:bodyPr>
            <a:normAutofit/>
          </a:bodyPr>
          <a:lstStyle/>
          <a:p>
            <a:pPr algn="ctr"/>
            <a:r>
              <a:rPr lang="tr-TR" sz="4000" b="1" dirty="0">
                <a:solidFill>
                  <a:srgbClr val="C00000"/>
                </a:solidFill>
              </a:rPr>
              <a:t>DİSLİPİDEMİDE İLAÇ TEDAVİSİ</a:t>
            </a:r>
          </a:p>
        </p:txBody>
      </p:sp>
      <p:sp>
        <p:nvSpPr>
          <p:cNvPr id="3" name="İçerik Yer Tutucusu 2">
            <a:extLst>
              <a:ext uri="{FF2B5EF4-FFF2-40B4-BE49-F238E27FC236}">
                <a16:creationId xmlns:a16="http://schemas.microsoft.com/office/drawing/2014/main" id="{88290845-A2E1-4521-9812-70647C38272C}"/>
              </a:ext>
            </a:extLst>
          </p:cNvPr>
          <p:cNvSpPr>
            <a:spLocks noGrp="1"/>
          </p:cNvSpPr>
          <p:nvPr>
            <p:ph idx="1"/>
          </p:nvPr>
        </p:nvSpPr>
        <p:spPr/>
        <p:txBody>
          <a:bodyPr/>
          <a:lstStyle/>
          <a:p>
            <a:pPr marL="0" indent="0">
              <a:buNone/>
            </a:pPr>
            <a:r>
              <a:rPr lang="tr-TR" b="1" dirty="0" err="1"/>
              <a:t>Statinler</a:t>
            </a:r>
            <a:endParaRPr lang="tr-TR" b="1" dirty="0"/>
          </a:p>
          <a:p>
            <a:r>
              <a:rPr lang="tr-TR" dirty="0"/>
              <a:t>Etki</a:t>
            </a:r>
            <a:r>
              <a:rPr lang="tr-TR" b="1" dirty="0"/>
              <a:t> </a:t>
            </a:r>
            <a:r>
              <a:rPr lang="tr-TR" dirty="0"/>
              <a:t>mekanizması : HMG- </a:t>
            </a:r>
            <a:r>
              <a:rPr lang="tr-TR" dirty="0" err="1"/>
              <a:t>CoA</a:t>
            </a:r>
            <a:r>
              <a:rPr lang="tr-TR" dirty="0"/>
              <a:t> </a:t>
            </a:r>
            <a:r>
              <a:rPr lang="tr-TR" dirty="0" err="1"/>
              <a:t>redüktaz</a:t>
            </a:r>
            <a:endParaRPr lang="tr-TR" dirty="0"/>
          </a:p>
          <a:p>
            <a:endParaRPr lang="tr-TR" dirty="0"/>
          </a:p>
          <a:p>
            <a:r>
              <a:rPr lang="tr-TR" dirty="0" err="1"/>
              <a:t>Endikasyon</a:t>
            </a:r>
            <a:r>
              <a:rPr lang="tr-TR" dirty="0"/>
              <a:t> :  LDL </a:t>
            </a:r>
          </a:p>
          <a:p>
            <a:endParaRPr lang="tr-TR" dirty="0"/>
          </a:p>
          <a:p>
            <a:r>
              <a:rPr lang="tr-TR" dirty="0"/>
              <a:t>L</a:t>
            </a:r>
            <a:r>
              <a:rPr lang="fi-FI" dirty="0"/>
              <a:t>ovastatin, pravastatin, simvastatin, fluvastatin, </a:t>
            </a:r>
            <a:r>
              <a:rPr lang="fi-FI" u="sng" dirty="0"/>
              <a:t>atorvastatin</a:t>
            </a:r>
            <a:r>
              <a:rPr lang="fi-FI" dirty="0"/>
              <a:t>, </a:t>
            </a:r>
            <a:r>
              <a:rPr lang="fi-FI" u="sng" dirty="0"/>
              <a:t>rosuvastatin</a:t>
            </a:r>
            <a:r>
              <a:rPr lang="fi-FI" dirty="0"/>
              <a:t> ve pitavastatin</a:t>
            </a:r>
            <a:r>
              <a:rPr lang="tr-TR" dirty="0"/>
              <a:t> </a:t>
            </a:r>
          </a:p>
          <a:p>
            <a:endParaRPr lang="tr-TR" dirty="0"/>
          </a:p>
          <a:p>
            <a:endParaRPr lang="tr-TR" dirty="0"/>
          </a:p>
        </p:txBody>
      </p:sp>
      <p:sp>
        <p:nvSpPr>
          <p:cNvPr id="4" name="&quot;İzin Verilmiyor&quot; Simgesi 3">
            <a:extLst>
              <a:ext uri="{FF2B5EF4-FFF2-40B4-BE49-F238E27FC236}">
                <a16:creationId xmlns:a16="http://schemas.microsoft.com/office/drawing/2014/main" id="{155178CB-DFCE-4A7C-BD20-46B68099ECDA}"/>
              </a:ext>
            </a:extLst>
          </p:cNvPr>
          <p:cNvSpPr/>
          <p:nvPr/>
        </p:nvSpPr>
        <p:spPr>
          <a:xfrm>
            <a:off x="6819574" y="2382376"/>
            <a:ext cx="434830" cy="318781"/>
          </a:xfrm>
          <a:prstGeom prst="noSmoking">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tx1"/>
              </a:solidFill>
            </a:endParaRPr>
          </a:p>
        </p:txBody>
      </p:sp>
      <p:sp>
        <p:nvSpPr>
          <p:cNvPr id="5" name="Ok: Yukarı 4">
            <a:extLst>
              <a:ext uri="{FF2B5EF4-FFF2-40B4-BE49-F238E27FC236}">
                <a16:creationId xmlns:a16="http://schemas.microsoft.com/office/drawing/2014/main" id="{6E01D958-B7DC-4B2F-B2F4-BB53CBF9234B}"/>
              </a:ext>
            </a:extLst>
          </p:cNvPr>
          <p:cNvSpPr/>
          <p:nvPr/>
        </p:nvSpPr>
        <p:spPr>
          <a:xfrm>
            <a:off x="3776782" y="3429000"/>
            <a:ext cx="192947" cy="293614"/>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Resim 5">
            <a:extLst>
              <a:ext uri="{FF2B5EF4-FFF2-40B4-BE49-F238E27FC236}">
                <a16:creationId xmlns:a16="http://schemas.microsoft.com/office/drawing/2014/main" id="{13673064-EC7B-4E0E-9779-39883DDB2104}"/>
              </a:ext>
            </a:extLst>
          </p:cNvPr>
          <p:cNvPicPr>
            <a:picLocks noChangeAspect="1"/>
          </p:cNvPicPr>
          <p:nvPr/>
        </p:nvPicPr>
        <p:blipFill>
          <a:blip r:embed="rId3"/>
          <a:stretch>
            <a:fillRect/>
          </a:stretch>
        </p:blipFill>
        <p:spPr>
          <a:xfrm>
            <a:off x="9211113" y="4952972"/>
            <a:ext cx="2737606" cy="1539903"/>
          </a:xfrm>
          <a:prstGeom prst="rect">
            <a:avLst/>
          </a:prstGeom>
        </p:spPr>
      </p:pic>
    </p:spTree>
    <p:extLst>
      <p:ext uri="{BB962C8B-B14F-4D97-AF65-F5344CB8AC3E}">
        <p14:creationId xmlns:p14="http://schemas.microsoft.com/office/powerpoint/2010/main" val="13785791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E1A59A3A-D2DE-457C-AC5D-4FA83B60B4BF}"/>
              </a:ext>
            </a:extLst>
          </p:cNvPr>
          <p:cNvPicPr>
            <a:picLocks noChangeAspect="1"/>
          </p:cNvPicPr>
          <p:nvPr/>
        </p:nvPicPr>
        <p:blipFill>
          <a:blip r:embed="rId3"/>
          <a:stretch>
            <a:fillRect/>
          </a:stretch>
        </p:blipFill>
        <p:spPr>
          <a:xfrm>
            <a:off x="571500" y="1676400"/>
            <a:ext cx="11049000" cy="3505200"/>
          </a:xfrm>
          <a:prstGeom prst="rect">
            <a:avLst/>
          </a:prstGeom>
        </p:spPr>
      </p:pic>
    </p:spTree>
    <p:extLst>
      <p:ext uri="{BB962C8B-B14F-4D97-AF65-F5344CB8AC3E}">
        <p14:creationId xmlns:p14="http://schemas.microsoft.com/office/powerpoint/2010/main" val="1259457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D90F1695-B754-4738-965D-336751F12853}"/>
              </a:ext>
            </a:extLst>
          </p:cNvPr>
          <p:cNvSpPr>
            <a:spLocks noGrp="1"/>
          </p:cNvSpPr>
          <p:nvPr>
            <p:ph idx="1"/>
          </p:nvPr>
        </p:nvSpPr>
        <p:spPr/>
        <p:txBody>
          <a:bodyPr/>
          <a:lstStyle/>
          <a:p>
            <a:pPr marL="0" indent="0">
              <a:buNone/>
            </a:pPr>
            <a:r>
              <a:rPr lang="tr-TR" b="1" dirty="0" err="1"/>
              <a:t>Statinler</a:t>
            </a:r>
            <a:r>
              <a:rPr lang="tr-TR" b="1" dirty="0"/>
              <a:t> ve İlaç Etkileşimleri </a:t>
            </a:r>
          </a:p>
          <a:p>
            <a:pPr marL="0" indent="0">
              <a:buNone/>
            </a:pPr>
            <a:endParaRPr lang="tr-TR" dirty="0"/>
          </a:p>
          <a:p>
            <a:pPr marL="0" indent="0">
              <a:buNone/>
            </a:pPr>
            <a:r>
              <a:rPr lang="tr-TR" dirty="0"/>
              <a:t>  </a:t>
            </a:r>
            <a:endParaRPr lang="tr-TR" dirty="0">
              <a:solidFill>
                <a:schemeClr val="tx1">
                  <a:lumMod val="95000"/>
                  <a:lumOff val="5000"/>
                </a:schemeClr>
              </a:solidFill>
            </a:endParaRPr>
          </a:p>
          <a:p>
            <a:pPr marL="0" indent="0">
              <a:buNone/>
            </a:pPr>
            <a:endParaRPr lang="tr-TR" dirty="0"/>
          </a:p>
          <a:p>
            <a:endParaRPr lang="tr-TR" dirty="0">
              <a:solidFill>
                <a:schemeClr val="tx1">
                  <a:lumMod val="95000"/>
                  <a:lumOff val="5000"/>
                </a:schemeClr>
              </a:solidFill>
            </a:endParaRPr>
          </a:p>
        </p:txBody>
      </p:sp>
      <p:sp>
        <p:nvSpPr>
          <p:cNvPr id="4" name="Başlık 1">
            <a:extLst>
              <a:ext uri="{FF2B5EF4-FFF2-40B4-BE49-F238E27FC236}">
                <a16:creationId xmlns:a16="http://schemas.microsoft.com/office/drawing/2014/main" id="{5B0C5BFE-987D-4F85-9228-1FB53F962C21}"/>
              </a:ext>
            </a:extLst>
          </p:cNvPr>
          <p:cNvSpPr>
            <a:spLocks noGrp="1"/>
          </p:cNvSpPr>
          <p:nvPr>
            <p:ph type="title"/>
          </p:nvPr>
        </p:nvSpPr>
        <p:spPr>
          <a:xfrm>
            <a:off x="838200" y="365125"/>
            <a:ext cx="10515600" cy="1325563"/>
          </a:xfrm>
        </p:spPr>
        <p:txBody>
          <a:bodyPr>
            <a:normAutofit/>
          </a:bodyPr>
          <a:lstStyle/>
          <a:p>
            <a:pPr algn="ctr"/>
            <a:r>
              <a:rPr lang="tr-TR" sz="4000" b="1" dirty="0">
                <a:solidFill>
                  <a:srgbClr val="C00000"/>
                </a:solidFill>
              </a:rPr>
              <a:t>DİSLİPİDEMİDE İLAÇ TEDAVİSİ</a:t>
            </a:r>
          </a:p>
        </p:txBody>
      </p:sp>
      <p:pic>
        <p:nvPicPr>
          <p:cNvPr id="6" name="Resim 5">
            <a:extLst>
              <a:ext uri="{FF2B5EF4-FFF2-40B4-BE49-F238E27FC236}">
                <a16:creationId xmlns:a16="http://schemas.microsoft.com/office/drawing/2014/main" id="{BE471F46-9059-465B-A404-92283F86227E}"/>
              </a:ext>
            </a:extLst>
          </p:cNvPr>
          <p:cNvPicPr>
            <a:picLocks noChangeAspect="1"/>
          </p:cNvPicPr>
          <p:nvPr/>
        </p:nvPicPr>
        <p:blipFill>
          <a:blip r:embed="rId3"/>
          <a:stretch>
            <a:fillRect/>
          </a:stretch>
        </p:blipFill>
        <p:spPr>
          <a:xfrm>
            <a:off x="752147" y="2309155"/>
            <a:ext cx="11087100" cy="4257675"/>
          </a:xfrm>
          <a:prstGeom prst="rect">
            <a:avLst/>
          </a:prstGeom>
        </p:spPr>
      </p:pic>
    </p:spTree>
    <p:extLst>
      <p:ext uri="{BB962C8B-B14F-4D97-AF65-F5344CB8AC3E}">
        <p14:creationId xmlns:p14="http://schemas.microsoft.com/office/powerpoint/2010/main" val="11371680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B98DC97-81D9-4EFF-BD22-ADC811D28E5A}"/>
              </a:ext>
            </a:extLst>
          </p:cNvPr>
          <p:cNvSpPr>
            <a:spLocks noGrp="1"/>
          </p:cNvSpPr>
          <p:nvPr>
            <p:ph idx="1"/>
          </p:nvPr>
        </p:nvSpPr>
        <p:spPr/>
        <p:txBody>
          <a:bodyPr/>
          <a:lstStyle/>
          <a:p>
            <a:pPr marL="0" indent="0">
              <a:buNone/>
            </a:pPr>
            <a:r>
              <a:rPr lang="tr-TR" b="1" dirty="0" err="1"/>
              <a:t>Statinlerin</a:t>
            </a:r>
            <a:r>
              <a:rPr lang="tr-TR" b="1" dirty="0"/>
              <a:t> Yan Etkileri</a:t>
            </a:r>
          </a:p>
          <a:p>
            <a:pPr marL="0" indent="0">
              <a:buNone/>
            </a:pPr>
            <a:endParaRPr lang="tr-TR" dirty="0"/>
          </a:p>
          <a:p>
            <a:r>
              <a:rPr lang="tr-TR" dirty="0" err="1"/>
              <a:t>Myalji</a:t>
            </a:r>
            <a:r>
              <a:rPr lang="tr-TR" dirty="0"/>
              <a:t>, baş ağrısı, </a:t>
            </a:r>
            <a:r>
              <a:rPr lang="tr-TR" dirty="0" err="1"/>
              <a:t>gastrointestinal</a:t>
            </a:r>
            <a:r>
              <a:rPr lang="tr-TR" dirty="0"/>
              <a:t> problemler..</a:t>
            </a:r>
          </a:p>
          <a:p>
            <a:endParaRPr lang="tr-TR" dirty="0"/>
          </a:p>
          <a:p>
            <a:r>
              <a:rPr lang="tr-TR" dirty="0" err="1"/>
              <a:t>Hepatik</a:t>
            </a:r>
            <a:r>
              <a:rPr lang="tr-TR" dirty="0"/>
              <a:t> </a:t>
            </a:r>
            <a:r>
              <a:rPr lang="tr-TR" dirty="0" err="1"/>
              <a:t>disfonksiyon</a:t>
            </a:r>
            <a:r>
              <a:rPr lang="tr-TR" dirty="0"/>
              <a:t> ? , </a:t>
            </a:r>
            <a:r>
              <a:rPr lang="tr-TR" dirty="0" err="1"/>
              <a:t>hiperglisemi</a:t>
            </a:r>
            <a:r>
              <a:rPr lang="tr-TR" dirty="0"/>
              <a:t> ?</a:t>
            </a:r>
          </a:p>
          <a:p>
            <a:endParaRPr lang="tr-TR" dirty="0"/>
          </a:p>
          <a:p>
            <a:r>
              <a:rPr lang="tr-TR" dirty="0"/>
              <a:t>Gebelik ve emzirme </a:t>
            </a:r>
            <a:r>
              <a:rPr lang="tr-TR" sz="3600" b="1" dirty="0">
                <a:solidFill>
                  <a:srgbClr val="C00000"/>
                </a:solidFill>
              </a:rPr>
              <a:t>x</a:t>
            </a:r>
          </a:p>
          <a:p>
            <a:endParaRPr lang="tr-TR" dirty="0"/>
          </a:p>
        </p:txBody>
      </p:sp>
      <p:sp>
        <p:nvSpPr>
          <p:cNvPr id="4" name="Başlık 1">
            <a:extLst>
              <a:ext uri="{FF2B5EF4-FFF2-40B4-BE49-F238E27FC236}">
                <a16:creationId xmlns:a16="http://schemas.microsoft.com/office/drawing/2014/main" id="{F29A47C5-E7E8-40F3-B4A8-66DF20D3810E}"/>
              </a:ext>
            </a:extLst>
          </p:cNvPr>
          <p:cNvSpPr>
            <a:spLocks noGrp="1"/>
          </p:cNvSpPr>
          <p:nvPr>
            <p:ph type="title"/>
          </p:nvPr>
        </p:nvSpPr>
        <p:spPr>
          <a:xfrm>
            <a:off x="838200" y="365125"/>
            <a:ext cx="10515600" cy="1325563"/>
          </a:xfrm>
        </p:spPr>
        <p:txBody>
          <a:bodyPr>
            <a:normAutofit/>
          </a:bodyPr>
          <a:lstStyle/>
          <a:p>
            <a:pPr algn="ctr"/>
            <a:r>
              <a:rPr lang="tr-TR" sz="4000" b="1" dirty="0">
                <a:solidFill>
                  <a:srgbClr val="C00000"/>
                </a:solidFill>
              </a:rPr>
              <a:t>DİSLİPİDEMİDE İLAÇ TEDAVİSİ</a:t>
            </a:r>
          </a:p>
        </p:txBody>
      </p:sp>
    </p:spTree>
    <p:extLst>
      <p:ext uri="{BB962C8B-B14F-4D97-AF65-F5344CB8AC3E}">
        <p14:creationId xmlns:p14="http://schemas.microsoft.com/office/powerpoint/2010/main" val="42230445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D20FC8E4-091A-4DFF-87C7-7154A56144EF}"/>
              </a:ext>
            </a:extLst>
          </p:cNvPr>
          <p:cNvPicPr>
            <a:picLocks noChangeAspect="1"/>
          </p:cNvPicPr>
          <p:nvPr/>
        </p:nvPicPr>
        <p:blipFill>
          <a:blip r:embed="rId3"/>
          <a:stretch>
            <a:fillRect/>
          </a:stretch>
        </p:blipFill>
        <p:spPr>
          <a:xfrm>
            <a:off x="533400" y="509587"/>
            <a:ext cx="11125200" cy="5838825"/>
          </a:xfrm>
          <a:prstGeom prst="rect">
            <a:avLst/>
          </a:prstGeom>
        </p:spPr>
      </p:pic>
    </p:spTree>
    <p:extLst>
      <p:ext uri="{BB962C8B-B14F-4D97-AF65-F5344CB8AC3E}">
        <p14:creationId xmlns:p14="http://schemas.microsoft.com/office/powerpoint/2010/main" val="1980214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841FD13A-C27C-4BAD-A0DD-AA8CE5D9E61E}"/>
              </a:ext>
            </a:extLst>
          </p:cNvPr>
          <p:cNvPicPr>
            <a:picLocks noChangeAspect="1"/>
          </p:cNvPicPr>
          <p:nvPr/>
        </p:nvPicPr>
        <p:blipFill>
          <a:blip r:embed="rId3"/>
          <a:stretch>
            <a:fillRect/>
          </a:stretch>
        </p:blipFill>
        <p:spPr>
          <a:xfrm>
            <a:off x="561975" y="566737"/>
            <a:ext cx="11068050" cy="5724525"/>
          </a:xfrm>
          <a:prstGeom prst="rect">
            <a:avLst/>
          </a:prstGeom>
        </p:spPr>
      </p:pic>
    </p:spTree>
    <p:extLst>
      <p:ext uri="{BB962C8B-B14F-4D97-AF65-F5344CB8AC3E}">
        <p14:creationId xmlns:p14="http://schemas.microsoft.com/office/powerpoint/2010/main" val="3883621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62D633E-220B-4883-BE09-C0D4300F3FBA}"/>
              </a:ext>
            </a:extLst>
          </p:cNvPr>
          <p:cNvSpPr>
            <a:spLocks noGrp="1"/>
          </p:cNvSpPr>
          <p:nvPr>
            <p:ph type="title"/>
          </p:nvPr>
        </p:nvSpPr>
        <p:spPr/>
        <p:txBody>
          <a:bodyPr>
            <a:normAutofit/>
          </a:bodyPr>
          <a:lstStyle/>
          <a:p>
            <a:pPr algn="ctr"/>
            <a:r>
              <a:rPr lang="tr-TR" sz="4000" b="1" dirty="0">
                <a:solidFill>
                  <a:srgbClr val="C00000"/>
                </a:solidFill>
              </a:rPr>
              <a:t>AMAÇ</a:t>
            </a:r>
          </a:p>
        </p:txBody>
      </p:sp>
      <p:sp>
        <p:nvSpPr>
          <p:cNvPr id="3" name="İçerik Yer Tutucusu 2">
            <a:extLst>
              <a:ext uri="{FF2B5EF4-FFF2-40B4-BE49-F238E27FC236}">
                <a16:creationId xmlns:a16="http://schemas.microsoft.com/office/drawing/2014/main" id="{F123C3BA-2BB9-4539-8AD5-4DE8B6B2F07C}"/>
              </a:ext>
            </a:extLst>
          </p:cNvPr>
          <p:cNvSpPr>
            <a:spLocks noGrp="1"/>
          </p:cNvSpPr>
          <p:nvPr>
            <p:ph idx="1"/>
          </p:nvPr>
        </p:nvSpPr>
        <p:spPr/>
        <p:txBody>
          <a:bodyPr/>
          <a:lstStyle/>
          <a:p>
            <a:r>
              <a:rPr lang="tr-TR" dirty="0" err="1"/>
              <a:t>Dislipidemiye</a:t>
            </a:r>
            <a:r>
              <a:rPr lang="tr-TR" dirty="0"/>
              <a:t> genel yaklaşım hakkında bilgi vermek</a:t>
            </a:r>
          </a:p>
        </p:txBody>
      </p:sp>
      <p:pic>
        <p:nvPicPr>
          <p:cNvPr id="4" name="Resim 3">
            <a:extLst>
              <a:ext uri="{FF2B5EF4-FFF2-40B4-BE49-F238E27FC236}">
                <a16:creationId xmlns:a16="http://schemas.microsoft.com/office/drawing/2014/main" id="{998C6D1B-8672-4354-B6AD-2D13F9DF5300}"/>
              </a:ext>
            </a:extLst>
          </p:cNvPr>
          <p:cNvPicPr>
            <a:picLocks noChangeAspect="1"/>
          </p:cNvPicPr>
          <p:nvPr/>
        </p:nvPicPr>
        <p:blipFill>
          <a:blip r:embed="rId2"/>
          <a:stretch>
            <a:fillRect/>
          </a:stretch>
        </p:blipFill>
        <p:spPr>
          <a:xfrm>
            <a:off x="3744005" y="2778934"/>
            <a:ext cx="4703989" cy="2646778"/>
          </a:xfrm>
          <a:prstGeom prst="rect">
            <a:avLst/>
          </a:prstGeom>
        </p:spPr>
      </p:pic>
    </p:spTree>
    <p:extLst>
      <p:ext uri="{BB962C8B-B14F-4D97-AF65-F5344CB8AC3E}">
        <p14:creationId xmlns:p14="http://schemas.microsoft.com/office/powerpoint/2010/main" val="18393665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D63DA176-9AEB-40A9-8392-A40C285468D2}"/>
              </a:ext>
            </a:extLst>
          </p:cNvPr>
          <p:cNvSpPr>
            <a:spLocks noGrp="1"/>
          </p:cNvSpPr>
          <p:nvPr>
            <p:ph idx="1"/>
          </p:nvPr>
        </p:nvSpPr>
        <p:spPr/>
        <p:txBody>
          <a:bodyPr>
            <a:normAutofit fontScale="92500" lnSpcReduction="10000"/>
          </a:bodyPr>
          <a:lstStyle/>
          <a:p>
            <a:pPr marL="0" indent="0">
              <a:buNone/>
            </a:pPr>
            <a:r>
              <a:rPr lang="tr-TR" sz="3000" b="1" dirty="0" err="1"/>
              <a:t>Ezetimib</a:t>
            </a:r>
            <a:endParaRPr lang="tr-TR" sz="3000" b="1" dirty="0"/>
          </a:p>
          <a:p>
            <a:pPr marL="0" indent="0">
              <a:buNone/>
            </a:pPr>
            <a:endParaRPr lang="tr-TR" b="1" dirty="0"/>
          </a:p>
          <a:p>
            <a:r>
              <a:rPr lang="tr-TR" sz="3000" dirty="0"/>
              <a:t>Etki</a:t>
            </a:r>
            <a:r>
              <a:rPr lang="tr-TR" sz="3000" b="1" dirty="0"/>
              <a:t> </a:t>
            </a:r>
            <a:r>
              <a:rPr lang="tr-TR" sz="3000" dirty="0"/>
              <a:t>mekanizması : kolesterol emilim inhibitörü</a:t>
            </a:r>
          </a:p>
          <a:p>
            <a:endParaRPr lang="tr-TR" dirty="0"/>
          </a:p>
          <a:p>
            <a:r>
              <a:rPr lang="tr-TR" sz="3000" dirty="0" err="1"/>
              <a:t>Endikasyon</a:t>
            </a:r>
            <a:r>
              <a:rPr lang="tr-TR" sz="3000" dirty="0"/>
              <a:t> : </a:t>
            </a:r>
            <a:r>
              <a:rPr lang="tr-TR" sz="3000" dirty="0" err="1"/>
              <a:t>statinle</a:t>
            </a:r>
            <a:r>
              <a:rPr lang="tr-TR" sz="3000" dirty="0"/>
              <a:t> hedef LDL </a:t>
            </a:r>
            <a:r>
              <a:rPr lang="tr-TR" sz="3600" b="1" dirty="0">
                <a:solidFill>
                  <a:srgbClr val="C00000"/>
                </a:solidFill>
              </a:rPr>
              <a:t>x</a:t>
            </a:r>
            <a:r>
              <a:rPr lang="tr-TR" dirty="0"/>
              <a:t>, </a:t>
            </a:r>
            <a:r>
              <a:rPr lang="tr-TR" sz="3000" dirty="0" err="1"/>
              <a:t>statin</a:t>
            </a:r>
            <a:r>
              <a:rPr lang="tr-TR" sz="3000" dirty="0"/>
              <a:t> </a:t>
            </a:r>
            <a:r>
              <a:rPr lang="tr-TR" sz="3000" dirty="0" err="1"/>
              <a:t>intoleransı</a:t>
            </a:r>
            <a:endParaRPr lang="tr-TR" sz="3000" dirty="0"/>
          </a:p>
          <a:p>
            <a:endParaRPr lang="tr-TR" dirty="0"/>
          </a:p>
          <a:p>
            <a:r>
              <a:rPr lang="tr-TR" sz="3000" dirty="0"/>
              <a:t>Yan etki ve İlaç Etkileşimi : gebelik ve ciddi karaciğer hastalığı </a:t>
            </a:r>
            <a:r>
              <a:rPr lang="tr-TR" sz="3900" b="1" dirty="0">
                <a:solidFill>
                  <a:srgbClr val="C00000"/>
                </a:solidFill>
              </a:rPr>
              <a:t>x</a:t>
            </a:r>
            <a:r>
              <a:rPr lang="tr-TR" dirty="0"/>
              <a:t> </a:t>
            </a:r>
          </a:p>
          <a:p>
            <a:endParaRPr lang="tr-TR" dirty="0"/>
          </a:p>
          <a:p>
            <a:pPr marL="0" indent="0">
              <a:buNone/>
            </a:pPr>
            <a:r>
              <a:rPr lang="tr-TR" b="1" dirty="0"/>
              <a:t> </a:t>
            </a:r>
          </a:p>
          <a:p>
            <a:endParaRPr lang="tr-TR" dirty="0"/>
          </a:p>
        </p:txBody>
      </p:sp>
      <p:sp>
        <p:nvSpPr>
          <p:cNvPr id="4" name="Başlık 1">
            <a:extLst>
              <a:ext uri="{FF2B5EF4-FFF2-40B4-BE49-F238E27FC236}">
                <a16:creationId xmlns:a16="http://schemas.microsoft.com/office/drawing/2014/main" id="{2B8A195B-3524-4E79-9A90-C27078CCD3F5}"/>
              </a:ext>
            </a:extLst>
          </p:cNvPr>
          <p:cNvSpPr>
            <a:spLocks noGrp="1"/>
          </p:cNvSpPr>
          <p:nvPr>
            <p:ph type="title"/>
          </p:nvPr>
        </p:nvSpPr>
        <p:spPr>
          <a:xfrm>
            <a:off x="838200" y="365125"/>
            <a:ext cx="10515600" cy="1325563"/>
          </a:xfrm>
        </p:spPr>
        <p:txBody>
          <a:bodyPr>
            <a:normAutofit/>
          </a:bodyPr>
          <a:lstStyle/>
          <a:p>
            <a:pPr algn="ctr"/>
            <a:r>
              <a:rPr lang="tr-TR" sz="4000" b="1" dirty="0">
                <a:solidFill>
                  <a:srgbClr val="C00000"/>
                </a:solidFill>
              </a:rPr>
              <a:t>DİSLİPİDEMİDE İLAÇ TEDAVİSİ</a:t>
            </a:r>
          </a:p>
        </p:txBody>
      </p:sp>
    </p:spTree>
    <p:extLst>
      <p:ext uri="{BB962C8B-B14F-4D97-AF65-F5344CB8AC3E}">
        <p14:creationId xmlns:p14="http://schemas.microsoft.com/office/powerpoint/2010/main" val="42460300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D63DA176-9AEB-40A9-8392-A40C285468D2}"/>
              </a:ext>
            </a:extLst>
          </p:cNvPr>
          <p:cNvSpPr>
            <a:spLocks noGrp="1"/>
          </p:cNvSpPr>
          <p:nvPr>
            <p:ph idx="1"/>
          </p:nvPr>
        </p:nvSpPr>
        <p:spPr/>
        <p:txBody>
          <a:bodyPr>
            <a:normAutofit/>
          </a:bodyPr>
          <a:lstStyle/>
          <a:p>
            <a:pPr marL="0" indent="0">
              <a:buNone/>
            </a:pPr>
            <a:r>
              <a:rPr lang="tr-TR" b="1" dirty="0"/>
              <a:t>Safra Asidi Bağlayıcılar(</a:t>
            </a:r>
            <a:r>
              <a:rPr lang="tr-TR" b="1" dirty="0" err="1"/>
              <a:t>kolesevelam</a:t>
            </a:r>
            <a:r>
              <a:rPr lang="tr-TR" b="1" dirty="0"/>
              <a:t>, </a:t>
            </a:r>
            <a:r>
              <a:rPr lang="tr-TR" b="1" dirty="0" err="1"/>
              <a:t>kolestiramin</a:t>
            </a:r>
            <a:r>
              <a:rPr lang="tr-TR" b="1" dirty="0"/>
              <a:t> ve </a:t>
            </a:r>
            <a:r>
              <a:rPr lang="tr-TR" b="1" dirty="0" err="1"/>
              <a:t>kolestipol</a:t>
            </a:r>
            <a:r>
              <a:rPr lang="tr-TR" b="1" dirty="0"/>
              <a:t>)</a:t>
            </a:r>
          </a:p>
          <a:p>
            <a:pPr marL="0" indent="0">
              <a:buNone/>
            </a:pPr>
            <a:endParaRPr lang="tr-TR" b="1" dirty="0"/>
          </a:p>
          <a:p>
            <a:r>
              <a:rPr lang="tr-TR" dirty="0"/>
              <a:t>Etki Mekanizması : ince bağırsakta safra asitlerine bağlanarak</a:t>
            </a:r>
          </a:p>
          <a:p>
            <a:endParaRPr lang="tr-TR" dirty="0"/>
          </a:p>
          <a:p>
            <a:r>
              <a:rPr lang="tr-TR" dirty="0" err="1"/>
              <a:t>Endikasyon</a:t>
            </a:r>
            <a:r>
              <a:rPr lang="tr-TR" dirty="0"/>
              <a:t> : </a:t>
            </a:r>
            <a:r>
              <a:rPr lang="tr-TR" dirty="0" err="1"/>
              <a:t>statinle</a:t>
            </a:r>
            <a:r>
              <a:rPr lang="tr-TR" dirty="0"/>
              <a:t> kombine, </a:t>
            </a:r>
            <a:r>
              <a:rPr lang="tr-TR" sz="2800" dirty="0" err="1"/>
              <a:t>statin</a:t>
            </a:r>
            <a:r>
              <a:rPr lang="tr-TR" sz="2800" dirty="0"/>
              <a:t> </a:t>
            </a:r>
            <a:r>
              <a:rPr lang="tr-TR" sz="2800" dirty="0" err="1"/>
              <a:t>intoleransı</a:t>
            </a:r>
            <a:r>
              <a:rPr lang="tr-TR" sz="2800" dirty="0"/>
              <a:t>, gebelik</a:t>
            </a:r>
          </a:p>
          <a:p>
            <a:endParaRPr lang="tr-TR" dirty="0"/>
          </a:p>
          <a:p>
            <a:r>
              <a:rPr lang="tr-TR" dirty="0"/>
              <a:t>Yan etki : </a:t>
            </a:r>
            <a:r>
              <a:rPr lang="tr-TR" dirty="0" err="1"/>
              <a:t>gastrointestinal</a:t>
            </a:r>
            <a:r>
              <a:rPr lang="tr-TR" dirty="0"/>
              <a:t> yan etkiler, ilaç emilimi</a:t>
            </a:r>
            <a:endParaRPr lang="tr-TR" b="1" dirty="0"/>
          </a:p>
          <a:p>
            <a:pPr marL="0" indent="0">
              <a:buNone/>
            </a:pPr>
            <a:r>
              <a:rPr lang="tr-TR" b="1" dirty="0"/>
              <a:t> </a:t>
            </a:r>
          </a:p>
          <a:p>
            <a:endParaRPr lang="tr-TR" dirty="0"/>
          </a:p>
        </p:txBody>
      </p:sp>
      <p:sp>
        <p:nvSpPr>
          <p:cNvPr id="4" name="Başlık 1">
            <a:extLst>
              <a:ext uri="{FF2B5EF4-FFF2-40B4-BE49-F238E27FC236}">
                <a16:creationId xmlns:a16="http://schemas.microsoft.com/office/drawing/2014/main" id="{2B8A195B-3524-4E79-9A90-C27078CCD3F5}"/>
              </a:ext>
            </a:extLst>
          </p:cNvPr>
          <p:cNvSpPr>
            <a:spLocks noGrp="1"/>
          </p:cNvSpPr>
          <p:nvPr>
            <p:ph type="title"/>
          </p:nvPr>
        </p:nvSpPr>
        <p:spPr>
          <a:xfrm>
            <a:off x="838200" y="365125"/>
            <a:ext cx="10515600" cy="1325563"/>
          </a:xfrm>
        </p:spPr>
        <p:txBody>
          <a:bodyPr>
            <a:normAutofit/>
          </a:bodyPr>
          <a:lstStyle/>
          <a:p>
            <a:pPr algn="ctr"/>
            <a:r>
              <a:rPr lang="tr-TR" sz="4000" b="1" dirty="0">
                <a:solidFill>
                  <a:srgbClr val="C00000"/>
                </a:solidFill>
              </a:rPr>
              <a:t>DİSLİPİDEMİDE İLAÇ TEDAVİSİ</a:t>
            </a:r>
          </a:p>
        </p:txBody>
      </p:sp>
    </p:spTree>
    <p:extLst>
      <p:ext uri="{BB962C8B-B14F-4D97-AF65-F5344CB8AC3E}">
        <p14:creationId xmlns:p14="http://schemas.microsoft.com/office/powerpoint/2010/main" val="3570800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D63DA176-9AEB-40A9-8392-A40C285468D2}"/>
              </a:ext>
            </a:extLst>
          </p:cNvPr>
          <p:cNvSpPr>
            <a:spLocks noGrp="1"/>
          </p:cNvSpPr>
          <p:nvPr>
            <p:ph idx="1"/>
          </p:nvPr>
        </p:nvSpPr>
        <p:spPr/>
        <p:txBody>
          <a:bodyPr>
            <a:normAutofit lnSpcReduction="10000"/>
          </a:bodyPr>
          <a:lstStyle/>
          <a:p>
            <a:pPr marL="0" indent="0">
              <a:buNone/>
            </a:pPr>
            <a:r>
              <a:rPr lang="tr-TR" b="1" dirty="0" err="1"/>
              <a:t>Fibrik</a:t>
            </a:r>
            <a:r>
              <a:rPr lang="tr-TR" b="1" dirty="0"/>
              <a:t> </a:t>
            </a:r>
            <a:r>
              <a:rPr lang="tr-TR" b="1" dirty="0" err="1"/>
              <a:t>Asid</a:t>
            </a:r>
            <a:r>
              <a:rPr lang="tr-TR" b="1" dirty="0"/>
              <a:t> </a:t>
            </a:r>
            <a:r>
              <a:rPr lang="tr-TR" b="1" dirty="0" err="1"/>
              <a:t>Deriveleri</a:t>
            </a:r>
            <a:r>
              <a:rPr lang="tr-TR" b="1" dirty="0"/>
              <a:t> (</a:t>
            </a:r>
            <a:r>
              <a:rPr lang="tr-TR" b="1" dirty="0" err="1"/>
              <a:t>Fibratlar</a:t>
            </a:r>
            <a:r>
              <a:rPr lang="tr-TR" b="1" dirty="0"/>
              <a:t>)</a:t>
            </a:r>
          </a:p>
          <a:p>
            <a:pPr marL="0" indent="0">
              <a:buNone/>
            </a:pPr>
            <a:endParaRPr lang="tr-TR" b="1" dirty="0"/>
          </a:p>
          <a:p>
            <a:r>
              <a:rPr lang="tr-TR" dirty="0"/>
              <a:t>Etki Mekanizması : PPAR-</a:t>
            </a:r>
            <a:r>
              <a:rPr lang="el-GR" dirty="0"/>
              <a:t>α </a:t>
            </a:r>
            <a:r>
              <a:rPr lang="tr-TR" dirty="0"/>
              <a:t>aktivasyonu</a:t>
            </a:r>
          </a:p>
          <a:p>
            <a:endParaRPr lang="tr-TR" dirty="0"/>
          </a:p>
          <a:p>
            <a:r>
              <a:rPr lang="tr-TR" dirty="0" err="1"/>
              <a:t>Endikasyon</a:t>
            </a:r>
            <a:r>
              <a:rPr lang="tr-TR" dirty="0"/>
              <a:t> : </a:t>
            </a:r>
            <a:r>
              <a:rPr lang="tr-TR" dirty="0" err="1"/>
              <a:t>hipertrigliseridemi</a:t>
            </a:r>
            <a:endParaRPr lang="tr-TR" dirty="0"/>
          </a:p>
          <a:p>
            <a:endParaRPr lang="tr-TR" dirty="0"/>
          </a:p>
          <a:p>
            <a:r>
              <a:rPr lang="tr-TR" dirty="0"/>
              <a:t>Yan etki : </a:t>
            </a:r>
            <a:r>
              <a:rPr lang="tr-TR" dirty="0" err="1"/>
              <a:t>miyopati</a:t>
            </a:r>
            <a:r>
              <a:rPr lang="tr-TR" dirty="0"/>
              <a:t>, karaciğer enzim  , safra kesesi taşı</a:t>
            </a:r>
            <a:endParaRPr lang="tr-TR" b="1" dirty="0"/>
          </a:p>
          <a:p>
            <a:pPr marL="0" indent="0">
              <a:buNone/>
            </a:pPr>
            <a:endParaRPr lang="tr-TR" b="1" dirty="0"/>
          </a:p>
          <a:p>
            <a:pPr marL="0" indent="0">
              <a:buNone/>
            </a:pPr>
            <a:r>
              <a:rPr lang="tr-TR" b="1" dirty="0"/>
              <a:t> </a:t>
            </a:r>
          </a:p>
          <a:p>
            <a:endParaRPr lang="tr-TR" dirty="0"/>
          </a:p>
        </p:txBody>
      </p:sp>
      <p:sp>
        <p:nvSpPr>
          <p:cNvPr id="4" name="Başlık 1">
            <a:extLst>
              <a:ext uri="{FF2B5EF4-FFF2-40B4-BE49-F238E27FC236}">
                <a16:creationId xmlns:a16="http://schemas.microsoft.com/office/drawing/2014/main" id="{2B8A195B-3524-4E79-9A90-C27078CCD3F5}"/>
              </a:ext>
            </a:extLst>
          </p:cNvPr>
          <p:cNvSpPr>
            <a:spLocks noGrp="1"/>
          </p:cNvSpPr>
          <p:nvPr>
            <p:ph type="title"/>
          </p:nvPr>
        </p:nvSpPr>
        <p:spPr>
          <a:xfrm>
            <a:off x="838200" y="365125"/>
            <a:ext cx="10515600" cy="1325563"/>
          </a:xfrm>
        </p:spPr>
        <p:txBody>
          <a:bodyPr>
            <a:normAutofit/>
          </a:bodyPr>
          <a:lstStyle/>
          <a:p>
            <a:pPr algn="ctr"/>
            <a:r>
              <a:rPr lang="tr-TR" sz="4000" b="1" dirty="0">
                <a:solidFill>
                  <a:srgbClr val="C00000"/>
                </a:solidFill>
              </a:rPr>
              <a:t>DİSLİPİDEMİDE İLAÇ TEDAVİSİ</a:t>
            </a:r>
          </a:p>
        </p:txBody>
      </p:sp>
      <p:sp>
        <p:nvSpPr>
          <p:cNvPr id="2" name="Ok: Yukarı 1">
            <a:extLst>
              <a:ext uri="{FF2B5EF4-FFF2-40B4-BE49-F238E27FC236}">
                <a16:creationId xmlns:a16="http://schemas.microsoft.com/office/drawing/2014/main" id="{E0F54E6C-E23B-405D-89AA-879489A7BCCD}"/>
              </a:ext>
            </a:extLst>
          </p:cNvPr>
          <p:cNvSpPr/>
          <p:nvPr/>
        </p:nvSpPr>
        <p:spPr>
          <a:xfrm>
            <a:off x="6263876" y="4687325"/>
            <a:ext cx="134224" cy="243280"/>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n>
                <a:solidFill>
                  <a:schemeClr val="tx1"/>
                </a:solidFill>
              </a:ln>
              <a:solidFill>
                <a:schemeClr val="tx1"/>
              </a:solidFill>
            </a:endParaRPr>
          </a:p>
        </p:txBody>
      </p:sp>
    </p:spTree>
    <p:extLst>
      <p:ext uri="{BB962C8B-B14F-4D97-AF65-F5344CB8AC3E}">
        <p14:creationId xmlns:p14="http://schemas.microsoft.com/office/powerpoint/2010/main" val="40064162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D63DA176-9AEB-40A9-8392-A40C285468D2}"/>
              </a:ext>
            </a:extLst>
          </p:cNvPr>
          <p:cNvSpPr>
            <a:spLocks noGrp="1"/>
          </p:cNvSpPr>
          <p:nvPr>
            <p:ph idx="1"/>
          </p:nvPr>
        </p:nvSpPr>
        <p:spPr/>
        <p:txBody>
          <a:bodyPr>
            <a:normAutofit lnSpcReduction="10000"/>
          </a:bodyPr>
          <a:lstStyle/>
          <a:p>
            <a:pPr marL="0" indent="0">
              <a:buNone/>
            </a:pPr>
            <a:r>
              <a:rPr lang="tr-TR" b="1" dirty="0" err="1"/>
              <a:t>Nikotinik</a:t>
            </a:r>
            <a:r>
              <a:rPr lang="tr-TR" b="1" dirty="0"/>
              <a:t> Asit (</a:t>
            </a:r>
            <a:r>
              <a:rPr lang="tr-TR" b="1" dirty="0" err="1"/>
              <a:t>Niasin</a:t>
            </a:r>
            <a:r>
              <a:rPr lang="tr-TR" b="1" dirty="0"/>
              <a:t>)</a:t>
            </a:r>
          </a:p>
          <a:p>
            <a:pPr marL="0" indent="0">
              <a:buNone/>
            </a:pPr>
            <a:endParaRPr lang="tr-TR" b="1" dirty="0"/>
          </a:p>
          <a:p>
            <a:r>
              <a:rPr lang="tr-TR" dirty="0"/>
              <a:t>Etki Mekanizması : VLDL   , apoA1 </a:t>
            </a:r>
          </a:p>
          <a:p>
            <a:endParaRPr lang="tr-TR" dirty="0"/>
          </a:p>
          <a:p>
            <a:r>
              <a:rPr lang="tr-TR" dirty="0" err="1"/>
              <a:t>Endikasyon</a:t>
            </a:r>
            <a:r>
              <a:rPr lang="tr-TR" dirty="0"/>
              <a:t> : TG düşürmede ilave bir tedavi </a:t>
            </a:r>
          </a:p>
          <a:p>
            <a:endParaRPr lang="tr-TR" dirty="0"/>
          </a:p>
          <a:p>
            <a:r>
              <a:rPr lang="tr-TR" dirty="0"/>
              <a:t>Yan etki : </a:t>
            </a:r>
            <a:r>
              <a:rPr lang="tr-TR" dirty="0" err="1"/>
              <a:t>hiperglisemi</a:t>
            </a:r>
            <a:r>
              <a:rPr lang="tr-TR" dirty="0"/>
              <a:t>, ateş basması, </a:t>
            </a:r>
            <a:r>
              <a:rPr lang="tr-TR" dirty="0" err="1"/>
              <a:t>hepatosellüler</a:t>
            </a:r>
            <a:r>
              <a:rPr lang="tr-TR" dirty="0"/>
              <a:t> enzim </a:t>
            </a:r>
            <a:r>
              <a:rPr lang="tr-TR" dirty="0" err="1"/>
              <a:t>artışı,hiperürisemi</a:t>
            </a:r>
            <a:r>
              <a:rPr lang="tr-TR" dirty="0"/>
              <a:t>, </a:t>
            </a:r>
            <a:r>
              <a:rPr lang="tr-TR" dirty="0" err="1"/>
              <a:t>gastrointestinal</a:t>
            </a:r>
            <a:r>
              <a:rPr lang="tr-TR" dirty="0"/>
              <a:t> yakınmalar</a:t>
            </a:r>
            <a:endParaRPr lang="tr-TR" b="1" dirty="0"/>
          </a:p>
          <a:p>
            <a:pPr marL="0" indent="0">
              <a:buNone/>
            </a:pPr>
            <a:r>
              <a:rPr lang="tr-TR" b="1" dirty="0"/>
              <a:t> </a:t>
            </a:r>
          </a:p>
          <a:p>
            <a:endParaRPr lang="tr-TR" dirty="0"/>
          </a:p>
        </p:txBody>
      </p:sp>
      <p:sp>
        <p:nvSpPr>
          <p:cNvPr id="4" name="Başlık 1">
            <a:extLst>
              <a:ext uri="{FF2B5EF4-FFF2-40B4-BE49-F238E27FC236}">
                <a16:creationId xmlns:a16="http://schemas.microsoft.com/office/drawing/2014/main" id="{2B8A195B-3524-4E79-9A90-C27078CCD3F5}"/>
              </a:ext>
            </a:extLst>
          </p:cNvPr>
          <p:cNvSpPr>
            <a:spLocks noGrp="1"/>
          </p:cNvSpPr>
          <p:nvPr>
            <p:ph type="title"/>
          </p:nvPr>
        </p:nvSpPr>
        <p:spPr>
          <a:xfrm>
            <a:off x="838200" y="365125"/>
            <a:ext cx="10515600" cy="1325563"/>
          </a:xfrm>
        </p:spPr>
        <p:txBody>
          <a:bodyPr>
            <a:normAutofit/>
          </a:bodyPr>
          <a:lstStyle/>
          <a:p>
            <a:pPr algn="ctr"/>
            <a:r>
              <a:rPr lang="tr-TR" sz="4000" b="1" dirty="0">
                <a:solidFill>
                  <a:srgbClr val="C00000"/>
                </a:solidFill>
              </a:rPr>
              <a:t>DİSLİPİDEMİDE İLAÇ TEDAVİSİ</a:t>
            </a:r>
          </a:p>
        </p:txBody>
      </p:sp>
      <p:sp>
        <p:nvSpPr>
          <p:cNvPr id="5" name="Ok: Yukarı 4">
            <a:extLst>
              <a:ext uri="{FF2B5EF4-FFF2-40B4-BE49-F238E27FC236}">
                <a16:creationId xmlns:a16="http://schemas.microsoft.com/office/drawing/2014/main" id="{5838DF21-A240-440A-B3D9-0DF172B2F90A}"/>
              </a:ext>
            </a:extLst>
          </p:cNvPr>
          <p:cNvSpPr/>
          <p:nvPr/>
        </p:nvSpPr>
        <p:spPr>
          <a:xfrm>
            <a:off x="6096000" y="2831284"/>
            <a:ext cx="134224" cy="243280"/>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n>
                <a:solidFill>
                  <a:schemeClr val="tx1"/>
                </a:solidFill>
              </a:ln>
              <a:solidFill>
                <a:schemeClr val="tx1"/>
              </a:solidFill>
            </a:endParaRPr>
          </a:p>
        </p:txBody>
      </p:sp>
      <p:sp>
        <p:nvSpPr>
          <p:cNvPr id="6" name="Ok: Aşağı 5">
            <a:extLst>
              <a:ext uri="{FF2B5EF4-FFF2-40B4-BE49-F238E27FC236}">
                <a16:creationId xmlns:a16="http://schemas.microsoft.com/office/drawing/2014/main" id="{E5C89187-FB0A-4A3A-811C-6682D265C7F7}"/>
              </a:ext>
            </a:extLst>
          </p:cNvPr>
          <p:cNvSpPr/>
          <p:nvPr/>
        </p:nvSpPr>
        <p:spPr>
          <a:xfrm>
            <a:off x="4699282" y="2831284"/>
            <a:ext cx="134224" cy="24328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34796498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D63DA176-9AEB-40A9-8392-A40C285468D2}"/>
              </a:ext>
            </a:extLst>
          </p:cNvPr>
          <p:cNvSpPr>
            <a:spLocks noGrp="1"/>
          </p:cNvSpPr>
          <p:nvPr>
            <p:ph idx="1"/>
          </p:nvPr>
        </p:nvSpPr>
        <p:spPr/>
        <p:txBody>
          <a:bodyPr>
            <a:normAutofit/>
          </a:bodyPr>
          <a:lstStyle/>
          <a:p>
            <a:endParaRPr lang="tr-TR" dirty="0"/>
          </a:p>
          <a:p>
            <a:r>
              <a:rPr lang="tr-TR" dirty="0"/>
              <a:t>Omega-3 Yağ Asitleri</a:t>
            </a:r>
            <a:r>
              <a:rPr lang="tr-TR" b="1" dirty="0"/>
              <a:t> </a:t>
            </a:r>
          </a:p>
          <a:p>
            <a:endParaRPr lang="tr-TR" b="1" dirty="0"/>
          </a:p>
          <a:p>
            <a:r>
              <a:rPr lang="tr-TR" dirty="0"/>
              <a:t>PCSK9 İnhibitörleri (</a:t>
            </a:r>
            <a:r>
              <a:rPr lang="tr-TR" dirty="0" err="1"/>
              <a:t>Evolocumab</a:t>
            </a:r>
            <a:r>
              <a:rPr lang="tr-TR" dirty="0"/>
              <a:t>)</a:t>
            </a:r>
          </a:p>
          <a:p>
            <a:endParaRPr lang="tr-TR" b="1" dirty="0"/>
          </a:p>
          <a:p>
            <a:r>
              <a:rPr lang="tr-TR" dirty="0" err="1"/>
              <a:t>Aferez</a:t>
            </a:r>
            <a:r>
              <a:rPr lang="tr-TR" dirty="0"/>
              <a:t> </a:t>
            </a:r>
          </a:p>
          <a:p>
            <a:endParaRPr lang="tr-TR" dirty="0"/>
          </a:p>
        </p:txBody>
      </p:sp>
      <p:sp>
        <p:nvSpPr>
          <p:cNvPr id="4" name="Başlık 1">
            <a:extLst>
              <a:ext uri="{FF2B5EF4-FFF2-40B4-BE49-F238E27FC236}">
                <a16:creationId xmlns:a16="http://schemas.microsoft.com/office/drawing/2014/main" id="{2B8A195B-3524-4E79-9A90-C27078CCD3F5}"/>
              </a:ext>
            </a:extLst>
          </p:cNvPr>
          <p:cNvSpPr>
            <a:spLocks noGrp="1"/>
          </p:cNvSpPr>
          <p:nvPr>
            <p:ph type="title"/>
          </p:nvPr>
        </p:nvSpPr>
        <p:spPr>
          <a:xfrm>
            <a:off x="838200" y="365125"/>
            <a:ext cx="10515600" cy="1325563"/>
          </a:xfrm>
        </p:spPr>
        <p:txBody>
          <a:bodyPr>
            <a:normAutofit/>
          </a:bodyPr>
          <a:lstStyle/>
          <a:p>
            <a:pPr algn="ctr"/>
            <a:r>
              <a:rPr lang="tr-TR" sz="4000" b="1" dirty="0">
                <a:solidFill>
                  <a:srgbClr val="C00000"/>
                </a:solidFill>
              </a:rPr>
              <a:t>DİSLİPİDEMİDE İLAÇ TEDAVİSİ</a:t>
            </a:r>
          </a:p>
        </p:txBody>
      </p:sp>
      <p:sp>
        <p:nvSpPr>
          <p:cNvPr id="2" name="Dikdörtgen: Köşeleri Yuvarlatılmış 1">
            <a:extLst>
              <a:ext uri="{FF2B5EF4-FFF2-40B4-BE49-F238E27FC236}">
                <a16:creationId xmlns:a16="http://schemas.microsoft.com/office/drawing/2014/main" id="{F5E009EF-7227-4115-AEF6-333F245DC6B0}"/>
              </a:ext>
            </a:extLst>
          </p:cNvPr>
          <p:cNvSpPr/>
          <p:nvPr/>
        </p:nvSpPr>
        <p:spPr>
          <a:xfrm>
            <a:off x="7764702" y="4392591"/>
            <a:ext cx="4164356" cy="2258986"/>
          </a:xfrm>
          <a:prstGeom prst="round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err="1">
                <a:solidFill>
                  <a:schemeClr val="tx1">
                    <a:lumMod val="95000"/>
                    <a:lumOff val="5000"/>
                  </a:schemeClr>
                </a:solidFill>
              </a:rPr>
              <a:t>Hipertrigliseridmiye</a:t>
            </a:r>
            <a:r>
              <a:rPr lang="tr-TR" dirty="0">
                <a:solidFill>
                  <a:schemeClr val="tx1">
                    <a:lumMod val="95000"/>
                    <a:lumOff val="5000"/>
                  </a:schemeClr>
                </a:solidFill>
              </a:rPr>
              <a:t> bağlı akut </a:t>
            </a:r>
            <a:r>
              <a:rPr lang="tr-TR" dirty="0" err="1">
                <a:solidFill>
                  <a:schemeClr val="tx1">
                    <a:lumMod val="95000"/>
                    <a:lumOff val="5000"/>
                  </a:schemeClr>
                </a:solidFill>
              </a:rPr>
              <a:t>pankreatit</a:t>
            </a:r>
            <a:r>
              <a:rPr lang="tr-TR" dirty="0">
                <a:solidFill>
                  <a:schemeClr val="tx1">
                    <a:lumMod val="95000"/>
                    <a:lumOff val="5000"/>
                  </a:schemeClr>
                </a:solidFill>
              </a:rPr>
              <a:t> olgularında tedaviye rağmen TG &gt;1000 mg/dl ve şiddetli </a:t>
            </a:r>
            <a:r>
              <a:rPr lang="tr-TR" dirty="0" err="1">
                <a:solidFill>
                  <a:schemeClr val="tx1">
                    <a:lumMod val="95000"/>
                    <a:lumOff val="5000"/>
                  </a:schemeClr>
                </a:solidFill>
              </a:rPr>
              <a:t>pankreatit</a:t>
            </a:r>
            <a:r>
              <a:rPr lang="tr-TR" dirty="0">
                <a:solidFill>
                  <a:schemeClr val="tx1">
                    <a:lumMod val="95000"/>
                    <a:lumOff val="5000"/>
                  </a:schemeClr>
                </a:solidFill>
              </a:rPr>
              <a:t> bulguları (laktik </a:t>
            </a:r>
            <a:r>
              <a:rPr lang="tr-TR" dirty="0" err="1">
                <a:solidFill>
                  <a:schemeClr val="tx1">
                    <a:lumMod val="95000"/>
                    <a:lumOff val="5000"/>
                  </a:schemeClr>
                </a:solidFill>
              </a:rPr>
              <a:t>asidoz</a:t>
            </a:r>
            <a:r>
              <a:rPr lang="tr-TR" dirty="0">
                <a:solidFill>
                  <a:schemeClr val="tx1">
                    <a:lumMod val="95000"/>
                    <a:lumOff val="5000"/>
                  </a:schemeClr>
                </a:solidFill>
              </a:rPr>
              <a:t>, </a:t>
            </a:r>
            <a:r>
              <a:rPr lang="tr-TR" dirty="0" err="1">
                <a:solidFill>
                  <a:schemeClr val="tx1">
                    <a:lumMod val="95000"/>
                    <a:lumOff val="5000"/>
                  </a:schemeClr>
                </a:solidFill>
              </a:rPr>
              <a:t>hipokalsemi</a:t>
            </a:r>
            <a:r>
              <a:rPr lang="tr-TR" dirty="0">
                <a:solidFill>
                  <a:schemeClr val="tx1">
                    <a:lumMod val="95000"/>
                    <a:lumOff val="5000"/>
                  </a:schemeClr>
                </a:solidFill>
              </a:rPr>
              <a:t>, çoklu organ yetmezliği, </a:t>
            </a:r>
            <a:r>
              <a:rPr lang="tr-TR" dirty="0" err="1">
                <a:solidFill>
                  <a:schemeClr val="tx1">
                    <a:lumMod val="95000"/>
                    <a:lumOff val="5000"/>
                  </a:schemeClr>
                </a:solidFill>
              </a:rPr>
              <a:t>sepsis</a:t>
            </a:r>
            <a:r>
              <a:rPr lang="tr-TR" dirty="0">
                <a:solidFill>
                  <a:schemeClr val="tx1">
                    <a:lumMod val="95000"/>
                    <a:lumOff val="5000"/>
                  </a:schemeClr>
                </a:solidFill>
              </a:rPr>
              <a:t>) varsa </a:t>
            </a:r>
            <a:r>
              <a:rPr lang="tr-TR" dirty="0" err="1">
                <a:solidFill>
                  <a:schemeClr val="tx1">
                    <a:lumMod val="95000"/>
                    <a:lumOff val="5000"/>
                  </a:schemeClr>
                </a:solidFill>
              </a:rPr>
              <a:t>aferez</a:t>
            </a:r>
            <a:r>
              <a:rPr lang="tr-TR" dirty="0">
                <a:solidFill>
                  <a:schemeClr val="tx1">
                    <a:lumMod val="95000"/>
                    <a:lumOff val="5000"/>
                  </a:schemeClr>
                </a:solidFill>
              </a:rPr>
              <a:t> uygulanması uygun olur.</a:t>
            </a:r>
          </a:p>
        </p:txBody>
      </p:sp>
      <p:sp>
        <p:nvSpPr>
          <p:cNvPr id="5" name="Dikdörtgen: Köşeleri Yuvarlatılmış 4">
            <a:extLst>
              <a:ext uri="{FF2B5EF4-FFF2-40B4-BE49-F238E27FC236}">
                <a16:creationId xmlns:a16="http://schemas.microsoft.com/office/drawing/2014/main" id="{6C57CDA7-F576-4960-A418-0049D828BDE0}"/>
              </a:ext>
            </a:extLst>
          </p:cNvPr>
          <p:cNvSpPr/>
          <p:nvPr/>
        </p:nvSpPr>
        <p:spPr>
          <a:xfrm>
            <a:off x="1040524" y="4372303"/>
            <a:ext cx="1156138" cy="504497"/>
          </a:xfrm>
          <a:prstGeom prst="round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Resim 5">
            <a:extLst>
              <a:ext uri="{FF2B5EF4-FFF2-40B4-BE49-F238E27FC236}">
                <a16:creationId xmlns:a16="http://schemas.microsoft.com/office/drawing/2014/main" id="{888C6699-120F-4311-ABC9-9D076320F9A3}"/>
              </a:ext>
            </a:extLst>
          </p:cNvPr>
          <p:cNvPicPr>
            <a:picLocks noChangeAspect="1"/>
          </p:cNvPicPr>
          <p:nvPr/>
        </p:nvPicPr>
        <p:blipFill>
          <a:blip r:embed="rId3"/>
          <a:stretch>
            <a:fillRect/>
          </a:stretch>
        </p:blipFill>
        <p:spPr>
          <a:xfrm>
            <a:off x="3098660" y="4372303"/>
            <a:ext cx="4164357" cy="2299563"/>
          </a:xfrm>
          <a:prstGeom prst="rect">
            <a:avLst/>
          </a:prstGeom>
        </p:spPr>
      </p:pic>
    </p:spTree>
    <p:extLst>
      <p:ext uri="{BB962C8B-B14F-4D97-AF65-F5344CB8AC3E}">
        <p14:creationId xmlns:p14="http://schemas.microsoft.com/office/powerpoint/2010/main" val="1228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6581C42-005E-4947-860C-BC8F53BF755F}"/>
              </a:ext>
            </a:extLst>
          </p:cNvPr>
          <p:cNvPicPr>
            <a:picLocks noChangeAspect="1"/>
          </p:cNvPicPr>
          <p:nvPr/>
        </p:nvPicPr>
        <p:blipFill>
          <a:blip r:embed="rId3"/>
          <a:stretch>
            <a:fillRect/>
          </a:stretch>
        </p:blipFill>
        <p:spPr>
          <a:xfrm>
            <a:off x="2833591" y="0"/>
            <a:ext cx="6524818" cy="6858000"/>
          </a:xfrm>
          <a:prstGeom prst="rect">
            <a:avLst/>
          </a:prstGeom>
        </p:spPr>
      </p:pic>
    </p:spTree>
    <p:extLst>
      <p:ext uri="{BB962C8B-B14F-4D97-AF65-F5344CB8AC3E}">
        <p14:creationId xmlns:p14="http://schemas.microsoft.com/office/powerpoint/2010/main" val="17865458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136399A-6016-4CD5-9589-7DE0C8710D45}"/>
              </a:ext>
            </a:extLst>
          </p:cNvPr>
          <p:cNvSpPr>
            <a:spLocks noGrp="1"/>
          </p:cNvSpPr>
          <p:nvPr>
            <p:ph type="title"/>
          </p:nvPr>
        </p:nvSpPr>
        <p:spPr/>
        <p:txBody>
          <a:bodyPr>
            <a:normAutofit/>
          </a:bodyPr>
          <a:lstStyle/>
          <a:p>
            <a:pPr algn="ctr"/>
            <a:r>
              <a:rPr lang="tr-TR" sz="4000" b="1" dirty="0">
                <a:solidFill>
                  <a:srgbClr val="C00000"/>
                </a:solidFill>
              </a:rPr>
              <a:t>SEVK KRİTERLERİ</a:t>
            </a:r>
          </a:p>
        </p:txBody>
      </p:sp>
      <p:sp>
        <p:nvSpPr>
          <p:cNvPr id="3" name="İçerik Yer Tutucusu 2">
            <a:extLst>
              <a:ext uri="{FF2B5EF4-FFF2-40B4-BE49-F238E27FC236}">
                <a16:creationId xmlns:a16="http://schemas.microsoft.com/office/drawing/2014/main" id="{40417FDB-661C-4FE8-923E-444EF8C4CBBB}"/>
              </a:ext>
            </a:extLst>
          </p:cNvPr>
          <p:cNvSpPr>
            <a:spLocks noGrp="1"/>
          </p:cNvSpPr>
          <p:nvPr>
            <p:ph idx="1"/>
          </p:nvPr>
        </p:nvSpPr>
        <p:spPr/>
        <p:txBody>
          <a:bodyPr/>
          <a:lstStyle/>
          <a:p>
            <a:r>
              <a:rPr lang="tr-TR" dirty="0"/>
              <a:t>Yaşam tarzı değişiklikleri ve etkin dozda tedaviye rağmen hedef değere ulaşamama</a:t>
            </a:r>
          </a:p>
          <a:p>
            <a:endParaRPr lang="tr-TR" dirty="0"/>
          </a:p>
          <a:p>
            <a:r>
              <a:rPr lang="tr-TR" dirty="0"/>
              <a:t>Çocuklarda </a:t>
            </a:r>
            <a:r>
              <a:rPr lang="tr-TR" dirty="0" err="1"/>
              <a:t>dislipidemi</a:t>
            </a:r>
            <a:endParaRPr lang="tr-TR" dirty="0"/>
          </a:p>
        </p:txBody>
      </p:sp>
      <p:pic>
        <p:nvPicPr>
          <p:cNvPr id="5" name="Resim 4">
            <a:extLst>
              <a:ext uri="{FF2B5EF4-FFF2-40B4-BE49-F238E27FC236}">
                <a16:creationId xmlns:a16="http://schemas.microsoft.com/office/drawing/2014/main" id="{C126404E-9032-4787-8842-8FFF7D95C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7383" y="3038412"/>
            <a:ext cx="3846862" cy="2842842"/>
          </a:xfrm>
          <a:prstGeom prst="rect">
            <a:avLst/>
          </a:prstGeom>
        </p:spPr>
      </p:pic>
    </p:spTree>
    <p:extLst>
      <p:ext uri="{BB962C8B-B14F-4D97-AF65-F5344CB8AC3E}">
        <p14:creationId xmlns:p14="http://schemas.microsoft.com/office/powerpoint/2010/main" val="31734780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Başlık 10">
            <a:extLst>
              <a:ext uri="{FF2B5EF4-FFF2-40B4-BE49-F238E27FC236}">
                <a16:creationId xmlns:a16="http://schemas.microsoft.com/office/drawing/2014/main" id="{40685A28-F1BC-4A26-B6AD-DFC8609437BF}"/>
              </a:ext>
            </a:extLst>
          </p:cNvPr>
          <p:cNvSpPr>
            <a:spLocks noGrp="1"/>
          </p:cNvSpPr>
          <p:nvPr>
            <p:ph type="title"/>
          </p:nvPr>
        </p:nvSpPr>
        <p:spPr/>
        <p:txBody>
          <a:bodyPr>
            <a:normAutofit/>
          </a:bodyPr>
          <a:lstStyle/>
          <a:p>
            <a:pPr algn="ctr"/>
            <a:r>
              <a:rPr lang="tr-TR" sz="4000" b="1" dirty="0">
                <a:solidFill>
                  <a:srgbClr val="C00000"/>
                </a:solidFill>
              </a:rPr>
              <a:t>OLGU</a:t>
            </a:r>
          </a:p>
        </p:txBody>
      </p:sp>
      <p:sp>
        <p:nvSpPr>
          <p:cNvPr id="12" name="İçerik Yer Tutucusu 11">
            <a:extLst>
              <a:ext uri="{FF2B5EF4-FFF2-40B4-BE49-F238E27FC236}">
                <a16:creationId xmlns:a16="http://schemas.microsoft.com/office/drawing/2014/main" id="{20C5504C-4DFD-4153-A475-02877EB8787C}"/>
              </a:ext>
            </a:extLst>
          </p:cNvPr>
          <p:cNvSpPr>
            <a:spLocks noGrp="1"/>
          </p:cNvSpPr>
          <p:nvPr>
            <p:ph idx="1"/>
          </p:nvPr>
        </p:nvSpPr>
        <p:spPr/>
        <p:txBody>
          <a:bodyPr/>
          <a:lstStyle/>
          <a:p>
            <a:endParaRPr lang="tr-TR" dirty="0"/>
          </a:p>
          <a:p>
            <a:r>
              <a:rPr lang="tr-TR" dirty="0"/>
              <a:t>65 yaş</a:t>
            </a:r>
          </a:p>
          <a:p>
            <a:r>
              <a:rPr lang="tr-TR" dirty="0"/>
              <a:t>TA:125/85 </a:t>
            </a:r>
            <a:r>
              <a:rPr lang="tr-TR" dirty="0" err="1"/>
              <a:t>mmhg</a:t>
            </a:r>
            <a:endParaRPr lang="tr-TR" dirty="0"/>
          </a:p>
          <a:p>
            <a:r>
              <a:rPr lang="tr-TR" dirty="0"/>
              <a:t>Total kolesterol:226</a:t>
            </a:r>
          </a:p>
          <a:p>
            <a:r>
              <a:rPr lang="tr-TR" dirty="0"/>
              <a:t>LDL-K:128</a:t>
            </a:r>
          </a:p>
          <a:p>
            <a:r>
              <a:rPr lang="tr-TR" dirty="0"/>
              <a:t>Sigara içiyor</a:t>
            </a:r>
          </a:p>
        </p:txBody>
      </p:sp>
      <p:pic>
        <p:nvPicPr>
          <p:cNvPr id="4" name="Resim 3">
            <a:extLst>
              <a:ext uri="{FF2B5EF4-FFF2-40B4-BE49-F238E27FC236}">
                <a16:creationId xmlns:a16="http://schemas.microsoft.com/office/drawing/2014/main" id="{B4389E2D-A5E5-4113-AEA2-46ECC3B12E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6473" y="2115417"/>
            <a:ext cx="2376920" cy="3327688"/>
          </a:xfrm>
          <a:prstGeom prst="rect">
            <a:avLst/>
          </a:prstGeom>
        </p:spPr>
      </p:pic>
    </p:spTree>
    <p:extLst>
      <p:ext uri="{BB962C8B-B14F-4D97-AF65-F5344CB8AC3E}">
        <p14:creationId xmlns:p14="http://schemas.microsoft.com/office/powerpoint/2010/main" val="12149554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862C45B0-D37D-4D07-969F-A27B5C6842BB}"/>
              </a:ext>
            </a:extLst>
          </p:cNvPr>
          <p:cNvPicPr>
            <a:picLocks noChangeAspect="1"/>
          </p:cNvPicPr>
          <p:nvPr/>
        </p:nvPicPr>
        <p:blipFill>
          <a:blip r:embed="rId3"/>
          <a:stretch>
            <a:fillRect/>
          </a:stretch>
        </p:blipFill>
        <p:spPr>
          <a:xfrm>
            <a:off x="819150" y="3595688"/>
            <a:ext cx="10553700" cy="1000125"/>
          </a:xfrm>
          <a:prstGeom prst="rect">
            <a:avLst/>
          </a:prstGeom>
        </p:spPr>
      </p:pic>
      <p:pic>
        <p:nvPicPr>
          <p:cNvPr id="8" name="Resim 7">
            <a:extLst>
              <a:ext uri="{FF2B5EF4-FFF2-40B4-BE49-F238E27FC236}">
                <a16:creationId xmlns:a16="http://schemas.microsoft.com/office/drawing/2014/main" id="{37E62406-D72D-4545-800A-91B9E9D7838A}"/>
              </a:ext>
            </a:extLst>
          </p:cNvPr>
          <p:cNvPicPr>
            <a:picLocks noChangeAspect="1"/>
          </p:cNvPicPr>
          <p:nvPr/>
        </p:nvPicPr>
        <p:blipFill>
          <a:blip r:embed="rId4"/>
          <a:stretch>
            <a:fillRect/>
          </a:stretch>
        </p:blipFill>
        <p:spPr>
          <a:xfrm>
            <a:off x="809625" y="4595813"/>
            <a:ext cx="10544175" cy="1581150"/>
          </a:xfrm>
          <a:prstGeom prst="rect">
            <a:avLst/>
          </a:prstGeom>
        </p:spPr>
      </p:pic>
      <p:pic>
        <p:nvPicPr>
          <p:cNvPr id="11" name="Resim 10">
            <a:extLst>
              <a:ext uri="{FF2B5EF4-FFF2-40B4-BE49-F238E27FC236}">
                <a16:creationId xmlns:a16="http://schemas.microsoft.com/office/drawing/2014/main" id="{E5EF717C-2B90-4D1D-BD90-90C72BAD1DCD}"/>
              </a:ext>
            </a:extLst>
          </p:cNvPr>
          <p:cNvPicPr>
            <a:picLocks noChangeAspect="1"/>
          </p:cNvPicPr>
          <p:nvPr/>
        </p:nvPicPr>
        <p:blipFill>
          <a:blip r:embed="rId5"/>
          <a:stretch>
            <a:fillRect/>
          </a:stretch>
        </p:blipFill>
        <p:spPr>
          <a:xfrm>
            <a:off x="3716323" y="84609"/>
            <a:ext cx="4018327" cy="3186665"/>
          </a:xfrm>
          <a:prstGeom prst="rect">
            <a:avLst/>
          </a:prstGeom>
        </p:spPr>
      </p:pic>
    </p:spTree>
    <p:extLst>
      <p:ext uri="{BB962C8B-B14F-4D97-AF65-F5344CB8AC3E}">
        <p14:creationId xmlns:p14="http://schemas.microsoft.com/office/powerpoint/2010/main" val="207998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5D7244E-6729-4A62-B9CB-B66D1BC6F230}"/>
              </a:ext>
            </a:extLst>
          </p:cNvPr>
          <p:cNvSpPr>
            <a:spLocks noGrp="1"/>
          </p:cNvSpPr>
          <p:nvPr>
            <p:ph type="title"/>
          </p:nvPr>
        </p:nvSpPr>
        <p:spPr/>
        <p:txBody>
          <a:bodyPr>
            <a:normAutofit/>
          </a:bodyPr>
          <a:lstStyle/>
          <a:p>
            <a:pPr algn="ctr"/>
            <a:r>
              <a:rPr lang="tr-TR" sz="4000" b="1" dirty="0">
                <a:solidFill>
                  <a:srgbClr val="C00000"/>
                </a:solidFill>
              </a:rPr>
              <a:t>TÜRKIYE’DE LİPİD DÜŞÜRÜCÜ TEDAVİLERE YÖNELİK SAĞLIK UYGULAMA TEBLİĞİ (SUT) KURALLARI</a:t>
            </a:r>
          </a:p>
        </p:txBody>
      </p:sp>
      <p:sp>
        <p:nvSpPr>
          <p:cNvPr id="3" name="İçerik Yer Tutucusu 2">
            <a:extLst>
              <a:ext uri="{FF2B5EF4-FFF2-40B4-BE49-F238E27FC236}">
                <a16:creationId xmlns:a16="http://schemas.microsoft.com/office/drawing/2014/main" id="{6DCFFA4B-0DFD-4B2F-8084-1FF0778019FF}"/>
              </a:ext>
            </a:extLst>
          </p:cNvPr>
          <p:cNvSpPr>
            <a:spLocks noGrp="1"/>
          </p:cNvSpPr>
          <p:nvPr>
            <p:ph idx="1"/>
          </p:nvPr>
        </p:nvSpPr>
        <p:spPr/>
        <p:txBody>
          <a:bodyPr>
            <a:normAutofit/>
          </a:bodyPr>
          <a:lstStyle/>
          <a:p>
            <a:pPr marL="0" indent="0">
              <a:buNone/>
            </a:pPr>
            <a:r>
              <a:rPr lang="tr-TR" b="1" dirty="0" err="1"/>
              <a:t>Statinler</a:t>
            </a:r>
            <a:r>
              <a:rPr lang="tr-TR" b="1" dirty="0"/>
              <a:t> ve </a:t>
            </a:r>
            <a:r>
              <a:rPr lang="tr-TR" b="1" dirty="0" err="1"/>
              <a:t>kolestiramin</a:t>
            </a:r>
            <a:endParaRPr lang="tr-TR" b="1" dirty="0"/>
          </a:p>
          <a:p>
            <a:pPr marL="0" indent="0">
              <a:buNone/>
            </a:pPr>
            <a:endParaRPr lang="tr-TR" b="1" dirty="0">
              <a:solidFill>
                <a:srgbClr val="C00000"/>
              </a:solidFill>
            </a:endParaRPr>
          </a:p>
          <a:p>
            <a:r>
              <a:rPr lang="tr-TR" dirty="0"/>
              <a:t>LDL &gt; 190 mg/</a:t>
            </a:r>
            <a:r>
              <a:rPr lang="tr-TR" dirty="0" err="1"/>
              <a:t>dL</a:t>
            </a:r>
            <a:endParaRPr lang="tr-TR" dirty="0"/>
          </a:p>
          <a:p>
            <a:r>
              <a:rPr lang="tr-TR" dirty="0"/>
              <a:t>LDL &gt; 160 mg/</a:t>
            </a:r>
            <a:r>
              <a:rPr lang="tr-TR" dirty="0" err="1"/>
              <a:t>dL</a:t>
            </a:r>
            <a:r>
              <a:rPr lang="tr-TR" dirty="0"/>
              <a:t>; iki ek risk faktörü</a:t>
            </a:r>
          </a:p>
          <a:p>
            <a:r>
              <a:rPr lang="tr-TR" dirty="0"/>
              <a:t>LDL &gt; 130 mg/</a:t>
            </a:r>
            <a:r>
              <a:rPr lang="tr-TR" dirty="0" err="1"/>
              <a:t>dL</a:t>
            </a:r>
            <a:r>
              <a:rPr lang="tr-TR" dirty="0"/>
              <a:t>; üç ek risk faktörü</a:t>
            </a:r>
          </a:p>
          <a:p>
            <a:r>
              <a:rPr lang="tr-TR" dirty="0"/>
              <a:t>LDL &gt; 70 mg/</a:t>
            </a:r>
            <a:r>
              <a:rPr lang="tr-TR" dirty="0" err="1"/>
              <a:t>dL</a:t>
            </a:r>
            <a:r>
              <a:rPr lang="tr-TR" dirty="0"/>
              <a:t>; </a:t>
            </a:r>
            <a:r>
              <a:rPr lang="tr-TR" dirty="0" err="1"/>
              <a:t>diabetes</a:t>
            </a:r>
            <a:r>
              <a:rPr lang="tr-TR" dirty="0"/>
              <a:t> </a:t>
            </a:r>
            <a:r>
              <a:rPr lang="tr-TR" dirty="0" err="1"/>
              <a:t>mellitus</a:t>
            </a:r>
            <a:r>
              <a:rPr lang="tr-TR" dirty="0"/>
              <a:t>, akut koroner sendrom, geçirilmiş Mİ, geçirilmiş inme, koroner arter hastalığı, </a:t>
            </a:r>
            <a:r>
              <a:rPr lang="tr-TR" dirty="0" err="1"/>
              <a:t>periferik</a:t>
            </a:r>
            <a:r>
              <a:rPr lang="tr-TR" dirty="0"/>
              <a:t> arter hastalığı, </a:t>
            </a:r>
            <a:r>
              <a:rPr lang="tr-TR" dirty="0" err="1"/>
              <a:t>abdominal</a:t>
            </a:r>
            <a:r>
              <a:rPr lang="tr-TR" dirty="0"/>
              <a:t> aort anevrizması veya </a:t>
            </a:r>
            <a:r>
              <a:rPr lang="tr-TR" dirty="0" err="1"/>
              <a:t>karotid</a:t>
            </a:r>
            <a:r>
              <a:rPr lang="tr-TR" dirty="0"/>
              <a:t> arter hastalığı</a:t>
            </a:r>
          </a:p>
        </p:txBody>
      </p:sp>
      <p:sp>
        <p:nvSpPr>
          <p:cNvPr id="4" name="Dikdörtgen: Köşeleri Yuvarlatılmış 3">
            <a:extLst>
              <a:ext uri="{FF2B5EF4-FFF2-40B4-BE49-F238E27FC236}">
                <a16:creationId xmlns:a16="http://schemas.microsoft.com/office/drawing/2014/main" id="{B32FD065-7CF0-4D04-8F4E-6301B47BBC3A}"/>
              </a:ext>
            </a:extLst>
          </p:cNvPr>
          <p:cNvSpPr/>
          <p:nvPr/>
        </p:nvSpPr>
        <p:spPr>
          <a:xfrm>
            <a:off x="4530055" y="3359791"/>
            <a:ext cx="1806009" cy="958442"/>
          </a:xfrm>
          <a:prstGeom prst="roundRect">
            <a:avLst/>
          </a:prstGeom>
          <a:solidFill>
            <a:schemeClr val="accent1">
              <a:alpha val="3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üşünce Balonu: Bulut 6">
            <a:extLst>
              <a:ext uri="{FF2B5EF4-FFF2-40B4-BE49-F238E27FC236}">
                <a16:creationId xmlns:a16="http://schemas.microsoft.com/office/drawing/2014/main" id="{DA7E4E7C-CAA5-4419-B0F0-53EB3625FB61}"/>
              </a:ext>
            </a:extLst>
          </p:cNvPr>
          <p:cNvSpPr/>
          <p:nvPr/>
        </p:nvSpPr>
        <p:spPr>
          <a:xfrm>
            <a:off x="7777797" y="1516649"/>
            <a:ext cx="3666142" cy="2493818"/>
          </a:xfrm>
          <a:prstGeom prst="cloudCallout">
            <a:avLst>
              <a:gd name="adj1" fmla="val -85491"/>
              <a:gd name="adj2" fmla="val 42431"/>
            </a:avLst>
          </a:prstGeom>
          <a:solidFill>
            <a:schemeClr val="accent1">
              <a:alpha val="45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tr-TR" sz="1600" dirty="0">
                <a:solidFill>
                  <a:schemeClr val="accent1">
                    <a:lumMod val="50000"/>
                  </a:schemeClr>
                </a:solidFill>
              </a:rPr>
              <a:t>Hipertansiyon</a:t>
            </a:r>
          </a:p>
          <a:p>
            <a:pPr marL="285750" indent="-285750">
              <a:buFont typeface="Arial" panose="020B0604020202020204" pitchFamily="34" charset="0"/>
              <a:buChar char="•"/>
            </a:pPr>
            <a:r>
              <a:rPr lang="tr-TR" sz="1600" dirty="0">
                <a:solidFill>
                  <a:schemeClr val="accent1">
                    <a:lumMod val="50000"/>
                  </a:schemeClr>
                </a:solidFill>
              </a:rPr>
              <a:t>Ailede erken </a:t>
            </a:r>
            <a:r>
              <a:rPr lang="tr-TR" sz="1600" dirty="0" err="1">
                <a:solidFill>
                  <a:schemeClr val="accent1">
                    <a:lumMod val="50000"/>
                  </a:schemeClr>
                </a:solidFill>
              </a:rPr>
              <a:t>kardiyovasküler</a:t>
            </a:r>
            <a:r>
              <a:rPr lang="tr-TR" sz="1600" dirty="0">
                <a:solidFill>
                  <a:schemeClr val="accent1">
                    <a:lumMod val="50000"/>
                  </a:schemeClr>
                </a:solidFill>
              </a:rPr>
              <a:t> hastalık öyküsü</a:t>
            </a:r>
          </a:p>
          <a:p>
            <a:pPr marL="285750" indent="-285750">
              <a:buFont typeface="Arial" panose="020B0604020202020204" pitchFamily="34" charset="0"/>
              <a:buChar char="•"/>
            </a:pPr>
            <a:r>
              <a:rPr lang="tr-TR" sz="1600" dirty="0">
                <a:solidFill>
                  <a:schemeClr val="accent1">
                    <a:lumMod val="50000"/>
                  </a:schemeClr>
                </a:solidFill>
              </a:rPr>
              <a:t>65 yaş ve üstü hastalar</a:t>
            </a:r>
          </a:p>
          <a:p>
            <a:pPr algn="ctr"/>
            <a:endParaRPr lang="tr-TR" dirty="0"/>
          </a:p>
        </p:txBody>
      </p:sp>
    </p:spTree>
    <p:extLst>
      <p:ext uri="{BB962C8B-B14F-4D97-AF65-F5344CB8AC3E}">
        <p14:creationId xmlns:p14="http://schemas.microsoft.com/office/powerpoint/2010/main" val="357684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BD27030-E276-45D8-8F1B-B061B490BE85}"/>
              </a:ext>
            </a:extLst>
          </p:cNvPr>
          <p:cNvSpPr>
            <a:spLocks noGrp="1"/>
          </p:cNvSpPr>
          <p:nvPr>
            <p:ph type="title"/>
          </p:nvPr>
        </p:nvSpPr>
        <p:spPr/>
        <p:txBody>
          <a:bodyPr>
            <a:normAutofit/>
          </a:bodyPr>
          <a:lstStyle/>
          <a:p>
            <a:pPr algn="ctr"/>
            <a:r>
              <a:rPr lang="tr-TR" sz="4000" b="1" dirty="0">
                <a:solidFill>
                  <a:srgbClr val="C00000"/>
                </a:solidFill>
              </a:rPr>
              <a:t>HEDEFLER</a:t>
            </a:r>
          </a:p>
        </p:txBody>
      </p:sp>
      <p:sp>
        <p:nvSpPr>
          <p:cNvPr id="3" name="İçerik Yer Tutucusu 2">
            <a:extLst>
              <a:ext uri="{FF2B5EF4-FFF2-40B4-BE49-F238E27FC236}">
                <a16:creationId xmlns:a16="http://schemas.microsoft.com/office/drawing/2014/main" id="{AF64952F-F4C6-45F7-B9B6-C38E8EE7ED5C}"/>
              </a:ext>
            </a:extLst>
          </p:cNvPr>
          <p:cNvSpPr>
            <a:spLocks noGrp="1"/>
          </p:cNvSpPr>
          <p:nvPr>
            <p:ph idx="1"/>
          </p:nvPr>
        </p:nvSpPr>
        <p:spPr>
          <a:xfrm>
            <a:off x="838200" y="1825625"/>
            <a:ext cx="10515600" cy="4785382"/>
          </a:xfrm>
        </p:spPr>
        <p:txBody>
          <a:bodyPr>
            <a:normAutofit fontScale="70000" lnSpcReduction="20000"/>
          </a:bodyPr>
          <a:lstStyle/>
          <a:p>
            <a:r>
              <a:rPr lang="tr-TR" sz="3200" dirty="0" err="1">
                <a:solidFill>
                  <a:schemeClr val="tx1">
                    <a:lumMod val="85000"/>
                    <a:lumOff val="15000"/>
                  </a:schemeClr>
                </a:solidFill>
              </a:rPr>
              <a:t>Dislipidemi</a:t>
            </a:r>
            <a:r>
              <a:rPr lang="tr-TR" sz="3200" dirty="0">
                <a:solidFill>
                  <a:schemeClr val="tx1">
                    <a:lumMod val="85000"/>
                    <a:lumOff val="15000"/>
                  </a:schemeClr>
                </a:solidFill>
              </a:rPr>
              <a:t> tanımını yapabilmek</a:t>
            </a:r>
          </a:p>
          <a:p>
            <a:endParaRPr lang="tr-TR" sz="3200" dirty="0">
              <a:solidFill>
                <a:schemeClr val="tx1">
                  <a:lumMod val="85000"/>
                  <a:lumOff val="15000"/>
                </a:schemeClr>
              </a:solidFill>
            </a:endParaRPr>
          </a:p>
          <a:p>
            <a:r>
              <a:rPr lang="tr-TR" sz="3200" dirty="0" err="1">
                <a:solidFill>
                  <a:schemeClr val="tx1">
                    <a:lumMod val="85000"/>
                    <a:lumOff val="15000"/>
                  </a:schemeClr>
                </a:solidFill>
              </a:rPr>
              <a:t>Dislipidemi</a:t>
            </a:r>
            <a:r>
              <a:rPr lang="tr-TR" sz="3200" dirty="0">
                <a:solidFill>
                  <a:schemeClr val="tx1">
                    <a:lumMod val="85000"/>
                    <a:lumOff val="15000"/>
                  </a:schemeClr>
                </a:solidFill>
              </a:rPr>
              <a:t> sınıflamasını yapabilmek</a:t>
            </a:r>
          </a:p>
          <a:p>
            <a:endParaRPr lang="tr-TR" sz="3200" dirty="0">
              <a:solidFill>
                <a:schemeClr val="tx1">
                  <a:lumMod val="85000"/>
                  <a:lumOff val="15000"/>
                </a:schemeClr>
              </a:solidFill>
            </a:endParaRPr>
          </a:p>
          <a:p>
            <a:r>
              <a:rPr lang="tr-TR" sz="3200" dirty="0" err="1">
                <a:solidFill>
                  <a:schemeClr val="tx1">
                    <a:lumMod val="85000"/>
                    <a:lumOff val="15000"/>
                  </a:schemeClr>
                </a:solidFill>
              </a:rPr>
              <a:t>Dislipidemi</a:t>
            </a:r>
            <a:r>
              <a:rPr lang="tr-TR" sz="3200" dirty="0">
                <a:solidFill>
                  <a:schemeClr val="tx1">
                    <a:lumMod val="85000"/>
                    <a:lumOff val="15000"/>
                  </a:schemeClr>
                </a:solidFill>
              </a:rPr>
              <a:t> taramasında hedef kitleyi tanımlayabilmek</a:t>
            </a:r>
          </a:p>
          <a:p>
            <a:endParaRPr lang="tr-TR" sz="3200" dirty="0">
              <a:solidFill>
                <a:schemeClr val="tx1">
                  <a:lumMod val="85000"/>
                  <a:lumOff val="15000"/>
                </a:schemeClr>
              </a:solidFill>
            </a:endParaRPr>
          </a:p>
          <a:p>
            <a:r>
              <a:rPr lang="tr-TR" sz="3200" dirty="0">
                <a:solidFill>
                  <a:schemeClr val="tx1">
                    <a:lumMod val="85000"/>
                    <a:lumOff val="15000"/>
                  </a:schemeClr>
                </a:solidFill>
              </a:rPr>
              <a:t>Risk hesaplaması yapabilmek</a:t>
            </a:r>
          </a:p>
          <a:p>
            <a:endParaRPr lang="tr-TR" sz="3200" dirty="0">
              <a:solidFill>
                <a:schemeClr val="tx1">
                  <a:lumMod val="85000"/>
                  <a:lumOff val="15000"/>
                </a:schemeClr>
              </a:solidFill>
            </a:endParaRPr>
          </a:p>
          <a:p>
            <a:r>
              <a:rPr lang="tr-TR" sz="3200" dirty="0">
                <a:solidFill>
                  <a:schemeClr val="tx1">
                    <a:lumMod val="85000"/>
                    <a:lumOff val="15000"/>
                  </a:schemeClr>
                </a:solidFill>
              </a:rPr>
              <a:t>Tedavi yaklaşımını açıklayabilmek</a:t>
            </a:r>
          </a:p>
          <a:p>
            <a:endParaRPr lang="tr-TR" sz="3200" dirty="0">
              <a:solidFill>
                <a:schemeClr val="tx1">
                  <a:lumMod val="85000"/>
                  <a:lumOff val="15000"/>
                </a:schemeClr>
              </a:solidFill>
            </a:endParaRPr>
          </a:p>
          <a:p>
            <a:r>
              <a:rPr lang="tr-TR" sz="3200" dirty="0">
                <a:solidFill>
                  <a:schemeClr val="tx1">
                    <a:lumMod val="85000"/>
                    <a:lumOff val="15000"/>
                  </a:schemeClr>
                </a:solidFill>
              </a:rPr>
              <a:t>Tedavi hedeflerini sayabilmek</a:t>
            </a:r>
          </a:p>
          <a:p>
            <a:endParaRPr lang="tr-TR" sz="3200" dirty="0">
              <a:solidFill>
                <a:schemeClr val="tx1">
                  <a:lumMod val="85000"/>
                  <a:lumOff val="15000"/>
                </a:schemeClr>
              </a:solidFill>
            </a:endParaRPr>
          </a:p>
          <a:p>
            <a:r>
              <a:rPr lang="tr-TR" sz="3200" dirty="0">
                <a:solidFill>
                  <a:schemeClr val="tx1">
                    <a:lumMod val="85000"/>
                    <a:lumOff val="15000"/>
                  </a:schemeClr>
                </a:solidFill>
              </a:rPr>
              <a:t>İlaç yan etkilerini açıklayabilmek</a:t>
            </a:r>
          </a:p>
          <a:p>
            <a:endParaRPr lang="tr-TR" u="sng" dirty="0">
              <a:solidFill>
                <a:schemeClr val="tx1">
                  <a:lumMod val="85000"/>
                  <a:lumOff val="15000"/>
                </a:schemeClr>
              </a:solidFill>
            </a:endParaRPr>
          </a:p>
        </p:txBody>
      </p:sp>
    </p:spTree>
    <p:extLst>
      <p:ext uri="{BB962C8B-B14F-4D97-AF65-F5344CB8AC3E}">
        <p14:creationId xmlns:p14="http://schemas.microsoft.com/office/powerpoint/2010/main" val="13603048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5D7244E-6729-4A62-B9CB-B66D1BC6F230}"/>
              </a:ext>
            </a:extLst>
          </p:cNvPr>
          <p:cNvSpPr>
            <a:spLocks noGrp="1"/>
          </p:cNvSpPr>
          <p:nvPr>
            <p:ph type="title"/>
          </p:nvPr>
        </p:nvSpPr>
        <p:spPr/>
        <p:txBody>
          <a:bodyPr>
            <a:normAutofit/>
          </a:bodyPr>
          <a:lstStyle/>
          <a:p>
            <a:pPr algn="ctr"/>
            <a:r>
              <a:rPr lang="tr-TR" sz="4000" b="1" dirty="0">
                <a:solidFill>
                  <a:srgbClr val="C00000"/>
                </a:solidFill>
              </a:rPr>
              <a:t>TÜRKIYE’DE LİPİD DÜŞÜRÜCÜ TEDAVİLERE YÖNELİK SAĞLIK UYGULAMA TEBLİĞİ (SUT) KURALLARI</a:t>
            </a:r>
          </a:p>
        </p:txBody>
      </p:sp>
      <p:sp>
        <p:nvSpPr>
          <p:cNvPr id="3" name="İçerik Yer Tutucusu 2">
            <a:extLst>
              <a:ext uri="{FF2B5EF4-FFF2-40B4-BE49-F238E27FC236}">
                <a16:creationId xmlns:a16="http://schemas.microsoft.com/office/drawing/2014/main" id="{6DCFFA4B-0DFD-4B2F-8084-1FF0778019FF}"/>
              </a:ext>
            </a:extLst>
          </p:cNvPr>
          <p:cNvSpPr>
            <a:spLocks noGrp="1"/>
          </p:cNvSpPr>
          <p:nvPr>
            <p:ph idx="1"/>
          </p:nvPr>
        </p:nvSpPr>
        <p:spPr/>
        <p:txBody>
          <a:bodyPr>
            <a:normAutofit/>
          </a:bodyPr>
          <a:lstStyle/>
          <a:p>
            <a:pPr marL="0" indent="0">
              <a:buNone/>
            </a:pPr>
            <a:endParaRPr lang="tr-TR" dirty="0"/>
          </a:p>
          <a:p>
            <a:r>
              <a:rPr lang="tr-TR" dirty="0" err="1"/>
              <a:t>Statin</a:t>
            </a:r>
            <a:r>
              <a:rPr lang="tr-TR" dirty="0"/>
              <a:t> dışındaki </a:t>
            </a:r>
            <a:r>
              <a:rPr lang="tr-TR" dirty="0" err="1"/>
              <a:t>lipid</a:t>
            </a:r>
            <a:r>
              <a:rPr lang="tr-TR" dirty="0"/>
              <a:t> düşürücü ilaçlar (</a:t>
            </a:r>
            <a:r>
              <a:rPr lang="tr-TR" dirty="0" err="1"/>
              <a:t>fenofibrat</a:t>
            </a:r>
            <a:r>
              <a:rPr lang="tr-TR" dirty="0"/>
              <a:t>, </a:t>
            </a:r>
            <a:r>
              <a:rPr lang="tr-TR" dirty="0" err="1"/>
              <a:t>gemfibrozil</a:t>
            </a:r>
            <a:r>
              <a:rPr lang="tr-TR" dirty="0"/>
              <a:t>)</a:t>
            </a:r>
          </a:p>
          <a:p>
            <a:endParaRPr lang="tr-TR" dirty="0"/>
          </a:p>
          <a:p>
            <a:r>
              <a:rPr lang="tr-TR" dirty="0" err="1"/>
              <a:t>Ezetimib</a:t>
            </a:r>
            <a:r>
              <a:rPr lang="tr-TR" dirty="0"/>
              <a:t> (</a:t>
            </a:r>
            <a:r>
              <a:rPr lang="tr-TR" dirty="0" err="1"/>
              <a:t>statinlerle</a:t>
            </a:r>
            <a:r>
              <a:rPr lang="tr-TR" dirty="0"/>
              <a:t> kombinasyonları dahil) </a:t>
            </a:r>
          </a:p>
          <a:p>
            <a:endParaRPr lang="tr-TR" dirty="0"/>
          </a:p>
          <a:p>
            <a:r>
              <a:rPr lang="tr-TR" dirty="0" err="1"/>
              <a:t>Niasin</a:t>
            </a:r>
            <a:r>
              <a:rPr lang="tr-TR" dirty="0"/>
              <a:t> </a:t>
            </a:r>
          </a:p>
          <a:p>
            <a:endParaRPr lang="tr-TR" dirty="0"/>
          </a:p>
          <a:p>
            <a:r>
              <a:rPr lang="tr-TR" dirty="0"/>
              <a:t>PCSK9 inhibitörleri (</a:t>
            </a:r>
            <a:r>
              <a:rPr lang="tr-TR" dirty="0" err="1"/>
              <a:t>evolocumab</a:t>
            </a:r>
            <a:r>
              <a:rPr lang="tr-TR" dirty="0"/>
              <a:t>)</a:t>
            </a:r>
          </a:p>
        </p:txBody>
      </p:sp>
    </p:spTree>
    <p:extLst>
      <p:ext uri="{BB962C8B-B14F-4D97-AF65-F5344CB8AC3E}">
        <p14:creationId xmlns:p14="http://schemas.microsoft.com/office/powerpoint/2010/main" val="19011553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502B37B-DC71-477F-BD52-E1D271454582}"/>
              </a:ext>
            </a:extLst>
          </p:cNvPr>
          <p:cNvSpPr>
            <a:spLocks noGrp="1"/>
          </p:cNvSpPr>
          <p:nvPr>
            <p:ph type="title"/>
          </p:nvPr>
        </p:nvSpPr>
        <p:spPr/>
        <p:txBody>
          <a:bodyPr>
            <a:normAutofit/>
          </a:bodyPr>
          <a:lstStyle/>
          <a:p>
            <a:pPr algn="ctr"/>
            <a:r>
              <a:rPr lang="tr-TR" sz="4000" b="1" dirty="0">
                <a:solidFill>
                  <a:srgbClr val="C00000"/>
                </a:solidFill>
              </a:rPr>
              <a:t>KAYNAKLAR</a:t>
            </a:r>
          </a:p>
        </p:txBody>
      </p:sp>
      <p:sp>
        <p:nvSpPr>
          <p:cNvPr id="3" name="İçerik Yer Tutucusu 2">
            <a:extLst>
              <a:ext uri="{FF2B5EF4-FFF2-40B4-BE49-F238E27FC236}">
                <a16:creationId xmlns:a16="http://schemas.microsoft.com/office/drawing/2014/main" id="{10F1B003-B4C2-4695-BB96-ABFDC4BAC88F}"/>
              </a:ext>
            </a:extLst>
          </p:cNvPr>
          <p:cNvSpPr>
            <a:spLocks noGrp="1"/>
          </p:cNvSpPr>
          <p:nvPr>
            <p:ph idx="1"/>
          </p:nvPr>
        </p:nvSpPr>
        <p:spPr/>
        <p:txBody>
          <a:bodyPr/>
          <a:lstStyle/>
          <a:p>
            <a:endParaRPr lang="tr-TR" sz="1000" b="1" i="0" dirty="0">
              <a:solidFill>
                <a:srgbClr val="5F6368"/>
              </a:solidFill>
              <a:effectLst/>
              <a:latin typeface="arial" panose="020B0604020202020204" pitchFamily="34" charset="0"/>
            </a:endParaRPr>
          </a:p>
          <a:p>
            <a:r>
              <a:rPr lang="tr-TR" sz="1400" b="1" dirty="0"/>
              <a:t>TEMD </a:t>
            </a:r>
            <a:r>
              <a:rPr lang="tr-TR" sz="1400" b="1" dirty="0" err="1"/>
              <a:t>Dislipidemi</a:t>
            </a:r>
            <a:r>
              <a:rPr lang="tr-TR" sz="1400" b="1" dirty="0"/>
              <a:t> Tanı ve Tedavi Kılavuzu, 2021</a:t>
            </a:r>
          </a:p>
          <a:p>
            <a:r>
              <a:rPr lang="tr-TR" sz="1400" b="1" dirty="0" err="1"/>
              <a:t>Rakel</a:t>
            </a:r>
            <a:r>
              <a:rPr lang="tr-TR" sz="1400" b="1" dirty="0"/>
              <a:t> Aile Hekimliği, 9.Baskı, </a:t>
            </a:r>
            <a:r>
              <a:rPr lang="tr-TR" sz="1400" b="1" dirty="0" err="1"/>
              <a:t>Dislipidemi</a:t>
            </a:r>
            <a:r>
              <a:rPr lang="tr-TR" sz="1400" b="1" dirty="0"/>
              <a:t>, s:504-514</a:t>
            </a:r>
          </a:p>
          <a:p>
            <a:r>
              <a:rPr lang="tr-TR" altLang="tr-TR" sz="1400" b="1" dirty="0" err="1">
                <a:latin typeface="Calibri" panose="020F0502020204030204" pitchFamily="34" charset="0"/>
              </a:rPr>
              <a:t>Current</a:t>
            </a:r>
            <a:r>
              <a:rPr lang="tr-TR" altLang="tr-TR" sz="1400" b="1" dirty="0">
                <a:latin typeface="Calibri" panose="020F0502020204030204" pitchFamily="34" charset="0"/>
              </a:rPr>
              <a:t> Aile Hekimliği Tanı ve Tedavi, s:217-221, 2019</a:t>
            </a:r>
            <a:endParaRPr lang="tr-TR" sz="1400" b="1" i="0" dirty="0">
              <a:solidFill>
                <a:srgbClr val="5F6368"/>
              </a:solidFill>
              <a:effectLst/>
            </a:endParaRPr>
          </a:p>
          <a:p>
            <a:r>
              <a:rPr lang="en-US" sz="1400" b="1" i="0" dirty="0">
                <a:solidFill>
                  <a:schemeClr val="tx1">
                    <a:lumMod val="95000"/>
                    <a:lumOff val="5000"/>
                  </a:schemeClr>
                </a:solidFill>
                <a:effectLst/>
              </a:rPr>
              <a:t>Cecil Essentials of Medicine</a:t>
            </a:r>
            <a:r>
              <a:rPr lang="tr-TR" sz="1400" b="1" i="0" dirty="0">
                <a:solidFill>
                  <a:schemeClr val="tx1">
                    <a:lumMod val="95000"/>
                    <a:lumOff val="5000"/>
                  </a:schemeClr>
                </a:solidFill>
                <a:effectLst/>
              </a:rPr>
              <a:t>,</a:t>
            </a:r>
            <a:r>
              <a:rPr lang="en-US" sz="1400" b="1" i="0" dirty="0">
                <a:solidFill>
                  <a:schemeClr val="tx1">
                    <a:lumMod val="95000"/>
                    <a:lumOff val="5000"/>
                  </a:schemeClr>
                </a:solidFill>
                <a:effectLst/>
              </a:rPr>
              <a:t> 9. </a:t>
            </a:r>
            <a:r>
              <a:rPr lang="en-US" sz="1400" b="1" i="0" dirty="0" err="1">
                <a:solidFill>
                  <a:schemeClr val="tx1">
                    <a:lumMod val="95000"/>
                    <a:lumOff val="5000"/>
                  </a:schemeClr>
                </a:solidFill>
                <a:effectLst/>
              </a:rPr>
              <a:t>Baskı</a:t>
            </a:r>
            <a:endParaRPr lang="tr-TR" sz="1400" dirty="0">
              <a:hlinkClick r:id="rId2"/>
            </a:endParaRPr>
          </a:p>
          <a:p>
            <a:r>
              <a:rPr lang="tr-TR" sz="1400" dirty="0">
                <a:hlinkClick r:id="rId2"/>
              </a:rPr>
              <a:t>https://www.uptodate.com/contents/familial-hypercholesterolemia-in-adults-overview?search=dislipidemi%20corneal%20arcus&amp;source=search_result&amp;selectedTitle=4~150&amp;usage_type=default&amp;display_rank=4</a:t>
            </a:r>
            <a:endParaRPr lang="tr-TR" sz="1400" dirty="0"/>
          </a:p>
          <a:p>
            <a:r>
              <a:rPr lang="en-US" sz="1400" b="1" dirty="0">
                <a:solidFill>
                  <a:schemeClr val="tx1">
                    <a:lumMod val="95000"/>
                    <a:lumOff val="5000"/>
                  </a:schemeClr>
                </a:solidFill>
              </a:rPr>
              <a:t>2019 ESC/EAS Guidelines for the management of </a:t>
            </a:r>
            <a:r>
              <a:rPr lang="en-US" sz="1400" b="1" dirty="0" err="1">
                <a:solidFill>
                  <a:schemeClr val="tx1">
                    <a:lumMod val="95000"/>
                    <a:lumOff val="5000"/>
                  </a:schemeClr>
                </a:solidFill>
              </a:rPr>
              <a:t>dyslipidaemias</a:t>
            </a:r>
            <a:r>
              <a:rPr lang="en-US" sz="1400" b="1" dirty="0">
                <a:solidFill>
                  <a:schemeClr val="tx1">
                    <a:lumMod val="95000"/>
                    <a:lumOff val="5000"/>
                  </a:schemeClr>
                </a:solidFill>
              </a:rPr>
              <a:t>: lipid modification to reduce cardiovascular risk</a:t>
            </a:r>
            <a:r>
              <a:rPr lang="tr-TR" sz="1400" b="1" dirty="0">
                <a:solidFill>
                  <a:schemeClr val="tx1">
                    <a:lumMod val="95000"/>
                    <a:lumOff val="5000"/>
                  </a:schemeClr>
                </a:solidFill>
              </a:rPr>
              <a:t>, </a:t>
            </a:r>
            <a:r>
              <a:rPr lang="tr-TR" sz="1400" b="1" dirty="0" err="1"/>
              <a:t>European</a:t>
            </a:r>
            <a:r>
              <a:rPr lang="tr-TR" sz="1400" b="1" dirty="0"/>
              <a:t> </a:t>
            </a:r>
            <a:r>
              <a:rPr lang="tr-TR" sz="1400" b="1" dirty="0" err="1"/>
              <a:t>Heart</a:t>
            </a:r>
            <a:r>
              <a:rPr lang="tr-TR" sz="1400" b="1" dirty="0"/>
              <a:t> </a:t>
            </a:r>
            <a:r>
              <a:rPr lang="tr-TR" sz="1400" b="1" dirty="0" err="1"/>
              <a:t>Journal</a:t>
            </a:r>
            <a:r>
              <a:rPr lang="tr-TR" sz="1400" b="1" dirty="0"/>
              <a:t> (2020)</a:t>
            </a:r>
            <a:endParaRPr lang="tr-TR" sz="1400" b="1" dirty="0">
              <a:solidFill>
                <a:schemeClr val="tx1">
                  <a:lumMod val="95000"/>
                  <a:lumOff val="5000"/>
                </a:schemeClr>
              </a:solidFill>
            </a:endParaRPr>
          </a:p>
          <a:p>
            <a:r>
              <a:rPr lang="tr-TR" sz="1400" b="1" dirty="0" err="1"/>
              <a:t>Kılıçarslan</a:t>
            </a:r>
            <a:r>
              <a:rPr lang="tr-TR" sz="1400" b="1" dirty="0"/>
              <a:t> MG, Şahin EM. Güncel kılavuzlar ışığında </a:t>
            </a:r>
            <a:r>
              <a:rPr lang="tr-TR" sz="1400" b="1" dirty="0" err="1"/>
              <a:t>dislipidemi</a:t>
            </a:r>
            <a:r>
              <a:rPr lang="tr-TR" sz="1400" b="1" dirty="0"/>
              <a:t> yönetiminin ilk basamağı: Yaşam tarzı değişiklikleri. </a:t>
            </a:r>
            <a:r>
              <a:rPr lang="de-DE" sz="1400" b="1" dirty="0"/>
              <a:t>Türk </a:t>
            </a:r>
            <a:r>
              <a:rPr lang="de-DE" sz="1400" b="1" dirty="0" err="1"/>
              <a:t>Aile</a:t>
            </a:r>
            <a:r>
              <a:rPr lang="de-DE" sz="1400" b="1" dirty="0"/>
              <a:t> </a:t>
            </a:r>
            <a:r>
              <a:rPr lang="de-DE" sz="1400" b="1" dirty="0" err="1"/>
              <a:t>Hek</a:t>
            </a:r>
            <a:r>
              <a:rPr lang="de-DE" sz="1400" b="1" dirty="0"/>
              <a:t> </a:t>
            </a:r>
            <a:r>
              <a:rPr lang="de-DE" sz="1400" b="1" dirty="0" err="1"/>
              <a:t>Derg</a:t>
            </a:r>
            <a:r>
              <a:rPr lang="de-DE" sz="1400" b="1" dirty="0"/>
              <a:t> 2019; 23 (1): 31-40</a:t>
            </a:r>
            <a:endParaRPr lang="tr-TR" sz="1400" b="1" dirty="0"/>
          </a:p>
          <a:p>
            <a:r>
              <a:rPr lang="tr-TR" sz="1400" b="1" dirty="0"/>
              <a:t>Packard C, et al.  </a:t>
            </a:r>
            <a:r>
              <a:rPr lang="en-US" sz="1400" b="1" dirty="0"/>
              <a:t>Intensive low-density lipoprotein cholesterol lowering in cardiovascular disease prevention: opportunities and challenges</a:t>
            </a:r>
            <a:r>
              <a:rPr lang="tr-TR" sz="1400" b="1" dirty="0"/>
              <a:t>. </a:t>
            </a:r>
            <a:r>
              <a:rPr lang="tr-TR" sz="1400" b="1" dirty="0" err="1"/>
              <a:t>Heart</a:t>
            </a:r>
            <a:r>
              <a:rPr lang="tr-TR" sz="1400" b="1" dirty="0"/>
              <a:t> 2021;107:1369–1375</a:t>
            </a:r>
          </a:p>
          <a:p>
            <a:endParaRPr lang="tr-TR" dirty="0"/>
          </a:p>
        </p:txBody>
      </p:sp>
    </p:spTree>
    <p:extLst>
      <p:ext uri="{BB962C8B-B14F-4D97-AF65-F5344CB8AC3E}">
        <p14:creationId xmlns:p14="http://schemas.microsoft.com/office/powerpoint/2010/main" val="21225339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DC31BA2-0B07-484F-8027-8B0AA0DEEA50}"/>
              </a:ext>
            </a:extLst>
          </p:cNvPr>
          <p:cNvSpPr>
            <a:spLocks noGrp="1"/>
          </p:cNvSpPr>
          <p:nvPr>
            <p:ph type="title"/>
          </p:nvPr>
        </p:nvSpPr>
        <p:spPr>
          <a:xfrm>
            <a:off x="838200" y="2462372"/>
            <a:ext cx="10515600" cy="1325563"/>
          </a:xfrm>
        </p:spPr>
        <p:txBody>
          <a:bodyPr/>
          <a:lstStyle/>
          <a:p>
            <a:r>
              <a:rPr lang="tr-TR" dirty="0"/>
              <a:t>				</a:t>
            </a:r>
            <a:r>
              <a:rPr lang="tr-TR" dirty="0">
                <a:solidFill>
                  <a:srgbClr val="C00000"/>
                </a:solidFill>
                <a:latin typeface="Mistral" panose="03090702030407020403" pitchFamily="66" charset="0"/>
              </a:rPr>
              <a:t>TEŞEKKÜRLER…</a:t>
            </a:r>
          </a:p>
        </p:txBody>
      </p:sp>
    </p:spTree>
    <p:extLst>
      <p:ext uri="{BB962C8B-B14F-4D97-AF65-F5344CB8AC3E}">
        <p14:creationId xmlns:p14="http://schemas.microsoft.com/office/powerpoint/2010/main" val="1126943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7FCA907-6A72-45F2-BD0A-39F196C5DFDB}"/>
              </a:ext>
            </a:extLst>
          </p:cNvPr>
          <p:cNvSpPr>
            <a:spLocks noGrp="1"/>
          </p:cNvSpPr>
          <p:nvPr>
            <p:ph type="title"/>
          </p:nvPr>
        </p:nvSpPr>
        <p:spPr/>
        <p:txBody>
          <a:bodyPr>
            <a:normAutofit/>
          </a:bodyPr>
          <a:lstStyle/>
          <a:p>
            <a:pPr algn="ctr"/>
            <a:r>
              <a:rPr lang="tr-TR" sz="4000" b="1" dirty="0">
                <a:solidFill>
                  <a:srgbClr val="C00000"/>
                </a:solidFill>
              </a:rPr>
              <a:t>NORMAL LİPOPROTEİN METABOLİZMASI</a:t>
            </a:r>
          </a:p>
        </p:txBody>
      </p:sp>
      <p:pic>
        <p:nvPicPr>
          <p:cNvPr id="5" name="Resim 4">
            <a:extLst>
              <a:ext uri="{FF2B5EF4-FFF2-40B4-BE49-F238E27FC236}">
                <a16:creationId xmlns:a16="http://schemas.microsoft.com/office/drawing/2014/main" id="{B5A31A57-B9BC-4562-A5EE-E24D77BA0311}"/>
              </a:ext>
            </a:extLst>
          </p:cNvPr>
          <p:cNvPicPr>
            <a:picLocks noChangeAspect="1"/>
          </p:cNvPicPr>
          <p:nvPr/>
        </p:nvPicPr>
        <p:blipFill>
          <a:blip r:embed="rId3"/>
          <a:stretch>
            <a:fillRect/>
          </a:stretch>
        </p:blipFill>
        <p:spPr>
          <a:xfrm>
            <a:off x="2293908" y="1791356"/>
            <a:ext cx="7604183" cy="4625474"/>
          </a:xfrm>
          <a:prstGeom prst="rect">
            <a:avLst/>
          </a:prstGeom>
        </p:spPr>
      </p:pic>
    </p:spTree>
    <p:extLst>
      <p:ext uri="{BB962C8B-B14F-4D97-AF65-F5344CB8AC3E}">
        <p14:creationId xmlns:p14="http://schemas.microsoft.com/office/powerpoint/2010/main" val="3015045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1F9F7D5-BB24-48D6-A010-B1E9EDF6B868}"/>
              </a:ext>
            </a:extLst>
          </p:cNvPr>
          <p:cNvSpPr>
            <a:spLocks noGrp="1"/>
          </p:cNvSpPr>
          <p:nvPr>
            <p:ph type="title"/>
          </p:nvPr>
        </p:nvSpPr>
        <p:spPr/>
        <p:txBody>
          <a:bodyPr>
            <a:normAutofit/>
          </a:bodyPr>
          <a:lstStyle/>
          <a:p>
            <a:pPr algn="ctr"/>
            <a:r>
              <a:rPr lang="tr-TR" sz="4000" b="1" dirty="0">
                <a:solidFill>
                  <a:srgbClr val="C00000"/>
                </a:solidFill>
              </a:rPr>
              <a:t>DİSLİPİDEMİ NEDİR?</a:t>
            </a:r>
          </a:p>
        </p:txBody>
      </p:sp>
      <p:sp>
        <p:nvSpPr>
          <p:cNvPr id="3" name="İçerik Yer Tutucusu 2">
            <a:extLst>
              <a:ext uri="{FF2B5EF4-FFF2-40B4-BE49-F238E27FC236}">
                <a16:creationId xmlns:a16="http://schemas.microsoft.com/office/drawing/2014/main" id="{28C1DF7F-A58D-4DEF-899E-7DCF91B68BC1}"/>
              </a:ext>
            </a:extLst>
          </p:cNvPr>
          <p:cNvSpPr>
            <a:spLocks noGrp="1"/>
          </p:cNvSpPr>
          <p:nvPr>
            <p:ph idx="1"/>
          </p:nvPr>
        </p:nvSpPr>
        <p:spPr/>
        <p:txBody>
          <a:bodyPr/>
          <a:lstStyle/>
          <a:p>
            <a:endParaRPr lang="tr-TR" dirty="0"/>
          </a:p>
          <a:p>
            <a:r>
              <a:rPr lang="tr-TR" dirty="0" err="1"/>
              <a:t>Lipoprotein</a:t>
            </a:r>
            <a:endParaRPr lang="tr-TR" dirty="0"/>
          </a:p>
          <a:p>
            <a:endParaRPr lang="tr-TR" dirty="0"/>
          </a:p>
          <a:p>
            <a:r>
              <a:rPr lang="tr-TR" dirty="0"/>
              <a:t>Laboratuvar bulgusu</a:t>
            </a:r>
          </a:p>
          <a:p>
            <a:endParaRPr lang="tr-TR" dirty="0"/>
          </a:p>
          <a:p>
            <a:r>
              <a:rPr lang="tr-TR" dirty="0" err="1"/>
              <a:t>Primer</a:t>
            </a:r>
            <a:r>
              <a:rPr lang="tr-TR" dirty="0"/>
              <a:t> / </a:t>
            </a:r>
            <a:r>
              <a:rPr lang="tr-TR" dirty="0" err="1"/>
              <a:t>sekonder</a:t>
            </a: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5AA0F706-B887-4376-AA1F-A6CA0BD38889}"/>
              </a:ext>
            </a:extLst>
          </p:cNvPr>
          <p:cNvPicPr>
            <a:picLocks noChangeAspect="1"/>
          </p:cNvPicPr>
          <p:nvPr/>
        </p:nvPicPr>
        <p:blipFill>
          <a:blip r:embed="rId3"/>
          <a:stretch>
            <a:fillRect/>
          </a:stretch>
        </p:blipFill>
        <p:spPr>
          <a:xfrm>
            <a:off x="2902718" y="2428139"/>
            <a:ext cx="170703" cy="262151"/>
          </a:xfrm>
          <a:prstGeom prst="rect">
            <a:avLst/>
          </a:prstGeom>
        </p:spPr>
      </p:pic>
      <p:pic>
        <p:nvPicPr>
          <p:cNvPr id="6" name="Resim 5">
            <a:extLst>
              <a:ext uri="{FF2B5EF4-FFF2-40B4-BE49-F238E27FC236}">
                <a16:creationId xmlns:a16="http://schemas.microsoft.com/office/drawing/2014/main" id="{E7A543E4-818F-4B36-BF01-84B51AD0C101}"/>
              </a:ext>
            </a:extLst>
          </p:cNvPr>
          <p:cNvPicPr>
            <a:picLocks noChangeAspect="1"/>
          </p:cNvPicPr>
          <p:nvPr/>
        </p:nvPicPr>
        <p:blipFill>
          <a:blip r:embed="rId4"/>
          <a:stretch>
            <a:fillRect/>
          </a:stretch>
        </p:blipFill>
        <p:spPr>
          <a:xfrm>
            <a:off x="6530000" y="2319337"/>
            <a:ext cx="3890701" cy="2450090"/>
          </a:xfrm>
          <a:prstGeom prst="rect">
            <a:avLst/>
          </a:prstGeom>
        </p:spPr>
      </p:pic>
      <p:pic>
        <p:nvPicPr>
          <p:cNvPr id="7" name="Resim 6">
            <a:extLst>
              <a:ext uri="{FF2B5EF4-FFF2-40B4-BE49-F238E27FC236}">
                <a16:creationId xmlns:a16="http://schemas.microsoft.com/office/drawing/2014/main" id="{C96994C0-7A3A-428D-99C0-78A60ADDB1FF}"/>
              </a:ext>
            </a:extLst>
          </p:cNvPr>
          <p:cNvPicPr>
            <a:picLocks noChangeAspect="1"/>
          </p:cNvPicPr>
          <p:nvPr/>
        </p:nvPicPr>
        <p:blipFill>
          <a:blip r:embed="rId3"/>
          <a:stretch>
            <a:fillRect/>
          </a:stretch>
        </p:blipFill>
        <p:spPr>
          <a:xfrm rot="10800000">
            <a:off x="3166177" y="2428139"/>
            <a:ext cx="170703" cy="262151"/>
          </a:xfrm>
          <a:prstGeom prst="rect">
            <a:avLst/>
          </a:prstGeom>
        </p:spPr>
      </p:pic>
    </p:spTree>
    <p:extLst>
      <p:ext uri="{BB962C8B-B14F-4D97-AF65-F5344CB8AC3E}">
        <p14:creationId xmlns:p14="http://schemas.microsoft.com/office/powerpoint/2010/main" val="1124832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C32DBD32-D822-4D9D-BD0E-CC530294651E}"/>
              </a:ext>
            </a:extLst>
          </p:cNvPr>
          <p:cNvPicPr>
            <a:picLocks noChangeAspect="1"/>
          </p:cNvPicPr>
          <p:nvPr/>
        </p:nvPicPr>
        <p:blipFill>
          <a:blip r:embed="rId3"/>
          <a:stretch>
            <a:fillRect/>
          </a:stretch>
        </p:blipFill>
        <p:spPr>
          <a:xfrm>
            <a:off x="1085151" y="260846"/>
            <a:ext cx="3084177" cy="1542089"/>
          </a:xfrm>
          <a:prstGeom prst="rect">
            <a:avLst/>
          </a:prstGeom>
        </p:spPr>
      </p:pic>
      <p:pic>
        <p:nvPicPr>
          <p:cNvPr id="5" name="Resim 4">
            <a:extLst>
              <a:ext uri="{FF2B5EF4-FFF2-40B4-BE49-F238E27FC236}">
                <a16:creationId xmlns:a16="http://schemas.microsoft.com/office/drawing/2014/main" id="{1193BC54-C325-457D-9A56-F3845B042E44}"/>
              </a:ext>
            </a:extLst>
          </p:cNvPr>
          <p:cNvPicPr>
            <a:picLocks noChangeAspect="1"/>
          </p:cNvPicPr>
          <p:nvPr/>
        </p:nvPicPr>
        <p:blipFill>
          <a:blip r:embed="rId4"/>
          <a:stretch>
            <a:fillRect/>
          </a:stretch>
        </p:blipFill>
        <p:spPr>
          <a:xfrm>
            <a:off x="4174921" y="2331441"/>
            <a:ext cx="3239188" cy="1619594"/>
          </a:xfrm>
          <a:prstGeom prst="rect">
            <a:avLst/>
          </a:prstGeom>
        </p:spPr>
      </p:pic>
      <p:pic>
        <p:nvPicPr>
          <p:cNvPr id="6" name="Resim 5">
            <a:extLst>
              <a:ext uri="{FF2B5EF4-FFF2-40B4-BE49-F238E27FC236}">
                <a16:creationId xmlns:a16="http://schemas.microsoft.com/office/drawing/2014/main" id="{2EBC2756-1B76-476D-B44C-D1D377FEB63C}"/>
              </a:ext>
            </a:extLst>
          </p:cNvPr>
          <p:cNvPicPr>
            <a:picLocks noChangeAspect="1"/>
          </p:cNvPicPr>
          <p:nvPr/>
        </p:nvPicPr>
        <p:blipFill>
          <a:blip r:embed="rId5"/>
          <a:stretch>
            <a:fillRect/>
          </a:stretch>
        </p:blipFill>
        <p:spPr>
          <a:xfrm>
            <a:off x="7414109" y="4571420"/>
            <a:ext cx="3319068" cy="1662148"/>
          </a:xfrm>
          <a:prstGeom prst="rect">
            <a:avLst/>
          </a:prstGeom>
        </p:spPr>
      </p:pic>
    </p:spTree>
    <p:extLst>
      <p:ext uri="{BB962C8B-B14F-4D97-AF65-F5344CB8AC3E}">
        <p14:creationId xmlns:p14="http://schemas.microsoft.com/office/powerpoint/2010/main" val="1230681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iç mekan içeren bir resim&#10;&#10;Açıklama otomatik olarak oluşturuldu">
            <a:extLst>
              <a:ext uri="{FF2B5EF4-FFF2-40B4-BE49-F238E27FC236}">
                <a16:creationId xmlns:a16="http://schemas.microsoft.com/office/drawing/2014/main" id="{9622DDCD-7F0E-4F84-A1FA-1C45B56696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5285" y="966831"/>
            <a:ext cx="8741429" cy="4924338"/>
          </a:xfrm>
          <a:prstGeom prst="rect">
            <a:avLst/>
          </a:prstGeom>
        </p:spPr>
      </p:pic>
    </p:spTree>
    <p:extLst>
      <p:ext uri="{BB962C8B-B14F-4D97-AF65-F5344CB8AC3E}">
        <p14:creationId xmlns:p14="http://schemas.microsoft.com/office/powerpoint/2010/main" val="2871751903"/>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1504</TotalTime>
  <Words>5212</Words>
  <Application>Microsoft Office PowerPoint</Application>
  <PresentationFormat>Geniş ekran</PresentationFormat>
  <Paragraphs>476</Paragraphs>
  <Slides>52</Slides>
  <Notes>46</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52</vt:i4>
      </vt:variant>
    </vt:vector>
  </HeadingPairs>
  <TitlesOfParts>
    <vt:vector size="59" baseType="lpstr">
      <vt:lpstr>arial</vt:lpstr>
      <vt:lpstr>arial</vt:lpstr>
      <vt:lpstr>Calibri</vt:lpstr>
      <vt:lpstr>Calibri Light</vt:lpstr>
      <vt:lpstr>Mistral</vt:lpstr>
      <vt:lpstr>Verdana</vt:lpstr>
      <vt:lpstr>Office Teması</vt:lpstr>
      <vt:lpstr>OLGU</vt:lpstr>
      <vt:lpstr>OLGU</vt:lpstr>
      <vt:lpstr>DİSLİPİDEMİ</vt:lpstr>
      <vt:lpstr>AMAÇ</vt:lpstr>
      <vt:lpstr>HEDEFLER</vt:lpstr>
      <vt:lpstr>NORMAL LİPOPROTEİN METABOLİZMASI</vt:lpstr>
      <vt:lpstr>DİSLİPİDEMİ NEDİR?</vt:lpstr>
      <vt:lpstr>PowerPoint Sunusu</vt:lpstr>
      <vt:lpstr>PowerPoint Sunusu</vt:lpstr>
      <vt:lpstr>DİSLİPİDEMİ SINIFLAMA</vt:lpstr>
      <vt:lpstr>AİLESEL DİSLİPİDEMİLER</vt:lpstr>
      <vt:lpstr>ANAMNEZ</vt:lpstr>
      <vt:lpstr>FİZİK MUAYENE</vt:lpstr>
      <vt:lpstr>FİZİK MUAYENE</vt:lpstr>
      <vt:lpstr>FİZİK MUAYENE</vt:lpstr>
      <vt:lpstr>LABORATUVAR TESTLERİ</vt:lpstr>
      <vt:lpstr>LABORATUVAR TESTLERİ: AÇ/TOK?</vt:lpstr>
      <vt:lpstr>ERİŞKİN SERUM LİPİD DEĞERLERİ</vt:lpstr>
      <vt:lpstr>KİMLER NE SIKLIKTA TARANMALI?</vt:lpstr>
      <vt:lpstr>ÇOCUKLARDA DİSLİPİDEMİ TARAMASI </vt:lpstr>
      <vt:lpstr>ÇOCUKLARDA DİSLİPİDEMİ TARAMASI </vt:lpstr>
      <vt:lpstr>ÇOCUK VE ADÖLESAN SERUM LİPİD DEĞERLERİ</vt:lpstr>
      <vt:lpstr>PowerPoint Sunusu</vt:lpstr>
      <vt:lpstr>TOTAL KARDİYOVASKÜLER RİSK HESAPLAMA</vt:lpstr>
      <vt:lpstr>TOTAL KARDİYOVASKÜLER RİSK HESAPLAMA</vt:lpstr>
      <vt:lpstr>GENÇLERDE TOTAL KVH RİSK HESAPLAMA</vt:lpstr>
      <vt:lpstr>DİSLİPİDEMİDE TEDAVİ KARARI VERMEK</vt:lpstr>
      <vt:lpstr>DİSLİPİDEMİ TEDAVİSİNDE HEDEFLER</vt:lpstr>
      <vt:lpstr>HİPERTRİGLİSERİDEMİ</vt:lpstr>
      <vt:lpstr>HİPERTRİGLİSERİDEMİ</vt:lpstr>
      <vt:lpstr>DİSLİPİDEMİDE İLAÇ DIŞI YAKLAŞIMLAR</vt:lpstr>
      <vt:lpstr>DİSLİPİDEMİDE İLAÇ DIŞI YAKLAŞIMLAR</vt:lpstr>
      <vt:lpstr>PowerPoint Sunusu</vt:lpstr>
      <vt:lpstr>DİSLİPİDEMİDE İLAÇ TEDAVİSİ</vt:lpstr>
      <vt:lpstr>PowerPoint Sunusu</vt:lpstr>
      <vt:lpstr>DİSLİPİDEMİDE İLAÇ TEDAVİSİ</vt:lpstr>
      <vt:lpstr>DİSLİPİDEMİDE İLAÇ TEDAVİSİ</vt:lpstr>
      <vt:lpstr>PowerPoint Sunusu</vt:lpstr>
      <vt:lpstr>PowerPoint Sunusu</vt:lpstr>
      <vt:lpstr>DİSLİPİDEMİDE İLAÇ TEDAVİSİ</vt:lpstr>
      <vt:lpstr>DİSLİPİDEMİDE İLAÇ TEDAVİSİ</vt:lpstr>
      <vt:lpstr>DİSLİPİDEMİDE İLAÇ TEDAVİSİ</vt:lpstr>
      <vt:lpstr>DİSLİPİDEMİDE İLAÇ TEDAVİSİ</vt:lpstr>
      <vt:lpstr>DİSLİPİDEMİDE İLAÇ TEDAVİSİ</vt:lpstr>
      <vt:lpstr>PowerPoint Sunusu</vt:lpstr>
      <vt:lpstr>SEVK KRİTERLERİ</vt:lpstr>
      <vt:lpstr>OLGU</vt:lpstr>
      <vt:lpstr>PowerPoint Sunusu</vt:lpstr>
      <vt:lpstr>TÜRKIYE’DE LİPİD DÜŞÜRÜCÜ TEDAVİLERE YÖNELİK SAĞLIK UYGULAMA TEBLİĞİ (SUT) KURALLARI</vt:lpstr>
      <vt:lpstr>TÜRKIYE’DE LİPİD DÜŞÜRÜCÜ TEDAVİLERE YÖNELİK SAĞLIK UYGULAMA TEBLİĞİ (SUT) KURALLARI</vt:lpstr>
      <vt:lpstr>KAYNAKLAR</vt:lpstr>
      <vt:lpstr>    TEŞEKKÜRLER…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DİSLİPİDEMİ</dc:title>
  <dc:creator>Betül  Kaya</dc:creator>
  <cp:lastModifiedBy>Betül  Kaya</cp:lastModifiedBy>
  <cp:revision>5</cp:revision>
  <dcterms:created xsi:type="dcterms:W3CDTF">2021-11-24T21:10:38Z</dcterms:created>
  <dcterms:modified xsi:type="dcterms:W3CDTF">2021-12-09T16:56:57Z</dcterms:modified>
</cp:coreProperties>
</file>