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4"/>
  </p:notesMasterIdLst>
  <p:sldIdLst>
    <p:sldId id="256" r:id="rId2"/>
    <p:sldId id="344" r:id="rId3"/>
    <p:sldId id="346" r:id="rId4"/>
    <p:sldId id="420" r:id="rId5"/>
    <p:sldId id="347" r:id="rId6"/>
    <p:sldId id="348" r:id="rId7"/>
    <p:sldId id="349" r:id="rId8"/>
    <p:sldId id="361" r:id="rId9"/>
    <p:sldId id="351" r:id="rId10"/>
    <p:sldId id="362" r:id="rId11"/>
    <p:sldId id="352" r:id="rId12"/>
    <p:sldId id="353" r:id="rId13"/>
    <p:sldId id="354" r:id="rId14"/>
    <p:sldId id="363" r:id="rId15"/>
    <p:sldId id="396" r:id="rId16"/>
    <p:sldId id="414" r:id="rId17"/>
    <p:sldId id="356" r:id="rId18"/>
    <p:sldId id="357" r:id="rId19"/>
    <p:sldId id="358" r:id="rId20"/>
    <p:sldId id="359" r:id="rId21"/>
    <p:sldId id="364" r:id="rId22"/>
    <p:sldId id="417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422" r:id="rId36"/>
    <p:sldId id="379" r:id="rId37"/>
    <p:sldId id="380" r:id="rId38"/>
    <p:sldId id="381" r:id="rId39"/>
    <p:sldId id="382" r:id="rId40"/>
    <p:sldId id="383" r:id="rId41"/>
    <p:sldId id="397" r:id="rId42"/>
    <p:sldId id="398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94" r:id="rId54"/>
    <p:sldId id="395" r:id="rId55"/>
    <p:sldId id="400" r:id="rId56"/>
    <p:sldId id="401" r:id="rId57"/>
    <p:sldId id="402" r:id="rId58"/>
    <p:sldId id="403" r:id="rId59"/>
    <p:sldId id="404" r:id="rId60"/>
    <p:sldId id="415" r:id="rId61"/>
    <p:sldId id="413" r:id="rId62"/>
    <p:sldId id="418" r:id="rId63"/>
    <p:sldId id="407" r:id="rId64"/>
    <p:sldId id="408" r:id="rId65"/>
    <p:sldId id="409" r:id="rId66"/>
    <p:sldId id="410" r:id="rId67"/>
    <p:sldId id="411" r:id="rId68"/>
    <p:sldId id="421" r:id="rId69"/>
    <p:sldId id="416" r:id="rId70"/>
    <p:sldId id="419" r:id="rId71"/>
    <p:sldId id="412" r:id="rId72"/>
    <p:sldId id="343" r:id="rId7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374" autoAdjust="0"/>
  </p:normalViewPr>
  <p:slideViewPr>
    <p:cSldViewPr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72A9E-9395-4138-8C2B-DFCB6B5BB1D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196BA1-0498-436D-9072-5AF8ABA49439}">
      <dgm:prSet phldrT="[Metin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tr-TR" dirty="0" smtClean="0"/>
            <a:t>HCV</a:t>
          </a:r>
        </a:p>
        <a:p>
          <a:r>
            <a:rPr lang="tr-TR" dirty="0" smtClean="0"/>
            <a:t>Enfeksiyonu</a:t>
          </a:r>
        </a:p>
        <a:p>
          <a:r>
            <a:rPr lang="tr-TR" dirty="0" smtClean="0"/>
            <a:t>Klinik Seyir</a:t>
          </a:r>
          <a:endParaRPr lang="en-US" dirty="0"/>
        </a:p>
      </dgm:t>
    </dgm:pt>
    <dgm:pt modelId="{2AD6590F-FB26-4329-A80D-DDC6894313C5}" type="parTrans" cxnId="{8A3F093A-D8E2-4597-8CCF-BAE9EEB32ADE}">
      <dgm:prSet/>
      <dgm:spPr/>
      <dgm:t>
        <a:bodyPr/>
        <a:lstStyle/>
        <a:p>
          <a:endParaRPr lang="en-US"/>
        </a:p>
      </dgm:t>
    </dgm:pt>
    <dgm:pt modelId="{335A098C-B74A-4984-807A-3F992A4C6A9B}" type="sibTrans" cxnId="{8A3F093A-D8E2-4597-8CCF-BAE9EEB32ADE}">
      <dgm:prSet/>
      <dgm:spPr/>
      <dgm:t>
        <a:bodyPr/>
        <a:lstStyle/>
        <a:p>
          <a:endParaRPr lang="en-US"/>
        </a:p>
      </dgm:t>
    </dgm:pt>
    <dgm:pt modelId="{4FA4DDCF-4A49-4EAF-B7E8-8480BACB4730}">
      <dgm:prSet phldrT="[Metin]"/>
      <dgm:spPr/>
      <dgm:t>
        <a:bodyPr/>
        <a:lstStyle/>
        <a:p>
          <a:r>
            <a:rPr lang="tr-TR" dirty="0" smtClean="0"/>
            <a:t>İyileşme</a:t>
          </a:r>
        </a:p>
        <a:p>
          <a:r>
            <a:rPr lang="tr-TR" dirty="0" smtClean="0"/>
            <a:t>%30</a:t>
          </a:r>
          <a:endParaRPr lang="en-US" dirty="0"/>
        </a:p>
      </dgm:t>
    </dgm:pt>
    <dgm:pt modelId="{31FF5C1B-29E8-426E-94B8-C94BDB0CA956}" type="parTrans" cxnId="{6A7BCEDB-D9F2-4BED-9B67-0497361F3266}">
      <dgm:prSet/>
      <dgm:spPr/>
      <dgm:t>
        <a:bodyPr/>
        <a:lstStyle/>
        <a:p>
          <a:endParaRPr lang="en-US"/>
        </a:p>
      </dgm:t>
    </dgm:pt>
    <dgm:pt modelId="{8C461498-D965-4923-9A10-3AEF925B70BE}" type="sibTrans" cxnId="{6A7BCEDB-D9F2-4BED-9B67-0497361F3266}">
      <dgm:prSet/>
      <dgm:spPr/>
      <dgm:t>
        <a:bodyPr/>
        <a:lstStyle/>
        <a:p>
          <a:endParaRPr lang="en-US"/>
        </a:p>
      </dgm:t>
    </dgm:pt>
    <dgm:pt modelId="{61A66F0E-5168-431B-9188-7B7DDC6C30D7}">
      <dgm:prSet phldrT="[Metin]"/>
      <dgm:spPr/>
      <dgm:t>
        <a:bodyPr/>
        <a:lstStyle/>
        <a:p>
          <a:r>
            <a:rPr lang="tr-TR" dirty="0" smtClean="0"/>
            <a:t>Kronikleşme</a:t>
          </a:r>
        </a:p>
        <a:p>
          <a:r>
            <a:rPr lang="tr-TR" dirty="0" smtClean="0"/>
            <a:t>%70</a:t>
          </a:r>
          <a:endParaRPr lang="en-US" dirty="0"/>
        </a:p>
      </dgm:t>
    </dgm:pt>
    <dgm:pt modelId="{E3037DEC-2567-4C47-8F29-8D21BBB4E2CB}" type="parTrans" cxnId="{711B9E48-421E-44E7-84E3-E6AECBDABC7A}">
      <dgm:prSet/>
      <dgm:spPr/>
      <dgm:t>
        <a:bodyPr/>
        <a:lstStyle/>
        <a:p>
          <a:endParaRPr lang="en-US"/>
        </a:p>
      </dgm:t>
    </dgm:pt>
    <dgm:pt modelId="{2EA24BC8-7BC7-4FFA-ADB0-CCD30831C07F}" type="sibTrans" cxnId="{711B9E48-421E-44E7-84E3-E6AECBDABC7A}">
      <dgm:prSet/>
      <dgm:spPr/>
      <dgm:t>
        <a:bodyPr/>
        <a:lstStyle/>
        <a:p>
          <a:endParaRPr lang="en-US"/>
        </a:p>
      </dgm:t>
    </dgm:pt>
    <dgm:pt modelId="{FDB2939E-A53E-46C7-B114-1D9E6FCC45B4}">
      <dgm:prSet phldrT="[Metin]"/>
      <dgm:spPr/>
      <dgm:t>
        <a:bodyPr/>
        <a:lstStyle/>
        <a:p>
          <a:r>
            <a:rPr lang="tr-TR" dirty="0" smtClean="0"/>
            <a:t>Siroz </a:t>
          </a:r>
        </a:p>
        <a:p>
          <a:r>
            <a:rPr lang="tr-TR" dirty="0" smtClean="0"/>
            <a:t>%20-30</a:t>
          </a:r>
          <a:endParaRPr lang="en-US" dirty="0"/>
        </a:p>
      </dgm:t>
    </dgm:pt>
    <dgm:pt modelId="{FDF2166A-1082-4DBA-92A1-C1145CA3CB37}" type="parTrans" cxnId="{C974F8F3-4B54-4236-AD67-0E530DC9F749}">
      <dgm:prSet/>
      <dgm:spPr/>
      <dgm:t>
        <a:bodyPr/>
        <a:lstStyle/>
        <a:p>
          <a:endParaRPr lang="en-US"/>
        </a:p>
      </dgm:t>
    </dgm:pt>
    <dgm:pt modelId="{FB030F26-B389-4F7D-A8A9-41AAAA21329C}" type="sibTrans" cxnId="{C974F8F3-4B54-4236-AD67-0E530DC9F749}">
      <dgm:prSet/>
      <dgm:spPr/>
      <dgm:t>
        <a:bodyPr/>
        <a:lstStyle/>
        <a:p>
          <a:endParaRPr lang="en-US"/>
        </a:p>
      </dgm:t>
    </dgm:pt>
    <dgm:pt modelId="{748C868C-9DDB-4EAD-B9B3-D5C4A3A6ED41}" type="pres">
      <dgm:prSet presAssocID="{F0C72A9E-9395-4138-8C2B-DFCB6B5BB1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D62FF31-C368-4615-A98B-AD8465A6E66D}" type="pres">
      <dgm:prSet presAssocID="{16196BA1-0498-436D-9072-5AF8ABA49439}" presName="hierRoot1" presStyleCnt="0"/>
      <dgm:spPr/>
    </dgm:pt>
    <dgm:pt modelId="{164A9D42-FFAA-4E4A-B57F-D3728C49AA41}" type="pres">
      <dgm:prSet presAssocID="{16196BA1-0498-436D-9072-5AF8ABA49439}" presName="composite" presStyleCnt="0"/>
      <dgm:spPr/>
    </dgm:pt>
    <dgm:pt modelId="{A162E656-15C9-413C-BCDD-B7D711A87322}" type="pres">
      <dgm:prSet presAssocID="{16196BA1-0498-436D-9072-5AF8ABA49439}" presName="background" presStyleLbl="node0" presStyleIdx="0" presStyleCnt="1"/>
      <dgm:spPr/>
    </dgm:pt>
    <dgm:pt modelId="{FA38CBA1-137C-4C0F-B925-1DA0BB7AFA22}" type="pres">
      <dgm:prSet presAssocID="{16196BA1-0498-436D-9072-5AF8ABA49439}" presName="text" presStyleLbl="fgAcc0" presStyleIdx="0" presStyleCnt="1" custScaleX="158347" custScaleY="137096" custLinFactNeighborX="-4179" custLinFactNeighborY="-138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B23FD70-7615-4A75-AB57-A3F29CE0BADA}" type="pres">
      <dgm:prSet presAssocID="{16196BA1-0498-436D-9072-5AF8ABA49439}" presName="hierChild2" presStyleCnt="0"/>
      <dgm:spPr/>
    </dgm:pt>
    <dgm:pt modelId="{AD1B812F-EE23-45B7-8B07-00A96D66A102}" type="pres">
      <dgm:prSet presAssocID="{31FF5C1B-29E8-426E-94B8-C94BDB0CA956}" presName="Name10" presStyleLbl="parChTrans1D2" presStyleIdx="0" presStyleCnt="2"/>
      <dgm:spPr/>
      <dgm:t>
        <a:bodyPr/>
        <a:lstStyle/>
        <a:p>
          <a:endParaRPr lang="tr-TR"/>
        </a:p>
      </dgm:t>
    </dgm:pt>
    <dgm:pt modelId="{F8AED065-36DC-4962-8596-D981B79A8F06}" type="pres">
      <dgm:prSet presAssocID="{4FA4DDCF-4A49-4EAF-B7E8-8480BACB4730}" presName="hierRoot2" presStyleCnt="0"/>
      <dgm:spPr/>
    </dgm:pt>
    <dgm:pt modelId="{4F3A941A-DC8B-47DB-BA64-A492BC61D12D}" type="pres">
      <dgm:prSet presAssocID="{4FA4DDCF-4A49-4EAF-B7E8-8480BACB4730}" presName="composite2" presStyleCnt="0"/>
      <dgm:spPr/>
    </dgm:pt>
    <dgm:pt modelId="{74581B0B-1B70-4538-A888-B253A2C6477F}" type="pres">
      <dgm:prSet presAssocID="{4FA4DDCF-4A49-4EAF-B7E8-8480BACB4730}" presName="background2" presStyleLbl="node2" presStyleIdx="0" presStyleCnt="2"/>
      <dgm:spPr/>
    </dgm:pt>
    <dgm:pt modelId="{45771ECD-AD10-4B47-963D-E095A0E651E8}" type="pres">
      <dgm:prSet presAssocID="{4FA4DDCF-4A49-4EAF-B7E8-8480BACB4730}" presName="text2" presStyleLbl="fgAcc2" presStyleIdx="0" presStyleCnt="2" custScaleX="1430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278626-F818-4665-A04D-F7808C775FFF}" type="pres">
      <dgm:prSet presAssocID="{4FA4DDCF-4A49-4EAF-B7E8-8480BACB4730}" presName="hierChild3" presStyleCnt="0"/>
      <dgm:spPr/>
    </dgm:pt>
    <dgm:pt modelId="{E426DEB1-A315-4EDA-9443-4A5D502DF846}" type="pres">
      <dgm:prSet presAssocID="{E3037DEC-2567-4C47-8F29-8D21BBB4E2CB}" presName="Name10" presStyleLbl="parChTrans1D2" presStyleIdx="1" presStyleCnt="2"/>
      <dgm:spPr/>
      <dgm:t>
        <a:bodyPr/>
        <a:lstStyle/>
        <a:p>
          <a:endParaRPr lang="tr-TR"/>
        </a:p>
      </dgm:t>
    </dgm:pt>
    <dgm:pt modelId="{108D4C76-9302-41C5-AD1F-1831FB372373}" type="pres">
      <dgm:prSet presAssocID="{61A66F0E-5168-431B-9188-7B7DDC6C30D7}" presName="hierRoot2" presStyleCnt="0"/>
      <dgm:spPr/>
    </dgm:pt>
    <dgm:pt modelId="{0B22764C-082B-4C76-AB0D-4D338C399C84}" type="pres">
      <dgm:prSet presAssocID="{61A66F0E-5168-431B-9188-7B7DDC6C30D7}" presName="composite2" presStyleCnt="0"/>
      <dgm:spPr/>
    </dgm:pt>
    <dgm:pt modelId="{F20CCDD6-570B-4684-838E-F1CCAE0853B2}" type="pres">
      <dgm:prSet presAssocID="{61A66F0E-5168-431B-9188-7B7DDC6C30D7}" presName="background2" presStyleLbl="node2" presStyleIdx="1" presStyleCnt="2"/>
      <dgm:spPr/>
    </dgm:pt>
    <dgm:pt modelId="{92BAA0DA-1CDC-4945-AF1B-81B783AEB76B}" type="pres">
      <dgm:prSet presAssocID="{61A66F0E-5168-431B-9188-7B7DDC6C30D7}" presName="text2" presStyleLbl="fgAcc2" presStyleIdx="1" presStyleCnt="2" custScaleX="14708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B640E2A-17E2-4FBB-A408-8CBC48A64617}" type="pres">
      <dgm:prSet presAssocID="{61A66F0E-5168-431B-9188-7B7DDC6C30D7}" presName="hierChild3" presStyleCnt="0"/>
      <dgm:spPr/>
    </dgm:pt>
    <dgm:pt modelId="{6B31C012-FE43-4AC1-8BE4-92CC41342DAC}" type="pres">
      <dgm:prSet presAssocID="{FDF2166A-1082-4DBA-92A1-C1145CA3CB37}" presName="Name17" presStyleLbl="parChTrans1D3" presStyleIdx="0" presStyleCnt="1"/>
      <dgm:spPr/>
      <dgm:t>
        <a:bodyPr/>
        <a:lstStyle/>
        <a:p>
          <a:endParaRPr lang="tr-TR"/>
        </a:p>
      </dgm:t>
    </dgm:pt>
    <dgm:pt modelId="{CDA2A486-7D4A-4DE9-BA81-219878DD823B}" type="pres">
      <dgm:prSet presAssocID="{FDB2939E-A53E-46C7-B114-1D9E6FCC45B4}" presName="hierRoot3" presStyleCnt="0"/>
      <dgm:spPr/>
    </dgm:pt>
    <dgm:pt modelId="{DA9E0D89-F69A-400E-8146-8FCE3B671CED}" type="pres">
      <dgm:prSet presAssocID="{FDB2939E-A53E-46C7-B114-1D9E6FCC45B4}" presName="composite3" presStyleCnt="0"/>
      <dgm:spPr/>
    </dgm:pt>
    <dgm:pt modelId="{95C6C8E7-C660-4585-A060-47E32437BDF8}" type="pres">
      <dgm:prSet presAssocID="{FDB2939E-A53E-46C7-B114-1D9E6FCC45B4}" presName="background3" presStyleLbl="node3" presStyleIdx="0" presStyleCnt="1"/>
      <dgm:spPr/>
    </dgm:pt>
    <dgm:pt modelId="{AA3C3A0A-C72E-4554-BA0D-12229B1758F9}" type="pres">
      <dgm:prSet presAssocID="{FDB2939E-A53E-46C7-B114-1D9E6FCC45B4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71D479-7EB2-43D5-8FA2-55A5FE63346A}" type="pres">
      <dgm:prSet presAssocID="{FDB2939E-A53E-46C7-B114-1D9E6FCC45B4}" presName="hierChild4" presStyleCnt="0"/>
      <dgm:spPr/>
    </dgm:pt>
  </dgm:ptLst>
  <dgm:cxnLst>
    <dgm:cxn modelId="{8A3F093A-D8E2-4597-8CCF-BAE9EEB32ADE}" srcId="{F0C72A9E-9395-4138-8C2B-DFCB6B5BB1DF}" destId="{16196BA1-0498-436D-9072-5AF8ABA49439}" srcOrd="0" destOrd="0" parTransId="{2AD6590F-FB26-4329-A80D-DDC6894313C5}" sibTransId="{335A098C-B74A-4984-807A-3F992A4C6A9B}"/>
    <dgm:cxn modelId="{6A7BCEDB-D9F2-4BED-9B67-0497361F3266}" srcId="{16196BA1-0498-436D-9072-5AF8ABA49439}" destId="{4FA4DDCF-4A49-4EAF-B7E8-8480BACB4730}" srcOrd="0" destOrd="0" parTransId="{31FF5C1B-29E8-426E-94B8-C94BDB0CA956}" sibTransId="{8C461498-D965-4923-9A10-3AEF925B70BE}"/>
    <dgm:cxn modelId="{5C72B180-D34B-4429-BDAC-16F770B93225}" type="presOf" srcId="{F0C72A9E-9395-4138-8C2B-DFCB6B5BB1DF}" destId="{748C868C-9DDB-4EAD-B9B3-D5C4A3A6ED41}" srcOrd="0" destOrd="0" presId="urn:microsoft.com/office/officeart/2005/8/layout/hierarchy1"/>
    <dgm:cxn modelId="{C1129D4F-61AC-4060-959E-BFB625623D70}" type="presOf" srcId="{FDB2939E-A53E-46C7-B114-1D9E6FCC45B4}" destId="{AA3C3A0A-C72E-4554-BA0D-12229B1758F9}" srcOrd="0" destOrd="0" presId="urn:microsoft.com/office/officeart/2005/8/layout/hierarchy1"/>
    <dgm:cxn modelId="{23BE6626-664F-42A1-86F4-C0CDBDA81556}" type="presOf" srcId="{4FA4DDCF-4A49-4EAF-B7E8-8480BACB4730}" destId="{45771ECD-AD10-4B47-963D-E095A0E651E8}" srcOrd="0" destOrd="0" presId="urn:microsoft.com/office/officeart/2005/8/layout/hierarchy1"/>
    <dgm:cxn modelId="{BE142B27-E7DE-48E7-A883-584C7DD445F9}" type="presOf" srcId="{61A66F0E-5168-431B-9188-7B7DDC6C30D7}" destId="{92BAA0DA-1CDC-4945-AF1B-81B783AEB76B}" srcOrd="0" destOrd="0" presId="urn:microsoft.com/office/officeart/2005/8/layout/hierarchy1"/>
    <dgm:cxn modelId="{4D6169F2-4EAC-45F3-9269-A002D905BE72}" type="presOf" srcId="{31FF5C1B-29E8-426E-94B8-C94BDB0CA956}" destId="{AD1B812F-EE23-45B7-8B07-00A96D66A102}" srcOrd="0" destOrd="0" presId="urn:microsoft.com/office/officeart/2005/8/layout/hierarchy1"/>
    <dgm:cxn modelId="{C974F8F3-4B54-4236-AD67-0E530DC9F749}" srcId="{61A66F0E-5168-431B-9188-7B7DDC6C30D7}" destId="{FDB2939E-A53E-46C7-B114-1D9E6FCC45B4}" srcOrd="0" destOrd="0" parTransId="{FDF2166A-1082-4DBA-92A1-C1145CA3CB37}" sibTransId="{FB030F26-B389-4F7D-A8A9-41AAAA21329C}"/>
    <dgm:cxn modelId="{FC3BD24B-F191-4842-A8AC-F52E0D058427}" type="presOf" srcId="{E3037DEC-2567-4C47-8F29-8D21BBB4E2CB}" destId="{E426DEB1-A315-4EDA-9443-4A5D502DF846}" srcOrd="0" destOrd="0" presId="urn:microsoft.com/office/officeart/2005/8/layout/hierarchy1"/>
    <dgm:cxn modelId="{711B9E48-421E-44E7-84E3-E6AECBDABC7A}" srcId="{16196BA1-0498-436D-9072-5AF8ABA49439}" destId="{61A66F0E-5168-431B-9188-7B7DDC6C30D7}" srcOrd="1" destOrd="0" parTransId="{E3037DEC-2567-4C47-8F29-8D21BBB4E2CB}" sibTransId="{2EA24BC8-7BC7-4FFA-ADB0-CCD30831C07F}"/>
    <dgm:cxn modelId="{0EB51CA7-3B87-41DE-ADFA-69B2D2B26B31}" type="presOf" srcId="{FDF2166A-1082-4DBA-92A1-C1145CA3CB37}" destId="{6B31C012-FE43-4AC1-8BE4-92CC41342DAC}" srcOrd="0" destOrd="0" presId="urn:microsoft.com/office/officeart/2005/8/layout/hierarchy1"/>
    <dgm:cxn modelId="{2F256D3A-F600-4226-ACCE-5F4320808576}" type="presOf" srcId="{16196BA1-0498-436D-9072-5AF8ABA49439}" destId="{FA38CBA1-137C-4C0F-B925-1DA0BB7AFA22}" srcOrd="0" destOrd="0" presId="urn:microsoft.com/office/officeart/2005/8/layout/hierarchy1"/>
    <dgm:cxn modelId="{670102F9-595D-4DD7-B16E-D4E937B5AA24}" type="presParOf" srcId="{748C868C-9DDB-4EAD-B9B3-D5C4A3A6ED41}" destId="{5D62FF31-C368-4615-A98B-AD8465A6E66D}" srcOrd="0" destOrd="0" presId="urn:microsoft.com/office/officeart/2005/8/layout/hierarchy1"/>
    <dgm:cxn modelId="{554DC636-60AB-4E41-B603-5F7070546785}" type="presParOf" srcId="{5D62FF31-C368-4615-A98B-AD8465A6E66D}" destId="{164A9D42-FFAA-4E4A-B57F-D3728C49AA41}" srcOrd="0" destOrd="0" presId="urn:microsoft.com/office/officeart/2005/8/layout/hierarchy1"/>
    <dgm:cxn modelId="{52E83635-A009-49BC-B38E-EC944893AE0A}" type="presParOf" srcId="{164A9D42-FFAA-4E4A-B57F-D3728C49AA41}" destId="{A162E656-15C9-413C-BCDD-B7D711A87322}" srcOrd="0" destOrd="0" presId="urn:microsoft.com/office/officeart/2005/8/layout/hierarchy1"/>
    <dgm:cxn modelId="{D9C38781-4C2A-4313-B997-2863D6C90E4E}" type="presParOf" srcId="{164A9D42-FFAA-4E4A-B57F-D3728C49AA41}" destId="{FA38CBA1-137C-4C0F-B925-1DA0BB7AFA22}" srcOrd="1" destOrd="0" presId="urn:microsoft.com/office/officeart/2005/8/layout/hierarchy1"/>
    <dgm:cxn modelId="{9A625E64-737E-47BB-BA5B-0703DEA6F4E2}" type="presParOf" srcId="{5D62FF31-C368-4615-A98B-AD8465A6E66D}" destId="{8B23FD70-7615-4A75-AB57-A3F29CE0BADA}" srcOrd="1" destOrd="0" presId="urn:microsoft.com/office/officeart/2005/8/layout/hierarchy1"/>
    <dgm:cxn modelId="{B42B5A30-7572-4F45-90B9-BBB771589C5E}" type="presParOf" srcId="{8B23FD70-7615-4A75-AB57-A3F29CE0BADA}" destId="{AD1B812F-EE23-45B7-8B07-00A96D66A102}" srcOrd="0" destOrd="0" presId="urn:microsoft.com/office/officeart/2005/8/layout/hierarchy1"/>
    <dgm:cxn modelId="{EFD2E35E-490B-4A8B-89CD-FCCF64701281}" type="presParOf" srcId="{8B23FD70-7615-4A75-AB57-A3F29CE0BADA}" destId="{F8AED065-36DC-4962-8596-D981B79A8F06}" srcOrd="1" destOrd="0" presId="urn:microsoft.com/office/officeart/2005/8/layout/hierarchy1"/>
    <dgm:cxn modelId="{24C2D31F-6E0A-47FA-BD73-E768017AAFC2}" type="presParOf" srcId="{F8AED065-36DC-4962-8596-D981B79A8F06}" destId="{4F3A941A-DC8B-47DB-BA64-A492BC61D12D}" srcOrd="0" destOrd="0" presId="urn:microsoft.com/office/officeart/2005/8/layout/hierarchy1"/>
    <dgm:cxn modelId="{51A1145D-CC5A-4257-A11E-C45238624B3A}" type="presParOf" srcId="{4F3A941A-DC8B-47DB-BA64-A492BC61D12D}" destId="{74581B0B-1B70-4538-A888-B253A2C6477F}" srcOrd="0" destOrd="0" presId="urn:microsoft.com/office/officeart/2005/8/layout/hierarchy1"/>
    <dgm:cxn modelId="{5B526390-FD1F-4CC8-9C5F-A3B6F1B3CFE5}" type="presParOf" srcId="{4F3A941A-DC8B-47DB-BA64-A492BC61D12D}" destId="{45771ECD-AD10-4B47-963D-E095A0E651E8}" srcOrd="1" destOrd="0" presId="urn:microsoft.com/office/officeart/2005/8/layout/hierarchy1"/>
    <dgm:cxn modelId="{9F27690A-8FE0-41D1-988B-D1E33DABF234}" type="presParOf" srcId="{F8AED065-36DC-4962-8596-D981B79A8F06}" destId="{50278626-F818-4665-A04D-F7808C775FFF}" srcOrd="1" destOrd="0" presId="urn:microsoft.com/office/officeart/2005/8/layout/hierarchy1"/>
    <dgm:cxn modelId="{B8117D74-9801-4013-8868-C714D2129DAA}" type="presParOf" srcId="{8B23FD70-7615-4A75-AB57-A3F29CE0BADA}" destId="{E426DEB1-A315-4EDA-9443-4A5D502DF846}" srcOrd="2" destOrd="0" presId="urn:microsoft.com/office/officeart/2005/8/layout/hierarchy1"/>
    <dgm:cxn modelId="{E9C1CE80-D50F-4CBB-9695-67959E6D08A5}" type="presParOf" srcId="{8B23FD70-7615-4A75-AB57-A3F29CE0BADA}" destId="{108D4C76-9302-41C5-AD1F-1831FB372373}" srcOrd="3" destOrd="0" presId="urn:microsoft.com/office/officeart/2005/8/layout/hierarchy1"/>
    <dgm:cxn modelId="{35F00635-03F3-4755-A6F8-061D738C0B09}" type="presParOf" srcId="{108D4C76-9302-41C5-AD1F-1831FB372373}" destId="{0B22764C-082B-4C76-AB0D-4D338C399C84}" srcOrd="0" destOrd="0" presId="urn:microsoft.com/office/officeart/2005/8/layout/hierarchy1"/>
    <dgm:cxn modelId="{9CEBBCD5-3478-47DC-A6F8-48CB35F62678}" type="presParOf" srcId="{0B22764C-082B-4C76-AB0D-4D338C399C84}" destId="{F20CCDD6-570B-4684-838E-F1CCAE0853B2}" srcOrd="0" destOrd="0" presId="urn:microsoft.com/office/officeart/2005/8/layout/hierarchy1"/>
    <dgm:cxn modelId="{BD6DCE4C-398E-4356-B00C-EC21076BD66A}" type="presParOf" srcId="{0B22764C-082B-4C76-AB0D-4D338C399C84}" destId="{92BAA0DA-1CDC-4945-AF1B-81B783AEB76B}" srcOrd="1" destOrd="0" presId="urn:microsoft.com/office/officeart/2005/8/layout/hierarchy1"/>
    <dgm:cxn modelId="{FBB3C1EC-2302-47F3-B5A6-AF696FE02D85}" type="presParOf" srcId="{108D4C76-9302-41C5-AD1F-1831FB372373}" destId="{2B640E2A-17E2-4FBB-A408-8CBC48A64617}" srcOrd="1" destOrd="0" presId="urn:microsoft.com/office/officeart/2005/8/layout/hierarchy1"/>
    <dgm:cxn modelId="{CC44379D-9FE0-46A3-A593-726BCA0326D6}" type="presParOf" srcId="{2B640E2A-17E2-4FBB-A408-8CBC48A64617}" destId="{6B31C012-FE43-4AC1-8BE4-92CC41342DAC}" srcOrd="0" destOrd="0" presId="urn:microsoft.com/office/officeart/2005/8/layout/hierarchy1"/>
    <dgm:cxn modelId="{0000A5D0-6E2C-4D0B-A8DB-FD88E1CBB72B}" type="presParOf" srcId="{2B640E2A-17E2-4FBB-A408-8CBC48A64617}" destId="{CDA2A486-7D4A-4DE9-BA81-219878DD823B}" srcOrd="1" destOrd="0" presId="urn:microsoft.com/office/officeart/2005/8/layout/hierarchy1"/>
    <dgm:cxn modelId="{3F2E4101-D85B-40EE-87D1-6ED8381DAEE4}" type="presParOf" srcId="{CDA2A486-7D4A-4DE9-BA81-219878DD823B}" destId="{DA9E0D89-F69A-400E-8146-8FCE3B671CED}" srcOrd="0" destOrd="0" presId="urn:microsoft.com/office/officeart/2005/8/layout/hierarchy1"/>
    <dgm:cxn modelId="{955FBDE7-5C95-4F69-92EA-E98D787AA646}" type="presParOf" srcId="{DA9E0D89-F69A-400E-8146-8FCE3B671CED}" destId="{95C6C8E7-C660-4585-A060-47E32437BDF8}" srcOrd="0" destOrd="0" presId="urn:microsoft.com/office/officeart/2005/8/layout/hierarchy1"/>
    <dgm:cxn modelId="{1822D3C0-B7D7-436E-8EF9-C888DB087183}" type="presParOf" srcId="{DA9E0D89-F69A-400E-8146-8FCE3B671CED}" destId="{AA3C3A0A-C72E-4554-BA0D-12229B1758F9}" srcOrd="1" destOrd="0" presId="urn:microsoft.com/office/officeart/2005/8/layout/hierarchy1"/>
    <dgm:cxn modelId="{E3913C1C-C044-41DD-837F-F545817A9A78}" type="presParOf" srcId="{CDA2A486-7D4A-4DE9-BA81-219878DD823B}" destId="{3671D479-7EB2-43D5-8FA2-55A5FE6334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1C012-FE43-4AC1-8BE4-92CC41342DAC}">
      <dsp:nvSpPr>
        <dsp:cNvPr id="0" name=""/>
        <dsp:cNvSpPr/>
      </dsp:nvSpPr>
      <dsp:spPr>
        <a:xfrm>
          <a:off x="5518514" y="2581238"/>
          <a:ext cx="91440" cy="4176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76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6DEB1-A315-4EDA-9443-4A5D502DF846}">
      <dsp:nvSpPr>
        <dsp:cNvPr id="0" name=""/>
        <dsp:cNvSpPr/>
      </dsp:nvSpPr>
      <dsp:spPr>
        <a:xfrm>
          <a:off x="4317920" y="1239169"/>
          <a:ext cx="1246314" cy="430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245"/>
              </a:lnTo>
              <a:lnTo>
                <a:pt x="1246314" y="297245"/>
              </a:lnTo>
              <a:lnTo>
                <a:pt x="1246314" y="43026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B812F-EE23-45B7-8B07-00A96D66A102}">
      <dsp:nvSpPr>
        <dsp:cNvPr id="0" name=""/>
        <dsp:cNvSpPr/>
      </dsp:nvSpPr>
      <dsp:spPr>
        <a:xfrm>
          <a:off x="3162384" y="1239169"/>
          <a:ext cx="1155536" cy="430266"/>
        </a:xfrm>
        <a:custGeom>
          <a:avLst/>
          <a:gdLst/>
          <a:ahLst/>
          <a:cxnLst/>
          <a:rect l="0" t="0" r="0" b="0"/>
          <a:pathLst>
            <a:path>
              <a:moveTo>
                <a:pt x="1155536" y="0"/>
              </a:moveTo>
              <a:lnTo>
                <a:pt x="1155536" y="297245"/>
              </a:lnTo>
              <a:lnTo>
                <a:pt x="0" y="297245"/>
              </a:lnTo>
              <a:lnTo>
                <a:pt x="0" y="43026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2E656-15C9-413C-BCDD-B7D711A87322}">
      <dsp:nvSpPr>
        <dsp:cNvPr id="0" name=""/>
        <dsp:cNvSpPr/>
      </dsp:nvSpPr>
      <dsp:spPr>
        <a:xfrm>
          <a:off x="3181059" y="-10876"/>
          <a:ext cx="2273721" cy="1250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8CBA1-137C-4C0F-B925-1DA0BB7AFA22}">
      <dsp:nvSpPr>
        <dsp:cNvPr id="0" name=""/>
        <dsp:cNvSpPr/>
      </dsp:nvSpPr>
      <dsp:spPr>
        <a:xfrm>
          <a:off x="3340605" y="140691"/>
          <a:ext cx="2273721" cy="125004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HCV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Enfeksiyonu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Klinik Seyir</a:t>
          </a:r>
          <a:endParaRPr lang="en-US" sz="2000" kern="1200" dirty="0"/>
        </a:p>
      </dsp:txBody>
      <dsp:txXfrm>
        <a:off x="3377218" y="177304"/>
        <a:ext cx="2200495" cy="1176819"/>
      </dsp:txXfrm>
    </dsp:sp>
    <dsp:sp modelId="{74581B0B-1B70-4538-A888-B253A2C6477F}">
      <dsp:nvSpPr>
        <dsp:cNvPr id="0" name=""/>
        <dsp:cNvSpPr/>
      </dsp:nvSpPr>
      <dsp:spPr>
        <a:xfrm>
          <a:off x="2135622" y="1669435"/>
          <a:ext cx="2053524" cy="911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71ECD-AD10-4B47-963D-E095A0E651E8}">
      <dsp:nvSpPr>
        <dsp:cNvPr id="0" name=""/>
        <dsp:cNvSpPr/>
      </dsp:nvSpPr>
      <dsp:spPr>
        <a:xfrm>
          <a:off x="2295167" y="1821003"/>
          <a:ext cx="2053524" cy="911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İyileşme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%30</a:t>
          </a:r>
          <a:endParaRPr lang="en-US" sz="2000" kern="1200" dirty="0"/>
        </a:p>
      </dsp:txBody>
      <dsp:txXfrm>
        <a:off x="2321873" y="1847709"/>
        <a:ext cx="2000112" cy="858391"/>
      </dsp:txXfrm>
    </dsp:sp>
    <dsp:sp modelId="{F20CCDD6-570B-4684-838E-F1CCAE0853B2}">
      <dsp:nvSpPr>
        <dsp:cNvPr id="0" name=""/>
        <dsp:cNvSpPr/>
      </dsp:nvSpPr>
      <dsp:spPr>
        <a:xfrm>
          <a:off x="4508237" y="1669435"/>
          <a:ext cx="2111994" cy="911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AA0DA-1CDC-4945-AF1B-81B783AEB76B}">
      <dsp:nvSpPr>
        <dsp:cNvPr id="0" name=""/>
        <dsp:cNvSpPr/>
      </dsp:nvSpPr>
      <dsp:spPr>
        <a:xfrm>
          <a:off x="4667783" y="1821003"/>
          <a:ext cx="2111994" cy="911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Kronikleşme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%70</a:t>
          </a:r>
          <a:endParaRPr lang="en-US" sz="2000" kern="1200" dirty="0"/>
        </a:p>
      </dsp:txBody>
      <dsp:txXfrm>
        <a:off x="4694489" y="1847709"/>
        <a:ext cx="2058582" cy="858391"/>
      </dsp:txXfrm>
    </dsp:sp>
    <dsp:sp modelId="{95C6C8E7-C660-4585-A060-47E32437BDF8}">
      <dsp:nvSpPr>
        <dsp:cNvPr id="0" name=""/>
        <dsp:cNvSpPr/>
      </dsp:nvSpPr>
      <dsp:spPr>
        <a:xfrm>
          <a:off x="4846279" y="2998849"/>
          <a:ext cx="1435910" cy="911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C3A0A-C72E-4554-BA0D-12229B1758F9}">
      <dsp:nvSpPr>
        <dsp:cNvPr id="0" name=""/>
        <dsp:cNvSpPr/>
      </dsp:nvSpPr>
      <dsp:spPr>
        <a:xfrm>
          <a:off x="5005825" y="3150417"/>
          <a:ext cx="1435910" cy="911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Siroz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%20-30</a:t>
          </a:r>
          <a:endParaRPr lang="en-US" sz="2000" kern="1200" dirty="0"/>
        </a:p>
      </dsp:txBody>
      <dsp:txXfrm>
        <a:off x="5032531" y="3177123"/>
        <a:ext cx="1382498" cy="858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93C97-B1E7-48F5-B9B2-7716D9652135}" type="datetimeFigureOut">
              <a:rPr lang="tr-TR" smtClean="0"/>
              <a:pPr/>
              <a:t>28.05.2018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E369B-61C5-4BE5-A37C-3F639D8CB7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81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Dikdörtgen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12" name="Slayt Numarası Yer Tutucus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Dikdörtgen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push dir="u"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umali\Desktop\Akut-Viral-Hepatit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181000"/>
            <a:ext cx="7774632" cy="1038200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chemeClr val="accent1">
                    <a:lumMod val="75000"/>
                  </a:schemeClr>
                </a:solidFill>
              </a:rPr>
              <a:t>VİRAL HEPATİTLER</a:t>
            </a:r>
            <a:endParaRPr lang="tr-TR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67744" y="6137920"/>
            <a:ext cx="4032448" cy="720080"/>
          </a:xfrm>
        </p:spPr>
        <p:txBody>
          <a:bodyPr>
            <a:normAutofit lnSpcReduction="10000"/>
          </a:bodyPr>
          <a:lstStyle/>
          <a:p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ARŞ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GÖR. DR. </a:t>
            </a:r>
            <a:r>
              <a:rPr lang="tr-T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CUMA ALİ ZOBA</a:t>
            </a:r>
            <a:endParaRPr lang="tr-T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KTÜ Aile Hekimliği Anabilim Dalı</a:t>
            </a:r>
          </a:p>
          <a:p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29.05.2018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A </a:t>
            </a:r>
            <a:r>
              <a:rPr lang="tr-TR" dirty="0" smtClean="0">
                <a:solidFill>
                  <a:schemeClr val="tx1"/>
                </a:solidFill>
              </a:rPr>
              <a:t>Virüsü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sz="3000" dirty="0"/>
              <a:t>Az gelişmiş ülkelerde </a:t>
            </a:r>
            <a:r>
              <a:rPr lang="tr-TR" sz="3000" dirty="0" err="1" smtClean="0"/>
              <a:t>prevalansı</a:t>
            </a:r>
            <a:r>
              <a:rPr lang="tr-TR" sz="3000" dirty="0" smtClean="0"/>
              <a:t> yüksektir. Bu </a:t>
            </a:r>
            <a:r>
              <a:rPr lang="tr-TR" sz="3000" dirty="0"/>
              <a:t>ülkelerde</a:t>
            </a:r>
            <a:r>
              <a:rPr lang="tr-TR" sz="3000" dirty="0" smtClean="0"/>
              <a:t> </a:t>
            </a:r>
            <a:r>
              <a:rPr lang="tr-TR" sz="3000" dirty="0"/>
              <a:t>enfeksiyon çocukluk döneminde geçirilir</a:t>
            </a:r>
            <a:r>
              <a:rPr lang="tr-TR" sz="3000" dirty="0" smtClean="0"/>
              <a:t>.</a:t>
            </a:r>
          </a:p>
          <a:p>
            <a:pPr algn="just"/>
            <a:endParaRPr lang="tr-TR" sz="3000" dirty="0" smtClean="0"/>
          </a:p>
          <a:p>
            <a:pPr algn="just"/>
            <a:r>
              <a:rPr lang="tr-TR" sz="3000" dirty="0" smtClean="0"/>
              <a:t>Gelişmekte </a:t>
            </a:r>
            <a:r>
              <a:rPr lang="tr-TR" sz="3000" dirty="0"/>
              <a:t>olan ülkelerde salgınlardan </a:t>
            </a:r>
            <a:r>
              <a:rPr lang="tr-TR" sz="3000" dirty="0" err="1"/>
              <a:t>kontamine</a:t>
            </a:r>
            <a:r>
              <a:rPr lang="tr-TR" sz="3000" dirty="0"/>
              <a:t> su ve </a:t>
            </a:r>
            <a:r>
              <a:rPr lang="tr-TR" sz="3000" dirty="0" smtClean="0"/>
              <a:t>besinler sorumludur.</a:t>
            </a:r>
          </a:p>
          <a:p>
            <a:pPr algn="just"/>
            <a:endParaRPr lang="tr-TR" sz="3000" dirty="0" smtClean="0"/>
          </a:p>
          <a:p>
            <a:pPr algn="just"/>
            <a:r>
              <a:rPr lang="tr-TR" sz="3000" dirty="0"/>
              <a:t>Çocuklar genellikle </a:t>
            </a:r>
            <a:r>
              <a:rPr lang="tr-TR" sz="3000" dirty="0" err="1"/>
              <a:t>asemptomatik</a:t>
            </a:r>
            <a:r>
              <a:rPr lang="tr-TR" sz="3000" dirty="0"/>
              <a:t> geçirirler</a:t>
            </a:r>
            <a:r>
              <a:rPr lang="tr-TR" sz="3000" dirty="0" smtClean="0"/>
              <a:t>.</a:t>
            </a:r>
          </a:p>
          <a:p>
            <a:pPr algn="just"/>
            <a:endParaRPr lang="tr-TR" sz="3000" dirty="0"/>
          </a:p>
          <a:p>
            <a:pPr algn="just"/>
            <a:r>
              <a:rPr lang="tr-TR" sz="3000" dirty="0" smtClean="0"/>
              <a:t>Erişkinlerde </a:t>
            </a:r>
            <a:r>
              <a:rPr lang="tr-TR" sz="3000" dirty="0"/>
              <a:t>daha </a:t>
            </a:r>
            <a:r>
              <a:rPr lang="tr-TR" sz="3000" dirty="0" smtClean="0"/>
              <a:t>ağır seyreder </a:t>
            </a:r>
            <a:r>
              <a:rPr lang="tr-TR" sz="3000" dirty="0"/>
              <a:t>ve </a:t>
            </a:r>
            <a:r>
              <a:rPr lang="tr-TR" sz="3000" dirty="0" err="1"/>
              <a:t>mortalitesi</a:t>
            </a:r>
            <a:r>
              <a:rPr lang="tr-TR" sz="3000" dirty="0"/>
              <a:t> daha yüksektir</a:t>
            </a:r>
            <a:r>
              <a:rPr lang="tr-TR" sz="3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6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A </a:t>
            </a:r>
            <a:r>
              <a:rPr lang="tr-TR" dirty="0" smtClean="0">
                <a:solidFill>
                  <a:schemeClr val="tx1"/>
                </a:solidFill>
              </a:rPr>
              <a:t>Virüsü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İnkübasyon</a:t>
            </a:r>
            <a:r>
              <a:rPr lang="tr-TR" dirty="0" smtClean="0"/>
              <a:t> süresi: 2-6 haftadır, bu dönemde çok bulaştırıcıdır. Sarılığın 1. haftasında bulaştırıcılığı kaybolur.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A </a:t>
            </a:r>
            <a:r>
              <a:rPr lang="tr-TR" dirty="0" smtClean="0">
                <a:solidFill>
                  <a:schemeClr val="tx1"/>
                </a:solidFill>
              </a:rPr>
              <a:t>Virüsü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Klinik dönemi: 2-12 aydır. </a:t>
            </a:r>
            <a:r>
              <a:rPr lang="tr-TR" dirty="0" err="1"/>
              <a:t>İ</a:t>
            </a:r>
            <a:r>
              <a:rPr lang="tr-TR" dirty="0" err="1" smtClean="0"/>
              <a:t>kterik</a:t>
            </a:r>
            <a:r>
              <a:rPr lang="tr-TR" dirty="0" smtClean="0"/>
              <a:t> veya </a:t>
            </a:r>
            <a:r>
              <a:rPr lang="tr-TR" dirty="0" err="1" smtClean="0"/>
              <a:t>anikterik</a:t>
            </a:r>
            <a:r>
              <a:rPr lang="tr-TR" dirty="0" smtClean="0"/>
              <a:t> olabilir. </a:t>
            </a:r>
          </a:p>
          <a:p>
            <a:endParaRPr lang="tr-TR" dirty="0" smtClean="0"/>
          </a:p>
          <a:p>
            <a:r>
              <a:rPr lang="tr-TR" dirty="0" err="1" smtClean="0"/>
              <a:t>Perikterik</a:t>
            </a:r>
            <a:r>
              <a:rPr lang="tr-TR" dirty="0" smtClean="0"/>
              <a:t> dönemde; ateş, halsizlik, iştahsızlık, bulantı, kusma, karın ağrısı görülür.</a:t>
            </a:r>
          </a:p>
          <a:p>
            <a:endParaRPr lang="tr-TR" dirty="0"/>
          </a:p>
          <a:p>
            <a:r>
              <a:rPr lang="tr-TR" dirty="0" err="1" smtClean="0"/>
              <a:t>İkterik</a:t>
            </a:r>
            <a:r>
              <a:rPr lang="tr-TR" dirty="0" smtClean="0"/>
              <a:t> dönemde; sarılık, </a:t>
            </a:r>
            <a:r>
              <a:rPr lang="tr-TR" dirty="0" err="1" smtClean="0"/>
              <a:t>akolik</a:t>
            </a:r>
            <a:r>
              <a:rPr lang="tr-TR" dirty="0" smtClean="0"/>
              <a:t> gaita, çay rengi idrar, </a:t>
            </a:r>
            <a:r>
              <a:rPr lang="tr-TR" dirty="0" err="1" smtClean="0"/>
              <a:t>hepatosplenomegali</a:t>
            </a:r>
            <a:r>
              <a:rPr lang="tr-TR" dirty="0" smtClean="0"/>
              <a:t>, </a:t>
            </a:r>
            <a:r>
              <a:rPr lang="tr-TR" dirty="0" err="1" smtClean="0"/>
              <a:t>lenfadenopati</a:t>
            </a:r>
            <a:r>
              <a:rPr lang="tr-TR" dirty="0" smtClean="0"/>
              <a:t>, </a:t>
            </a:r>
            <a:r>
              <a:rPr lang="tr-TR" dirty="0" err="1" smtClean="0"/>
              <a:t>artralji</a:t>
            </a:r>
            <a:r>
              <a:rPr lang="tr-TR" dirty="0" smtClean="0"/>
              <a:t> ve döküntü olabilir.</a:t>
            </a:r>
          </a:p>
          <a:p>
            <a:r>
              <a:rPr lang="tr-TR" dirty="0" err="1" smtClean="0"/>
              <a:t>Fulminan</a:t>
            </a:r>
            <a:r>
              <a:rPr lang="tr-TR" dirty="0" smtClean="0"/>
              <a:t> seyir nadirdir(%0.1).</a:t>
            </a:r>
          </a:p>
        </p:txBody>
      </p:sp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A </a:t>
            </a:r>
            <a:r>
              <a:rPr lang="tr-TR" dirty="0" smtClean="0">
                <a:solidFill>
                  <a:schemeClr val="tx1"/>
                </a:solidFill>
              </a:rPr>
              <a:t>Virüsü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505200" cy="26776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3000" b="1" dirty="0" smtClean="0">
                <a:cs typeface="Calibri" panose="020F0502020204030204" pitchFamily="34" charset="0"/>
              </a:rPr>
              <a:t>Tanı:</a:t>
            </a:r>
            <a:endParaRPr lang="tr-TR" sz="3000" b="1" dirty="0">
              <a:cs typeface="Calibri" panose="020F0502020204030204" pitchFamily="34" charset="0"/>
            </a:endParaRPr>
          </a:p>
          <a:p>
            <a:r>
              <a:rPr lang="tr-TR" sz="3300" dirty="0" err="1" smtClean="0">
                <a:cs typeface="Calibri" panose="020F0502020204030204" pitchFamily="34" charset="0"/>
              </a:rPr>
              <a:t>Anamnez</a:t>
            </a:r>
            <a:endParaRPr lang="tr-TR" sz="3300" dirty="0" smtClean="0">
              <a:cs typeface="Calibri" panose="020F0502020204030204" pitchFamily="34" charset="0"/>
            </a:endParaRPr>
          </a:p>
          <a:p>
            <a:endParaRPr lang="tr-TR" sz="3300" dirty="0" smtClean="0">
              <a:cs typeface="Calibri" panose="020F0502020204030204" pitchFamily="34" charset="0"/>
            </a:endParaRPr>
          </a:p>
          <a:p>
            <a:r>
              <a:rPr lang="tr-TR" sz="3300" dirty="0">
                <a:cs typeface="Calibri" panose="020F0502020204030204" pitchFamily="34" charset="0"/>
              </a:rPr>
              <a:t>F</a:t>
            </a:r>
            <a:r>
              <a:rPr lang="tr-TR" sz="3300" dirty="0" smtClean="0">
                <a:cs typeface="Calibri" panose="020F0502020204030204" pitchFamily="34" charset="0"/>
              </a:rPr>
              <a:t>izik </a:t>
            </a:r>
            <a:r>
              <a:rPr lang="tr-TR" sz="3300" dirty="0">
                <a:cs typeface="Calibri" panose="020F0502020204030204" pitchFamily="34" charset="0"/>
              </a:rPr>
              <a:t>muayene</a:t>
            </a:r>
            <a:endParaRPr lang="tr-TR" sz="33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Clr>
                <a:srgbClr val="FFFF00"/>
              </a:buClr>
              <a:buNone/>
              <a:defRPr/>
            </a:pPr>
            <a:endParaRPr lang="tr-TR" sz="3300" dirty="0" smtClean="0"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3300" dirty="0" smtClean="0">
                <a:cs typeface="Calibri" panose="020F0502020204030204" pitchFamily="34" charset="0"/>
              </a:rPr>
              <a:t>Laboratuvar:</a:t>
            </a:r>
            <a:endParaRPr lang="tr-TR" sz="3300" dirty="0"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2"/>
          </p:nvPr>
        </p:nvSpPr>
        <p:spPr>
          <a:xfrm>
            <a:off x="2667000" y="3727716"/>
            <a:ext cx="3352800" cy="31041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sz="3600" b="1" dirty="0">
                <a:cs typeface="Calibri" panose="020F0502020204030204" pitchFamily="34" charset="0"/>
              </a:rPr>
              <a:t>Biyokimya: </a:t>
            </a:r>
            <a:endParaRPr lang="tr-TR" sz="3600" b="1" dirty="0" smtClean="0">
              <a:cs typeface="Calibri" panose="020F0502020204030204" pitchFamily="34" charset="0"/>
            </a:endParaRPr>
          </a:p>
          <a:p>
            <a:r>
              <a:rPr lang="tr-TR" altLang="tr-TR" sz="3200" dirty="0" smtClean="0">
                <a:cs typeface="Calibri" panose="020F0502020204030204" pitchFamily="34" charset="0"/>
              </a:rPr>
              <a:t>ALT-AST</a:t>
            </a:r>
            <a:r>
              <a:rPr lang="tr-TR" altLang="tr-TR" sz="3200" dirty="0">
                <a:cs typeface="Calibri" panose="020F0502020204030204" pitchFamily="34" charset="0"/>
              </a:rPr>
              <a:t>, </a:t>
            </a:r>
          </a:p>
          <a:p>
            <a:r>
              <a:rPr lang="tr-TR" altLang="tr-TR" sz="3200" dirty="0">
                <a:cs typeface="Calibri" panose="020F0502020204030204" pitchFamily="34" charset="0"/>
              </a:rPr>
              <a:t>ALP, GGT, LDH,</a:t>
            </a:r>
          </a:p>
          <a:p>
            <a:r>
              <a:rPr lang="tr-TR" altLang="tr-TR" sz="3200" dirty="0" err="1">
                <a:cs typeface="Calibri" panose="020F0502020204030204" pitchFamily="34" charset="0"/>
              </a:rPr>
              <a:t>Bilirubinler</a:t>
            </a:r>
            <a:r>
              <a:rPr lang="tr-TR" altLang="tr-TR" sz="3200" dirty="0">
                <a:cs typeface="Calibri" panose="020F0502020204030204" pitchFamily="34" charset="0"/>
              </a:rPr>
              <a:t>,</a:t>
            </a:r>
          </a:p>
          <a:p>
            <a:r>
              <a:rPr lang="tr-TR" altLang="tr-TR" sz="3200" dirty="0" err="1">
                <a:cs typeface="Calibri" panose="020F0502020204030204" pitchFamily="34" charset="0"/>
              </a:rPr>
              <a:t>Protrombin</a:t>
            </a:r>
            <a:r>
              <a:rPr lang="tr-TR" altLang="tr-TR" sz="3200" dirty="0">
                <a:cs typeface="Calibri" panose="020F0502020204030204" pitchFamily="34" charset="0"/>
              </a:rPr>
              <a:t> zamanı</a:t>
            </a:r>
          </a:p>
          <a:p>
            <a:r>
              <a:rPr lang="tr-TR" altLang="tr-TR" sz="3200" dirty="0" err="1">
                <a:cs typeface="Calibri" panose="020F0502020204030204" pitchFamily="34" charset="0"/>
              </a:rPr>
              <a:t>Hemogram</a:t>
            </a:r>
            <a:r>
              <a:rPr lang="tr-TR" altLang="tr-TR" sz="3200" dirty="0">
                <a:cs typeface="Calibri" panose="020F0502020204030204" pitchFamily="34" charset="0"/>
              </a:rPr>
              <a:t>, </a:t>
            </a:r>
          </a:p>
          <a:p>
            <a:r>
              <a:rPr lang="tr-TR" altLang="tr-TR" sz="3200" dirty="0">
                <a:cs typeface="Calibri" panose="020F0502020204030204" pitchFamily="34" charset="0"/>
              </a:rPr>
              <a:t>Total protein</a:t>
            </a:r>
          </a:p>
          <a:p>
            <a:r>
              <a:rPr lang="tr-TR" altLang="tr-TR" sz="3200" dirty="0" err="1">
                <a:cs typeface="Calibri" panose="020F0502020204030204" pitchFamily="34" charset="0"/>
              </a:rPr>
              <a:t>Albumin</a:t>
            </a:r>
            <a:endParaRPr lang="tr-TR" altLang="tr-TR" sz="3200" dirty="0"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5410200" y="3657600"/>
            <a:ext cx="3733800" cy="3200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tr-TR" sz="2700" b="1" dirty="0" err="1" smtClean="0">
                <a:cs typeface="Calibri" panose="020F0502020204030204" pitchFamily="34" charset="0"/>
              </a:rPr>
              <a:t>İnfeksiyonu</a:t>
            </a:r>
            <a:r>
              <a:rPr lang="tr-TR" sz="2700" b="1" dirty="0" smtClean="0">
                <a:cs typeface="Calibri" panose="020F0502020204030204" pitchFamily="34" charset="0"/>
              </a:rPr>
              <a:t> tanımlayan </a:t>
            </a:r>
            <a:r>
              <a:rPr lang="tr-TR" sz="2700" b="1" dirty="0">
                <a:cs typeface="Calibri" panose="020F0502020204030204" pitchFamily="34" charset="0"/>
              </a:rPr>
              <a:t>özgül </a:t>
            </a:r>
            <a:r>
              <a:rPr lang="tr-TR" sz="2700" b="1" dirty="0" smtClean="0">
                <a:cs typeface="Calibri" panose="020F0502020204030204" pitchFamily="34" charset="0"/>
              </a:rPr>
              <a:t>testler:</a:t>
            </a:r>
          </a:p>
          <a:p>
            <a:r>
              <a:rPr lang="tr-TR" sz="2200" dirty="0" smtClean="0">
                <a:cs typeface="Calibri" panose="020F0502020204030204" pitchFamily="34" charset="0"/>
              </a:rPr>
              <a:t>Dışkıda </a:t>
            </a:r>
            <a:r>
              <a:rPr lang="tr-TR" sz="2200" dirty="0">
                <a:cs typeface="Calibri" panose="020F0502020204030204" pitchFamily="34" charset="0"/>
              </a:rPr>
              <a:t>HAV </a:t>
            </a:r>
            <a:r>
              <a:rPr lang="tr-TR" sz="2200" dirty="0" smtClean="0">
                <a:cs typeface="Calibri" panose="020F0502020204030204" pitchFamily="34" charset="0"/>
              </a:rPr>
              <a:t>antijeni</a:t>
            </a:r>
          </a:p>
          <a:p>
            <a:r>
              <a:rPr lang="tr-TR" sz="2200" dirty="0" smtClean="0">
                <a:cs typeface="Calibri" panose="020F0502020204030204" pitchFamily="34" charset="0"/>
              </a:rPr>
              <a:t>Anti-HAV </a:t>
            </a:r>
            <a:r>
              <a:rPr lang="tr-TR" sz="2200" dirty="0" err="1" smtClean="0">
                <a:cs typeface="Calibri" panose="020F0502020204030204" pitchFamily="34" charset="0"/>
              </a:rPr>
              <a:t>IgM</a:t>
            </a:r>
            <a:endParaRPr lang="tr-TR" sz="2200" dirty="0" smtClean="0">
              <a:cs typeface="Calibri" panose="020F0502020204030204" pitchFamily="34" charset="0"/>
            </a:endParaRPr>
          </a:p>
          <a:p>
            <a:r>
              <a:rPr lang="tr-TR" sz="2200" dirty="0" smtClean="0">
                <a:cs typeface="Calibri" panose="020F0502020204030204" pitchFamily="34" charset="0"/>
              </a:rPr>
              <a:t>Anti-HAV </a:t>
            </a:r>
            <a:r>
              <a:rPr lang="tr-TR" sz="2200" dirty="0" err="1">
                <a:cs typeface="Calibri" panose="020F0502020204030204" pitchFamily="34" charset="0"/>
              </a:rPr>
              <a:t>IgG</a:t>
            </a:r>
            <a:endParaRPr lang="tr-TR" sz="2200" dirty="0">
              <a:cs typeface="Calibri" panose="020F0502020204030204" pitchFamily="34" charset="0"/>
            </a:endParaRPr>
          </a:p>
          <a:p>
            <a:endParaRPr lang="tr-TR" dirty="0"/>
          </a:p>
        </p:txBody>
      </p:sp>
      <p:pic>
        <p:nvPicPr>
          <p:cNvPr id="17410" name="Picture 2" descr="C:\Users\cumali\Desktop\depositphotos_17440317-stock-illustration-doctor-in-clinic-cartoon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27765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Hepatit A </a:t>
            </a:r>
            <a:r>
              <a:rPr lang="tr-TR" dirty="0" smtClean="0"/>
              <a:t>Virüsü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graphicFrame>
        <p:nvGraphicFramePr>
          <p:cNvPr id="6" name="İçerik Yer Tutucusu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96296392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Photo Editor Photo" r:id="rId3" imgW="9380952" imgH="7249537" progId="MSPhotoEd.3">
                  <p:embed/>
                </p:oleObj>
              </mc:Choice>
              <mc:Fallback>
                <p:oleObj name="Photo Editor Photo" r:id="rId3" imgW="9380952" imgH="7249537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3999" cy="68580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76200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7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A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 smtClean="0"/>
              <a:t>Tedavi:</a:t>
            </a:r>
          </a:p>
          <a:p>
            <a:r>
              <a:rPr lang="tr-TR" dirty="0"/>
              <a:t>Destekleyicidir.</a:t>
            </a:r>
          </a:p>
          <a:p>
            <a:r>
              <a:rPr lang="tr-TR" dirty="0" err="1" smtClean="0"/>
              <a:t>Antiviral</a:t>
            </a:r>
            <a:r>
              <a:rPr lang="tr-TR" dirty="0" smtClean="0"/>
              <a:t> </a:t>
            </a:r>
            <a:r>
              <a:rPr lang="tr-TR" dirty="0"/>
              <a:t>tedavi kullanılmaz.</a:t>
            </a:r>
          </a:p>
          <a:p>
            <a:r>
              <a:rPr lang="tr-TR" dirty="0" err="1" smtClean="0"/>
              <a:t>Fulminan</a:t>
            </a:r>
            <a:r>
              <a:rPr lang="tr-TR" dirty="0" smtClean="0"/>
              <a:t> hepatit </a:t>
            </a:r>
            <a:r>
              <a:rPr lang="tr-TR" dirty="0"/>
              <a:t>gelişimi açısından </a:t>
            </a:r>
            <a:r>
              <a:rPr lang="tr-TR" dirty="0" smtClean="0"/>
              <a:t>dikkatli olunmalı.</a:t>
            </a:r>
            <a:endParaRPr lang="tr-TR" dirty="0"/>
          </a:p>
          <a:p>
            <a:r>
              <a:rPr lang="tr-TR" dirty="0" err="1" smtClean="0"/>
              <a:t>Hepatotoksik</a:t>
            </a:r>
            <a:r>
              <a:rPr lang="tr-TR" dirty="0" smtClean="0"/>
              <a:t> </a:t>
            </a:r>
            <a:r>
              <a:rPr lang="tr-TR" dirty="0"/>
              <a:t>ilaç kullanımından </a:t>
            </a:r>
            <a:r>
              <a:rPr lang="tr-TR" dirty="0" smtClean="0"/>
              <a:t>kaçınılmalı.</a:t>
            </a:r>
            <a:endParaRPr lang="tr-TR" dirty="0"/>
          </a:p>
          <a:p>
            <a:r>
              <a:rPr lang="tr-TR" dirty="0" smtClean="0"/>
              <a:t>Aşırı </a:t>
            </a:r>
            <a:r>
              <a:rPr lang="tr-TR" dirty="0"/>
              <a:t>fiziksel egzersiz </a:t>
            </a:r>
            <a:r>
              <a:rPr lang="tr-TR" dirty="0" smtClean="0"/>
              <a:t>yapılmamalı.</a:t>
            </a:r>
          </a:p>
          <a:p>
            <a:r>
              <a:rPr lang="tr-TR" dirty="0"/>
              <a:t>Hastaneye </a:t>
            </a:r>
            <a:r>
              <a:rPr lang="tr-TR" dirty="0" smtClean="0"/>
              <a:t>yatış;</a:t>
            </a:r>
          </a:p>
          <a:p>
            <a:pPr lvl="1"/>
            <a:r>
              <a:rPr lang="tr-TR" dirty="0" err="1" smtClean="0"/>
              <a:t>Dehidratasyon</a:t>
            </a:r>
            <a:r>
              <a:rPr lang="tr-TR" dirty="0" smtClean="0"/>
              <a:t> </a:t>
            </a:r>
            <a:r>
              <a:rPr lang="tr-TR" dirty="0"/>
              <a:t>riski olan bulantı-kusmalı </a:t>
            </a:r>
            <a:r>
              <a:rPr lang="tr-TR" dirty="0" smtClean="0"/>
              <a:t>hastalar</a:t>
            </a:r>
          </a:p>
          <a:p>
            <a:pPr lvl="1"/>
            <a:r>
              <a:rPr lang="tr-TR" dirty="0" err="1" smtClean="0"/>
              <a:t>PT’de</a:t>
            </a:r>
            <a:r>
              <a:rPr lang="tr-TR" dirty="0" smtClean="0"/>
              <a:t> </a:t>
            </a:r>
            <a:r>
              <a:rPr lang="tr-TR" dirty="0"/>
              <a:t>3 saniyeden daha fazla </a:t>
            </a:r>
            <a:r>
              <a:rPr lang="tr-TR" dirty="0" smtClean="0"/>
              <a:t>uzama</a:t>
            </a:r>
          </a:p>
          <a:p>
            <a:pPr lvl="1"/>
            <a:r>
              <a:rPr lang="tr-TR" dirty="0" err="1" smtClean="0"/>
              <a:t>Bilirubin</a:t>
            </a:r>
            <a:r>
              <a:rPr lang="tr-TR" dirty="0" smtClean="0"/>
              <a:t> </a:t>
            </a:r>
            <a:r>
              <a:rPr lang="tr-TR" dirty="0"/>
              <a:t>seviyesinin 30 mg/dl’nin üzerinde </a:t>
            </a:r>
            <a:r>
              <a:rPr lang="tr-TR" dirty="0" smtClean="0"/>
              <a:t>olması</a:t>
            </a:r>
          </a:p>
          <a:p>
            <a:pPr lvl="1"/>
            <a:r>
              <a:rPr lang="tr-TR" dirty="0" smtClean="0"/>
              <a:t>Hipoglisemi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66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A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 smtClean="0"/>
              <a:t>Korunma:</a:t>
            </a:r>
          </a:p>
          <a:p>
            <a:r>
              <a:rPr lang="tr-TR" dirty="0" smtClean="0"/>
              <a:t>Sıkı </a:t>
            </a:r>
            <a:r>
              <a:rPr lang="tr-TR" dirty="0"/>
              <a:t>kişisel hijyen ve el yıkıma HAV geçişini </a:t>
            </a:r>
            <a:r>
              <a:rPr lang="tr-TR" dirty="0" smtClean="0"/>
              <a:t>önlemeye yardımcı </a:t>
            </a:r>
            <a:r>
              <a:rPr lang="tr-TR" dirty="0"/>
              <a:t>olur</a:t>
            </a:r>
            <a:r>
              <a:rPr lang="tr-TR" dirty="0" smtClean="0"/>
              <a:t>.</a:t>
            </a:r>
          </a:p>
          <a:p>
            <a:r>
              <a:rPr lang="tr-TR" dirty="0" smtClean="0"/>
              <a:t>Aşılama: </a:t>
            </a:r>
            <a:r>
              <a:rPr lang="tr-TR" dirty="0" err="1"/>
              <a:t>İ</a:t>
            </a:r>
            <a:r>
              <a:rPr lang="tr-TR" dirty="0" err="1" smtClean="0"/>
              <a:t>naktive</a:t>
            </a:r>
            <a:r>
              <a:rPr lang="tr-TR" dirty="0" smtClean="0"/>
              <a:t> ve </a:t>
            </a:r>
            <a:r>
              <a:rPr lang="tr-TR" dirty="0" err="1" smtClean="0"/>
              <a:t>rekombinant</a:t>
            </a:r>
            <a:r>
              <a:rPr lang="tr-TR" dirty="0" smtClean="0"/>
              <a:t> aşıları vardır. 0. ve 6. ay olmak üzere 2 doz aşı uygulanır. Koruyucu antikor düzeyi 20IU/ml’dir.</a:t>
            </a:r>
          </a:p>
          <a:p>
            <a:r>
              <a:rPr lang="tr-TR" dirty="0" smtClean="0"/>
              <a:t>Çocukluk dönemi aşı takviminde HAV aşısı bulunmaktadır. HAV aşısı 18. ve 24. ay olmak üzere 2 doz uygulanır.</a:t>
            </a:r>
            <a:endParaRPr lang="tr-TR" dirty="0"/>
          </a:p>
        </p:txBody>
      </p:sp>
      <p:pic>
        <p:nvPicPr>
          <p:cNvPr id="6146" name="Picture 2" descr="C:\Users\cumali\Desktop\hepatit-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5410200"/>
            <a:ext cx="193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</a:t>
            </a:r>
            <a:r>
              <a:rPr lang="tr-TR" dirty="0" smtClean="0">
                <a:solidFill>
                  <a:schemeClr val="tx1"/>
                </a:solidFill>
              </a:rPr>
              <a:t>B </a:t>
            </a:r>
            <a:r>
              <a:rPr lang="tr-TR" dirty="0">
                <a:solidFill>
                  <a:schemeClr val="tx1"/>
                </a:solidFill>
              </a:rPr>
              <a:t>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/>
          <a:lstStyle/>
          <a:p>
            <a:r>
              <a:rPr lang="tr-TR" dirty="0" err="1" smtClean="0"/>
              <a:t>Hepadnaviridae</a:t>
            </a:r>
            <a:r>
              <a:rPr lang="tr-TR" dirty="0" smtClean="0"/>
              <a:t> ailesinden DNA virüsüdür.</a:t>
            </a:r>
            <a:endParaRPr lang="tr-TR" dirty="0"/>
          </a:p>
          <a:p>
            <a:r>
              <a:rPr lang="tr-TR" dirty="0" smtClean="0"/>
              <a:t>Enfeksiyon sonrası %5 kronikleşme vardır.</a:t>
            </a:r>
            <a:endParaRPr lang="tr-TR" dirty="0"/>
          </a:p>
          <a:p>
            <a:r>
              <a:rPr lang="tr-TR" dirty="0" err="1" smtClean="0"/>
              <a:t>Mortalitesi</a:t>
            </a:r>
            <a:r>
              <a:rPr lang="tr-TR" dirty="0" smtClean="0"/>
              <a:t> %1-3’dür.</a:t>
            </a:r>
            <a:endParaRPr lang="tr-TR" dirty="0"/>
          </a:p>
          <a:p>
            <a:r>
              <a:rPr lang="tr-TR" dirty="0" smtClean="0"/>
              <a:t>Siroz ve HCC ile ilişkilidir.</a:t>
            </a:r>
            <a:endParaRPr lang="tr-TR" dirty="0"/>
          </a:p>
        </p:txBody>
      </p:sp>
      <p:pic>
        <p:nvPicPr>
          <p:cNvPr id="7170" name="Picture 2" descr="C:\Users\cumali\Desktop\depositphotos_65142455-stock-illustration-hepatitis-b-virus-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554554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B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tr-TR" dirty="0" smtClean="0"/>
              <a:t>	</a:t>
            </a:r>
            <a:r>
              <a:rPr lang="tr-TR" altLang="tr-TR" b="1" dirty="0" smtClean="0"/>
              <a:t>Epidemiyoloji:</a:t>
            </a:r>
          </a:p>
          <a:p>
            <a:r>
              <a:rPr lang="tr-TR" altLang="tr-TR" dirty="0" smtClean="0"/>
              <a:t>Dünya genelinde 350 milyon kişi, ülkemizde ise en az 3,5 milyon kişi HBV ile </a:t>
            </a:r>
            <a:r>
              <a:rPr lang="tr-TR" altLang="tr-TR" dirty="0" err="1" smtClean="0"/>
              <a:t>enfektedir</a:t>
            </a:r>
            <a:r>
              <a:rPr lang="tr-TR" altLang="tr-TR" dirty="0" smtClean="0"/>
              <a:t>.</a:t>
            </a:r>
          </a:p>
          <a:p>
            <a:pPr marL="0" indent="0">
              <a:buNone/>
            </a:pPr>
            <a:endParaRPr lang="tr-TR" altLang="tr-TR" dirty="0"/>
          </a:p>
          <a:p>
            <a:r>
              <a:rPr lang="tr-TR" altLang="tr-TR" dirty="0" smtClean="0"/>
              <a:t>Her yıl yaklaşık 500 bin kişi HBV komplikasyonları nedeni ile ölmektedir.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B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3500" b="1" dirty="0" smtClean="0">
                <a:cs typeface="Calibri" panose="020F0502020204030204" pitchFamily="34" charset="0"/>
              </a:rPr>
              <a:t>Bulaş yolları:</a:t>
            </a:r>
          </a:p>
          <a:p>
            <a:r>
              <a:rPr lang="tr-TR" sz="2700" b="1" dirty="0" err="1" smtClean="0">
                <a:cs typeface="Calibri" panose="020F0502020204030204" pitchFamily="34" charset="0"/>
              </a:rPr>
              <a:t>Perkutan</a:t>
            </a:r>
            <a:r>
              <a:rPr lang="tr-TR" sz="2700" b="1" dirty="0" smtClean="0">
                <a:cs typeface="Calibri" panose="020F0502020204030204" pitchFamily="34" charset="0"/>
              </a:rPr>
              <a:t> bulaş: </a:t>
            </a:r>
            <a:r>
              <a:rPr lang="tr-TR" sz="2700" dirty="0" smtClean="0">
                <a:cs typeface="Calibri" panose="020F0502020204030204" pitchFamily="34" charset="0"/>
              </a:rPr>
              <a:t>Kan ve kan ürünleri transfüzyonu, hemodiyaliz, endoskopi, ortak temizlik malzemesi kullanımı veya vücut </a:t>
            </a:r>
            <a:r>
              <a:rPr lang="tr-TR" sz="2700" dirty="0" err="1" smtClean="0">
                <a:cs typeface="Calibri" panose="020F0502020204030204" pitchFamily="34" charset="0"/>
              </a:rPr>
              <a:t>sekresyonları</a:t>
            </a:r>
            <a:r>
              <a:rPr lang="tr-TR" sz="2700" dirty="0" smtClean="0">
                <a:cs typeface="Calibri" panose="020F0502020204030204" pitchFamily="34" charset="0"/>
              </a:rPr>
              <a:t> ile temas.</a:t>
            </a:r>
          </a:p>
          <a:p>
            <a:endParaRPr lang="tr-TR" sz="2700" dirty="0">
              <a:cs typeface="Calibri" panose="020F0502020204030204" pitchFamily="34" charset="0"/>
            </a:endParaRPr>
          </a:p>
          <a:p>
            <a:r>
              <a:rPr lang="tr-TR" sz="2700" b="1" dirty="0" smtClean="0">
                <a:cs typeface="Calibri" panose="020F0502020204030204" pitchFamily="34" charset="0"/>
              </a:rPr>
              <a:t>Cinsel yol ile bulaş: </a:t>
            </a:r>
            <a:r>
              <a:rPr lang="tr-TR" sz="2700" dirty="0" smtClean="0">
                <a:cs typeface="Calibri" panose="020F0502020204030204" pitchFamily="34" charset="0"/>
              </a:rPr>
              <a:t>En önemli bulaş yoludur.</a:t>
            </a:r>
          </a:p>
          <a:p>
            <a:endParaRPr lang="tr-TR" sz="2700" dirty="0" smtClean="0">
              <a:cs typeface="Calibri" panose="020F0502020204030204" pitchFamily="34" charset="0"/>
            </a:endParaRPr>
          </a:p>
          <a:p>
            <a:r>
              <a:rPr lang="tr-TR" sz="2700" b="1" dirty="0" err="1" smtClean="0">
                <a:cs typeface="Calibri" panose="020F0502020204030204" pitchFamily="34" charset="0"/>
              </a:rPr>
              <a:t>Perinatal</a:t>
            </a:r>
            <a:r>
              <a:rPr lang="tr-TR" sz="2700" b="1" dirty="0" smtClean="0">
                <a:cs typeface="Calibri" panose="020F0502020204030204" pitchFamily="34" charset="0"/>
              </a:rPr>
              <a:t> bulaş: </a:t>
            </a:r>
            <a:r>
              <a:rPr lang="tr-TR" sz="2700" dirty="0" smtClean="0">
                <a:cs typeface="Calibri" panose="020F0502020204030204" pitchFamily="34" charset="0"/>
              </a:rPr>
              <a:t>Kronik HBV olan annenin bebeklerinde, gebeliğin 3. </a:t>
            </a:r>
            <a:r>
              <a:rPr lang="tr-TR" sz="2700" dirty="0" err="1" smtClean="0">
                <a:cs typeface="Calibri" panose="020F0502020204030204" pitchFamily="34" charset="0"/>
              </a:rPr>
              <a:t>trimesterinde</a:t>
            </a:r>
            <a:r>
              <a:rPr lang="tr-TR" sz="2700" dirty="0" smtClean="0">
                <a:cs typeface="Calibri" panose="020F0502020204030204" pitchFamily="34" charset="0"/>
              </a:rPr>
              <a:t> veya </a:t>
            </a:r>
            <a:r>
              <a:rPr lang="tr-TR" sz="2700" dirty="0" err="1" smtClean="0">
                <a:cs typeface="Calibri" panose="020F0502020204030204" pitchFamily="34" charset="0"/>
              </a:rPr>
              <a:t>postpartum</a:t>
            </a:r>
            <a:r>
              <a:rPr lang="tr-TR" sz="2700" dirty="0" smtClean="0">
                <a:cs typeface="Calibri" panose="020F0502020204030204" pitchFamily="34" charset="0"/>
              </a:rPr>
              <a:t> ilk 2 ay içerisinde akut HBV enfeksiyonu geçiren annelerin bebeklerinde olan bulaştır.</a:t>
            </a:r>
          </a:p>
          <a:p>
            <a:endParaRPr lang="tr-TR" sz="2700" dirty="0" smtClean="0">
              <a:cs typeface="Calibri" panose="020F0502020204030204" pitchFamily="34" charset="0"/>
            </a:endParaRPr>
          </a:p>
          <a:p>
            <a:r>
              <a:rPr lang="tr-TR" sz="2700" b="1" dirty="0" err="1" smtClean="0">
                <a:cs typeface="Calibri" panose="020F0502020204030204" pitchFamily="34" charset="0"/>
              </a:rPr>
              <a:t>Horizontal</a:t>
            </a:r>
            <a:r>
              <a:rPr lang="tr-TR" sz="2700" b="1" dirty="0" smtClean="0">
                <a:cs typeface="Calibri" panose="020F0502020204030204" pitchFamily="34" charset="0"/>
              </a:rPr>
              <a:t> bulaş: </a:t>
            </a:r>
            <a:r>
              <a:rPr lang="tr-TR" sz="2700" dirty="0" smtClean="0">
                <a:cs typeface="Calibri" panose="020F0502020204030204" pitchFamily="34" charset="0"/>
              </a:rPr>
              <a:t>Net tanımlanamayan bulaş yoludur. Sık temasın olduğu aile içi bulaş bu grupta yer alır.</a:t>
            </a:r>
            <a:endParaRPr lang="tr-TR" sz="2700" b="1" dirty="0" smtClean="0">
              <a:cs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 Planı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Amaç</a:t>
            </a:r>
          </a:p>
          <a:p>
            <a:r>
              <a:rPr lang="tr-TR" dirty="0" smtClean="0"/>
              <a:t>Hedefler</a:t>
            </a:r>
          </a:p>
          <a:p>
            <a:r>
              <a:rPr lang="tr-TR" dirty="0" smtClean="0"/>
              <a:t>Tanım</a:t>
            </a:r>
          </a:p>
          <a:p>
            <a:r>
              <a:rPr lang="tr-TR" dirty="0" err="1" smtClean="0"/>
              <a:t>Hepatotrop</a:t>
            </a:r>
            <a:r>
              <a:rPr lang="tr-TR" dirty="0" smtClean="0"/>
              <a:t> virüsler</a:t>
            </a:r>
          </a:p>
          <a:p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hepatotrop</a:t>
            </a:r>
            <a:r>
              <a:rPr lang="tr-TR" dirty="0"/>
              <a:t> virüsler</a:t>
            </a:r>
          </a:p>
          <a:p>
            <a:pPr lvl="1"/>
            <a:r>
              <a:rPr lang="tr-TR" dirty="0"/>
              <a:t>Hepatit A</a:t>
            </a:r>
          </a:p>
          <a:p>
            <a:pPr lvl="1"/>
            <a:r>
              <a:rPr lang="tr-TR" dirty="0"/>
              <a:t>Hepatit B</a:t>
            </a:r>
          </a:p>
          <a:p>
            <a:pPr lvl="1"/>
            <a:r>
              <a:rPr lang="tr-TR" dirty="0"/>
              <a:t>Hepatit C</a:t>
            </a:r>
          </a:p>
          <a:p>
            <a:pPr lvl="1" algn="just"/>
            <a:r>
              <a:rPr lang="tr-TR" dirty="0"/>
              <a:t>Hepatit D</a:t>
            </a:r>
          </a:p>
          <a:p>
            <a:pPr lvl="1" algn="just"/>
            <a:r>
              <a:rPr lang="tr-TR" dirty="0"/>
              <a:t>Hepatit </a:t>
            </a:r>
            <a:r>
              <a:rPr lang="tr-TR" dirty="0" smtClean="0"/>
              <a:t>E</a:t>
            </a:r>
          </a:p>
          <a:p>
            <a:r>
              <a:rPr lang="tr-TR" dirty="0" smtClean="0"/>
              <a:t>Özet</a:t>
            </a:r>
          </a:p>
          <a:p>
            <a:r>
              <a:rPr lang="tr-TR" dirty="0" smtClean="0"/>
              <a:t>Kaynaklar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0108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B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510540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altLang="tr-TR" b="1" dirty="0">
                <a:cs typeface="Calibri" panose="020F0502020204030204" pitchFamily="34" charset="0"/>
              </a:rPr>
              <a:t>Riskli </a:t>
            </a:r>
            <a:r>
              <a:rPr lang="tr-TR" altLang="tr-TR" b="1" dirty="0" smtClean="0">
                <a:cs typeface="Calibri" panose="020F0502020204030204" pitchFamily="34" charset="0"/>
              </a:rPr>
              <a:t>Gruplar:</a:t>
            </a:r>
          </a:p>
          <a:p>
            <a:pPr>
              <a:lnSpc>
                <a:spcPct val="80000"/>
              </a:lnSpc>
            </a:pPr>
            <a:r>
              <a:rPr lang="tr-TR" altLang="tr-TR" sz="2700" dirty="0">
                <a:cs typeface="Calibri" panose="020F0502020204030204" pitchFamily="34" charset="0"/>
              </a:rPr>
              <a:t>Sağlık çalışanları, </a:t>
            </a:r>
            <a:endParaRPr lang="tr-TR" altLang="tr-TR" sz="2700" dirty="0" smtClean="0"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700" dirty="0" smtClean="0">
                <a:cs typeface="Calibri" panose="020F0502020204030204" pitchFamily="34" charset="0"/>
              </a:rPr>
              <a:t>Kronik hepatit B </a:t>
            </a:r>
            <a:r>
              <a:rPr lang="tr-TR" altLang="tr-TR" sz="2700" dirty="0">
                <a:cs typeface="Calibri" panose="020F0502020204030204" pitchFamily="34" charset="0"/>
              </a:rPr>
              <a:t>hastalarıyla aynı evde kalanlar ve cinsel teması </a:t>
            </a:r>
            <a:r>
              <a:rPr lang="tr-TR" altLang="tr-TR" sz="2700" dirty="0" smtClean="0">
                <a:cs typeface="Calibri" panose="020F0502020204030204" pitchFamily="34" charset="0"/>
              </a:rPr>
              <a:t>olanlar,</a:t>
            </a:r>
          </a:p>
          <a:p>
            <a:pPr>
              <a:lnSpc>
                <a:spcPct val="80000"/>
              </a:lnSpc>
            </a:pPr>
            <a:r>
              <a:rPr lang="tr-TR" altLang="tr-TR" sz="2700" dirty="0" smtClean="0">
                <a:cs typeface="Calibri" panose="020F0502020204030204" pitchFamily="34" charset="0"/>
              </a:rPr>
              <a:t>İV </a:t>
            </a:r>
            <a:r>
              <a:rPr lang="tr-TR" altLang="tr-TR" sz="2700" dirty="0">
                <a:cs typeface="Calibri" panose="020F0502020204030204" pitchFamily="34" charset="0"/>
              </a:rPr>
              <a:t>ilaç bağımlıları ve sürekli kan ürünlerini alanlar, </a:t>
            </a:r>
            <a:endParaRPr lang="tr-TR" altLang="tr-TR" sz="2700" dirty="0" smtClean="0"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700" dirty="0" smtClean="0">
                <a:cs typeface="Calibri" panose="020F0502020204030204" pitchFamily="34" charset="0"/>
              </a:rPr>
              <a:t>Eşcinseller</a:t>
            </a:r>
            <a:r>
              <a:rPr lang="tr-TR" altLang="tr-TR" sz="2700" dirty="0">
                <a:cs typeface="Calibri" panose="020F0502020204030204" pitchFamily="34" charset="0"/>
              </a:rPr>
              <a:t>, çok eşli heteroseksüeller ve HIV+ </a:t>
            </a:r>
            <a:r>
              <a:rPr lang="tr-TR" altLang="tr-TR" sz="2700" dirty="0" smtClean="0">
                <a:cs typeface="Calibri" panose="020F0502020204030204" pitchFamily="34" charset="0"/>
              </a:rPr>
              <a:t>hastalar,</a:t>
            </a:r>
          </a:p>
          <a:p>
            <a:pPr>
              <a:lnSpc>
                <a:spcPct val="80000"/>
              </a:lnSpc>
            </a:pPr>
            <a:r>
              <a:rPr lang="tr-TR" altLang="tr-TR" sz="2700" dirty="0" smtClean="0">
                <a:cs typeface="Calibri" panose="020F0502020204030204" pitchFamily="34" charset="0"/>
              </a:rPr>
              <a:t>Kronik </a:t>
            </a:r>
            <a:r>
              <a:rPr lang="tr-TR" altLang="tr-TR" sz="2700" dirty="0">
                <a:cs typeface="Calibri" panose="020F0502020204030204" pitchFamily="34" charset="0"/>
              </a:rPr>
              <a:t>karaciğer hastalığı olanlar</a:t>
            </a:r>
            <a:r>
              <a:rPr lang="tr-TR" altLang="tr-TR" sz="2700" dirty="0" smtClean="0">
                <a:cs typeface="Calibri" panose="020F0502020204030204" pitchFamily="34" charset="0"/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tr-TR" altLang="tr-TR" sz="2700" dirty="0" smtClean="0">
                <a:cs typeface="Calibri" panose="020F0502020204030204" pitchFamily="34" charset="0"/>
              </a:rPr>
              <a:t>Hemodiyaliz </a:t>
            </a:r>
            <a:r>
              <a:rPr lang="tr-TR" altLang="tr-TR" sz="2700" dirty="0">
                <a:cs typeface="Calibri" panose="020F0502020204030204" pitchFamily="34" charset="0"/>
              </a:rPr>
              <a:t>hastaları, </a:t>
            </a:r>
            <a:endParaRPr lang="tr-TR" altLang="tr-TR" sz="2700" dirty="0" smtClean="0"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700" dirty="0" err="1" smtClean="0">
                <a:cs typeface="Calibri" panose="020F0502020204030204" pitchFamily="34" charset="0"/>
              </a:rPr>
              <a:t>İmmünsüpresif</a:t>
            </a:r>
            <a:r>
              <a:rPr lang="tr-TR" altLang="tr-TR" sz="2700" dirty="0" smtClean="0">
                <a:cs typeface="Calibri" panose="020F0502020204030204" pitchFamily="34" charset="0"/>
              </a:rPr>
              <a:t> </a:t>
            </a:r>
            <a:r>
              <a:rPr lang="tr-TR" altLang="tr-TR" sz="2700" dirty="0">
                <a:cs typeface="Calibri" panose="020F0502020204030204" pitchFamily="34" charset="0"/>
              </a:rPr>
              <a:t>tedavi alanlar, </a:t>
            </a:r>
            <a:endParaRPr lang="tr-TR" altLang="tr-TR" sz="2700" dirty="0" smtClean="0"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700" dirty="0" smtClean="0">
                <a:cs typeface="Calibri" panose="020F0502020204030204" pitchFamily="34" charset="0"/>
              </a:rPr>
              <a:t>Gebeler </a:t>
            </a:r>
            <a:r>
              <a:rPr lang="tr-TR" altLang="tr-TR" sz="2700" dirty="0">
                <a:cs typeface="Calibri" panose="020F0502020204030204" pitchFamily="34" charset="0"/>
              </a:rPr>
              <a:t>ve HBV ile </a:t>
            </a:r>
            <a:r>
              <a:rPr lang="tr-TR" altLang="tr-TR" sz="2700" dirty="0" err="1">
                <a:cs typeface="Calibri" panose="020F0502020204030204" pitchFamily="34" charset="0"/>
              </a:rPr>
              <a:t>enfekte</a:t>
            </a:r>
            <a:r>
              <a:rPr lang="tr-TR" altLang="tr-TR" sz="2700" dirty="0">
                <a:cs typeface="Calibri" panose="020F0502020204030204" pitchFamily="34" charset="0"/>
              </a:rPr>
              <a:t> anneden doğan </a:t>
            </a:r>
            <a:r>
              <a:rPr lang="tr-TR" altLang="tr-TR" sz="2700" dirty="0" smtClean="0">
                <a:cs typeface="Calibri" panose="020F0502020204030204" pitchFamily="34" charset="0"/>
              </a:rPr>
              <a:t>bebekler.</a:t>
            </a:r>
            <a:endParaRPr lang="tr-TR" altLang="tr-TR" sz="27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B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20000"/>
          </a:bodyPr>
          <a:lstStyle/>
          <a:p>
            <a:pPr marL="0" lvl="1" indent="0" algn="just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tr-TR" dirty="0" smtClean="0"/>
              <a:t>	</a:t>
            </a:r>
            <a:r>
              <a:rPr lang="tr-TR" sz="3300" b="1" dirty="0" smtClean="0">
                <a:cs typeface="Calibri" panose="020F0502020204030204" pitchFamily="34" charset="0"/>
              </a:rPr>
              <a:t>Klinik:</a:t>
            </a:r>
          </a:p>
          <a:p>
            <a:pPr marL="457200" lvl="1" indent="-457200" algn="just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2700" dirty="0" err="1" smtClean="0">
                <a:cs typeface="Calibri" panose="020F0502020204030204" pitchFamily="34" charset="0"/>
              </a:rPr>
              <a:t>İnkübasyon</a:t>
            </a:r>
            <a:r>
              <a:rPr lang="tr-TR" sz="2700" dirty="0" smtClean="0">
                <a:cs typeface="Calibri" panose="020F0502020204030204" pitchFamily="34" charset="0"/>
              </a:rPr>
              <a:t> </a:t>
            </a:r>
            <a:r>
              <a:rPr lang="tr-TR" sz="2700" dirty="0">
                <a:cs typeface="Calibri" panose="020F0502020204030204" pitchFamily="34" charset="0"/>
              </a:rPr>
              <a:t>süresi 60-80 gündür</a:t>
            </a:r>
            <a:r>
              <a:rPr lang="tr-TR" sz="2700" dirty="0" smtClean="0">
                <a:cs typeface="Calibri" panose="020F0502020204030204" pitchFamily="34" charset="0"/>
              </a:rPr>
              <a:t>.</a:t>
            </a:r>
          </a:p>
          <a:p>
            <a:pPr marL="0" lvl="1" indent="0" algn="just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tr-TR" sz="2700" dirty="0">
              <a:cs typeface="Calibri" panose="020F0502020204030204" pitchFamily="34" charset="0"/>
            </a:endParaRPr>
          </a:p>
          <a:p>
            <a:pPr marL="457200" lvl="1" indent="-457200" algn="just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2700" b="1" dirty="0" err="1" smtClean="0">
                <a:cs typeface="Calibri" panose="020F0502020204030204" pitchFamily="34" charset="0"/>
              </a:rPr>
              <a:t>Prodromal</a:t>
            </a:r>
            <a:r>
              <a:rPr lang="tr-TR" sz="2700" b="1" dirty="0" smtClean="0">
                <a:cs typeface="Calibri" panose="020F0502020204030204" pitchFamily="34" charset="0"/>
              </a:rPr>
              <a:t> dönem: </a:t>
            </a:r>
            <a:r>
              <a:rPr lang="tr-TR" sz="2700" dirty="0" smtClean="0">
                <a:cs typeface="Calibri" panose="020F0502020204030204" pitchFamily="34" charset="0"/>
              </a:rPr>
              <a:t>Ateş, iştahsızlık, karın ağrısı, döküntü, </a:t>
            </a:r>
            <a:r>
              <a:rPr lang="tr-TR" sz="2700" dirty="0" err="1" smtClean="0">
                <a:cs typeface="Calibri" panose="020F0502020204030204" pitchFamily="34" charset="0"/>
              </a:rPr>
              <a:t>artralji</a:t>
            </a:r>
            <a:r>
              <a:rPr lang="tr-TR" sz="2700" dirty="0" smtClean="0">
                <a:cs typeface="Calibri" panose="020F0502020204030204" pitchFamily="34" charset="0"/>
              </a:rPr>
              <a:t> gibi </a:t>
            </a:r>
            <a:r>
              <a:rPr lang="tr-TR" sz="2700" dirty="0" err="1" smtClean="0">
                <a:cs typeface="Calibri" panose="020F0502020204030204" pitchFamily="34" charset="0"/>
              </a:rPr>
              <a:t>non</a:t>
            </a:r>
            <a:r>
              <a:rPr lang="tr-TR" sz="2700" dirty="0" smtClean="0">
                <a:cs typeface="Calibri" panose="020F0502020204030204" pitchFamily="34" charset="0"/>
              </a:rPr>
              <a:t>-spesifik belirtiler mevcuttur.</a:t>
            </a:r>
          </a:p>
          <a:p>
            <a:pPr marL="0" lvl="1" indent="0" algn="just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tr-TR" sz="2700" dirty="0">
              <a:cs typeface="Calibri" panose="020F0502020204030204" pitchFamily="34" charset="0"/>
            </a:endParaRPr>
          </a:p>
          <a:p>
            <a:pPr marL="457200" lvl="1" indent="-457200" algn="just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2700" b="1" dirty="0" err="1" smtClean="0">
                <a:cs typeface="Calibri" panose="020F0502020204030204" pitchFamily="34" charset="0"/>
              </a:rPr>
              <a:t>İkterik</a:t>
            </a:r>
            <a:r>
              <a:rPr lang="tr-TR" sz="2700" b="1" dirty="0" smtClean="0">
                <a:cs typeface="Calibri" panose="020F0502020204030204" pitchFamily="34" charset="0"/>
              </a:rPr>
              <a:t> dönem: </a:t>
            </a:r>
            <a:r>
              <a:rPr lang="tr-TR" sz="2700" dirty="0">
                <a:cs typeface="Calibri" panose="020F0502020204030204" pitchFamily="34" charset="0"/>
              </a:rPr>
              <a:t>Sarılık %15-25 hastada görülebilir. ALT&gt;1000 </a:t>
            </a:r>
            <a:r>
              <a:rPr lang="tr-TR" sz="2700" dirty="0" smtClean="0">
                <a:cs typeface="Calibri" panose="020F0502020204030204" pitchFamily="34" charset="0"/>
              </a:rPr>
              <a:t>IU/ml’dir. Ağrılı ve yumuşak </a:t>
            </a:r>
            <a:r>
              <a:rPr lang="tr-TR" sz="2700" dirty="0" err="1" smtClean="0">
                <a:cs typeface="Calibri" panose="020F0502020204030204" pitchFamily="34" charset="0"/>
              </a:rPr>
              <a:t>hepatosplenomegali</a:t>
            </a:r>
            <a:r>
              <a:rPr lang="tr-TR" sz="2700" dirty="0" smtClean="0">
                <a:cs typeface="Calibri" panose="020F0502020204030204" pitchFamily="34" charset="0"/>
              </a:rPr>
              <a:t> ve LAP görülebilir.</a:t>
            </a:r>
          </a:p>
          <a:p>
            <a:pPr marL="457200" lvl="1" indent="-457200" algn="just">
              <a:spcBef>
                <a:spcPts val="700"/>
              </a:spcBef>
              <a:buClr>
                <a:schemeClr val="accent2"/>
              </a:buClr>
              <a:buSzPct val="60000"/>
            </a:pPr>
            <a:endParaRPr lang="tr-TR" sz="2700" dirty="0" smtClean="0">
              <a:cs typeface="Calibri" panose="020F0502020204030204" pitchFamily="34" charset="0"/>
            </a:endParaRPr>
          </a:p>
          <a:p>
            <a:pPr marL="457200" lvl="1" indent="-457200" algn="just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2700" b="1" dirty="0" err="1" smtClean="0">
                <a:cs typeface="Calibri" panose="020F0502020204030204" pitchFamily="34" charset="0"/>
              </a:rPr>
              <a:t>Fulminan</a:t>
            </a:r>
            <a:r>
              <a:rPr lang="tr-TR" sz="2700" b="1" dirty="0" smtClean="0">
                <a:cs typeface="Calibri" panose="020F0502020204030204" pitchFamily="34" charset="0"/>
              </a:rPr>
              <a:t> hepatit: </a:t>
            </a:r>
            <a:r>
              <a:rPr lang="tr-TR" sz="2700" dirty="0" smtClean="0">
                <a:cs typeface="Calibri" panose="020F0502020204030204" pitchFamily="34" charset="0"/>
              </a:rPr>
              <a:t>%1 oranında görülür. Ağır karaciğer nekrozu, ileri derece karaciğer fonksiyon bozukluğu ve </a:t>
            </a:r>
            <a:r>
              <a:rPr lang="tr-TR" sz="2700" dirty="0" err="1" smtClean="0">
                <a:cs typeface="Calibri" panose="020F0502020204030204" pitchFamily="34" charset="0"/>
              </a:rPr>
              <a:t>ensefalopati</a:t>
            </a:r>
            <a:r>
              <a:rPr lang="tr-TR" sz="2700" dirty="0" smtClean="0">
                <a:cs typeface="Calibri" panose="020F0502020204030204" pitchFamily="34" charset="0"/>
              </a:rPr>
              <a:t> ile seyreder. </a:t>
            </a:r>
            <a:r>
              <a:rPr lang="tr-TR" sz="2700" dirty="0" err="1" smtClean="0">
                <a:cs typeface="Calibri" panose="020F0502020204030204" pitchFamily="34" charset="0"/>
              </a:rPr>
              <a:t>Mortalite</a:t>
            </a:r>
            <a:r>
              <a:rPr lang="tr-TR" sz="2700" dirty="0" smtClean="0">
                <a:cs typeface="Calibri" panose="020F0502020204030204" pitchFamily="34" charset="0"/>
              </a:rPr>
              <a:t> %90 ‘</a:t>
            </a:r>
            <a:r>
              <a:rPr lang="tr-TR" sz="2700" dirty="0" err="1" smtClean="0">
                <a:cs typeface="Calibri" panose="020F0502020204030204" pitchFamily="34" charset="0"/>
              </a:rPr>
              <a:t>dır</a:t>
            </a:r>
            <a:r>
              <a:rPr lang="tr-TR" sz="2700" dirty="0" smtClean="0"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4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3429000" y="1608330"/>
            <a:ext cx="2286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HBV Enfeksiyonu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0" y="1579602"/>
            <a:ext cx="25146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ERİŞKİNLER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6629400" y="1629223"/>
            <a:ext cx="25146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ÇOCUKLAR</a:t>
            </a:r>
            <a:endParaRPr lang="tr-TR" b="1" dirty="0"/>
          </a:p>
        </p:txBody>
      </p:sp>
      <p:sp>
        <p:nvSpPr>
          <p:cNvPr id="11" name="Sağ Ok 10"/>
          <p:cNvSpPr/>
          <p:nvPr/>
        </p:nvSpPr>
        <p:spPr>
          <a:xfrm>
            <a:off x="5715000" y="1672441"/>
            <a:ext cx="914401" cy="247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ol Ok 12"/>
          <p:cNvSpPr/>
          <p:nvPr/>
        </p:nvSpPr>
        <p:spPr>
          <a:xfrm>
            <a:off x="2514600" y="1672441"/>
            <a:ext cx="909851" cy="24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0" y="2514600"/>
            <a:ext cx="25146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%80   </a:t>
            </a:r>
            <a:r>
              <a:rPr lang="tr-TR" dirty="0" err="1" smtClean="0"/>
              <a:t>Asemptomatik</a:t>
            </a:r>
            <a:endParaRPr lang="tr-TR" dirty="0" smtClean="0"/>
          </a:p>
          <a:p>
            <a:r>
              <a:rPr lang="tr-TR" dirty="0" smtClean="0"/>
              <a:t>%19   Akut hepatit</a:t>
            </a:r>
          </a:p>
          <a:p>
            <a:r>
              <a:rPr lang="tr-TR" dirty="0" smtClean="0"/>
              <a:t>%1     </a:t>
            </a:r>
            <a:r>
              <a:rPr lang="tr-TR" dirty="0" err="1" smtClean="0"/>
              <a:t>Fulminan</a:t>
            </a:r>
            <a:r>
              <a:rPr lang="tr-TR" dirty="0" smtClean="0"/>
              <a:t> hepatit</a:t>
            </a:r>
            <a:endParaRPr lang="tr-TR" dirty="0"/>
          </a:p>
        </p:txBody>
      </p:sp>
      <p:sp>
        <p:nvSpPr>
          <p:cNvPr id="10" name="Sağ Ok 9"/>
          <p:cNvSpPr/>
          <p:nvPr/>
        </p:nvSpPr>
        <p:spPr>
          <a:xfrm>
            <a:off x="2514600" y="2852719"/>
            <a:ext cx="914401" cy="247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424451" y="2791599"/>
            <a:ext cx="2286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İYİLEŞME</a:t>
            </a:r>
            <a:endParaRPr lang="tr-TR" b="1" dirty="0"/>
          </a:p>
        </p:txBody>
      </p:sp>
      <p:sp>
        <p:nvSpPr>
          <p:cNvPr id="15" name="Sol Ok 14"/>
          <p:cNvSpPr/>
          <p:nvPr/>
        </p:nvSpPr>
        <p:spPr>
          <a:xfrm>
            <a:off x="5710451" y="2852718"/>
            <a:ext cx="909851" cy="247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6604380" y="2699266"/>
            <a:ext cx="25146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%99  </a:t>
            </a:r>
            <a:r>
              <a:rPr lang="tr-TR" dirty="0" err="1" smtClean="0"/>
              <a:t>Asemptomatik</a:t>
            </a:r>
            <a:endParaRPr lang="tr-TR" dirty="0" smtClean="0"/>
          </a:p>
          <a:p>
            <a:r>
              <a:rPr lang="tr-TR" dirty="0" smtClean="0"/>
              <a:t>%1    Akut hepatit</a:t>
            </a:r>
          </a:p>
          <a:p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3515436" y="4495800"/>
            <a:ext cx="2286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KRONİKLEŞME</a:t>
            </a:r>
            <a:endParaRPr lang="tr-TR" b="1" dirty="0"/>
          </a:p>
        </p:txBody>
      </p:sp>
      <p:cxnSp>
        <p:nvCxnSpPr>
          <p:cNvPr id="24" name="Dirsek Bağlayıcısı 23"/>
          <p:cNvCxnSpPr/>
          <p:nvPr/>
        </p:nvCxnSpPr>
        <p:spPr>
          <a:xfrm>
            <a:off x="836777" y="3437930"/>
            <a:ext cx="2587674" cy="1242536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Dirsek Bağlayıcısı 26"/>
          <p:cNvCxnSpPr/>
          <p:nvPr/>
        </p:nvCxnSpPr>
        <p:spPr>
          <a:xfrm rot="10800000" flipV="1">
            <a:off x="6019800" y="3622596"/>
            <a:ext cx="2502660" cy="105787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Metin kutusu 28"/>
          <p:cNvSpPr txBox="1"/>
          <p:nvPr/>
        </p:nvSpPr>
        <p:spPr>
          <a:xfrm>
            <a:off x="3457433" y="5420857"/>
            <a:ext cx="2286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SİROZ</a:t>
            </a:r>
            <a:endParaRPr lang="tr-TR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3487003" y="6456528"/>
            <a:ext cx="2286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KANSER</a:t>
            </a:r>
            <a:endParaRPr lang="tr-TR" b="1" dirty="0"/>
          </a:p>
        </p:txBody>
      </p:sp>
      <p:sp>
        <p:nvSpPr>
          <p:cNvPr id="31" name="Aşağı Ok 30"/>
          <p:cNvSpPr/>
          <p:nvPr/>
        </p:nvSpPr>
        <p:spPr>
          <a:xfrm>
            <a:off x="4511152" y="4865132"/>
            <a:ext cx="294565" cy="576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Aşağı Ok 31"/>
          <p:cNvSpPr/>
          <p:nvPr/>
        </p:nvSpPr>
        <p:spPr>
          <a:xfrm>
            <a:off x="4552664" y="5790189"/>
            <a:ext cx="294565" cy="576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Metin kutusu 32"/>
          <p:cNvSpPr txBox="1"/>
          <p:nvPr/>
        </p:nvSpPr>
        <p:spPr>
          <a:xfrm>
            <a:off x="2664458" y="30536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%95</a:t>
            </a:r>
            <a:endParaRPr lang="tr-TR" b="1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2512928" y="431113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%5</a:t>
            </a:r>
            <a:endParaRPr lang="tr-TR" b="1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6477000" y="43111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%95</a:t>
            </a:r>
            <a:endParaRPr lang="tr-TR" b="1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5926400" y="305364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%5</a:t>
            </a:r>
            <a:endParaRPr lang="tr-TR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6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B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3044952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	</a:t>
            </a:r>
            <a:r>
              <a:rPr lang="tr-TR" sz="2800" b="1" dirty="0" smtClean="0">
                <a:cs typeface="Calibri" panose="020F0502020204030204" pitchFamily="34" charset="0"/>
              </a:rPr>
              <a:t>Tanı:</a:t>
            </a:r>
          </a:p>
          <a:p>
            <a:r>
              <a:rPr lang="tr-TR" sz="2400" dirty="0" err="1" smtClean="0">
                <a:cs typeface="Calibri" panose="020F0502020204030204" pitchFamily="34" charset="0"/>
              </a:rPr>
              <a:t>Anamnez</a:t>
            </a:r>
            <a:endParaRPr lang="tr-TR" sz="2400" dirty="0" smtClean="0">
              <a:cs typeface="Calibri" panose="020F0502020204030204" pitchFamily="34" charset="0"/>
            </a:endParaRPr>
          </a:p>
          <a:p>
            <a:r>
              <a:rPr lang="tr-TR" sz="2400" dirty="0" smtClean="0">
                <a:cs typeface="Calibri" panose="020F0502020204030204" pitchFamily="34" charset="0"/>
              </a:rPr>
              <a:t>Fizik muayene</a:t>
            </a:r>
          </a:p>
          <a:p>
            <a:r>
              <a:rPr lang="tr-TR" sz="2400" dirty="0" err="1" smtClean="0">
                <a:cs typeface="Calibri" panose="020F0502020204030204" pitchFamily="34" charset="0"/>
              </a:rPr>
              <a:t>Laboratuar</a:t>
            </a:r>
            <a:r>
              <a:rPr lang="tr-TR" sz="2400" dirty="0" smtClean="0"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İçerik Yer Tutucusu 4"/>
          <p:cNvSpPr txBox="1">
            <a:spLocks/>
          </p:cNvSpPr>
          <p:nvPr/>
        </p:nvSpPr>
        <p:spPr>
          <a:xfrm>
            <a:off x="5943600" y="3020785"/>
            <a:ext cx="3044952" cy="3505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err="1" smtClean="0">
                <a:cs typeface="Calibri" panose="020F0502020204030204" pitchFamily="34" charset="0"/>
              </a:rPr>
              <a:t>Serolojik</a:t>
            </a:r>
            <a:r>
              <a:rPr lang="tr-TR" sz="2400" b="1" dirty="0" smtClean="0">
                <a:cs typeface="Calibri" panose="020F0502020204030204" pitchFamily="34" charset="0"/>
              </a:rPr>
              <a:t>:</a:t>
            </a:r>
          </a:p>
          <a:p>
            <a:r>
              <a:rPr lang="tr-TR" altLang="tr-TR" sz="2000" dirty="0" err="1" smtClean="0">
                <a:cs typeface="Calibri" panose="020F0502020204030204" pitchFamily="34" charset="0"/>
              </a:rPr>
              <a:t>HBsAg</a:t>
            </a:r>
            <a:endParaRPr lang="tr-TR" altLang="tr-TR" sz="2000" dirty="0" smtClean="0">
              <a:cs typeface="Calibri" panose="020F0502020204030204" pitchFamily="34" charset="0"/>
            </a:endParaRPr>
          </a:p>
          <a:p>
            <a:r>
              <a:rPr lang="tr-TR" altLang="tr-TR" sz="2000" dirty="0" err="1" smtClean="0">
                <a:cs typeface="Calibri" panose="020F0502020204030204" pitchFamily="34" charset="0"/>
              </a:rPr>
              <a:t>HBeAg</a:t>
            </a:r>
            <a:endParaRPr lang="tr-TR" altLang="tr-TR" sz="2000" dirty="0" smtClean="0">
              <a:cs typeface="Calibri" panose="020F0502020204030204" pitchFamily="34" charset="0"/>
            </a:endParaRPr>
          </a:p>
          <a:p>
            <a:r>
              <a:rPr lang="tr-TR" altLang="tr-TR" sz="2000" dirty="0" smtClean="0">
                <a:cs typeface="Calibri" panose="020F0502020204030204" pitchFamily="34" charset="0"/>
              </a:rPr>
              <a:t>Anti </a:t>
            </a:r>
            <a:r>
              <a:rPr lang="tr-TR" altLang="tr-TR" sz="2000" dirty="0" err="1" smtClean="0">
                <a:cs typeface="Calibri" panose="020F0502020204030204" pitchFamily="34" charset="0"/>
              </a:rPr>
              <a:t>HBc</a:t>
            </a:r>
            <a:r>
              <a:rPr lang="tr-TR" altLang="tr-TR" sz="2000" dirty="0" smtClean="0">
                <a:cs typeface="Calibri" panose="020F0502020204030204" pitchFamily="34" charset="0"/>
              </a:rPr>
              <a:t> Total </a:t>
            </a:r>
          </a:p>
          <a:p>
            <a:r>
              <a:rPr lang="tr-TR" altLang="tr-TR" sz="2000" dirty="0" smtClean="0">
                <a:cs typeface="Calibri" panose="020F0502020204030204" pitchFamily="34" charset="0"/>
              </a:rPr>
              <a:t>Anti </a:t>
            </a:r>
            <a:r>
              <a:rPr lang="tr-TR" altLang="tr-TR" sz="2000" dirty="0" err="1" smtClean="0">
                <a:cs typeface="Calibri" panose="020F0502020204030204" pitchFamily="34" charset="0"/>
              </a:rPr>
              <a:t>HBcIgM</a:t>
            </a:r>
            <a:endParaRPr lang="tr-TR" altLang="tr-TR" sz="2000" dirty="0" smtClean="0">
              <a:cs typeface="Calibri" panose="020F0502020204030204" pitchFamily="34" charset="0"/>
            </a:endParaRPr>
          </a:p>
          <a:p>
            <a:r>
              <a:rPr lang="tr-TR" altLang="tr-TR" sz="2000" dirty="0" smtClean="0">
                <a:cs typeface="Calibri" panose="020F0502020204030204" pitchFamily="34" charset="0"/>
              </a:rPr>
              <a:t>Anti </a:t>
            </a:r>
            <a:r>
              <a:rPr lang="tr-TR" altLang="tr-TR" sz="2000" dirty="0" err="1" smtClean="0">
                <a:cs typeface="Calibri" panose="020F0502020204030204" pitchFamily="34" charset="0"/>
              </a:rPr>
              <a:t>HBs</a:t>
            </a:r>
            <a:endParaRPr lang="tr-TR" altLang="tr-TR" sz="2000" dirty="0" smtClean="0">
              <a:cs typeface="Calibri" panose="020F0502020204030204" pitchFamily="34" charset="0"/>
            </a:endParaRPr>
          </a:p>
          <a:p>
            <a:r>
              <a:rPr lang="tr-TR" altLang="tr-TR" sz="2000" dirty="0" smtClean="0">
                <a:cs typeface="Calibri" panose="020F0502020204030204" pitchFamily="34" charset="0"/>
              </a:rPr>
              <a:t>Anti </a:t>
            </a:r>
            <a:r>
              <a:rPr lang="tr-TR" altLang="tr-TR" sz="2000" dirty="0" err="1" smtClean="0">
                <a:cs typeface="Calibri" panose="020F0502020204030204" pitchFamily="34" charset="0"/>
              </a:rPr>
              <a:t>HBe</a:t>
            </a:r>
            <a:endParaRPr lang="tr-TR" altLang="tr-TR" sz="2000" dirty="0" smtClean="0">
              <a:cs typeface="Calibri" panose="020F0502020204030204" pitchFamily="34" charset="0"/>
            </a:endParaRPr>
          </a:p>
          <a:p>
            <a:r>
              <a:rPr lang="tr-TR" altLang="tr-TR" sz="2000" dirty="0" smtClean="0">
                <a:cs typeface="Calibri" panose="020F0502020204030204" pitchFamily="34" charset="0"/>
              </a:rPr>
              <a:t>HBV DNA </a:t>
            </a:r>
            <a:endParaRPr lang="tr-TR" altLang="tr-TR" sz="2000" dirty="0">
              <a:cs typeface="Calibri" panose="020F0502020204030204" pitchFamily="34" charset="0"/>
            </a:endParaRPr>
          </a:p>
        </p:txBody>
      </p:sp>
      <p:sp>
        <p:nvSpPr>
          <p:cNvPr id="7" name="İçerik Yer Tutucusu 4"/>
          <p:cNvSpPr txBox="1">
            <a:spLocks/>
          </p:cNvSpPr>
          <p:nvPr/>
        </p:nvSpPr>
        <p:spPr>
          <a:xfrm>
            <a:off x="2735362" y="3011713"/>
            <a:ext cx="3044952" cy="35142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smtClean="0">
                <a:cs typeface="Calibri" panose="020F0502020204030204" pitchFamily="34" charset="0"/>
              </a:rPr>
              <a:t>Biyokimya: </a:t>
            </a:r>
          </a:p>
          <a:p>
            <a:r>
              <a:rPr lang="tr-TR" altLang="tr-TR" sz="2000" dirty="0" smtClean="0">
                <a:cs typeface="Calibri" panose="020F0502020204030204" pitchFamily="34" charset="0"/>
              </a:rPr>
              <a:t>ALT-AST</a:t>
            </a:r>
          </a:p>
          <a:p>
            <a:r>
              <a:rPr lang="tr-TR" altLang="tr-TR" sz="2000" dirty="0" smtClean="0">
                <a:cs typeface="Calibri" panose="020F0502020204030204" pitchFamily="34" charset="0"/>
              </a:rPr>
              <a:t>ALP, GGT, LDH</a:t>
            </a:r>
          </a:p>
          <a:p>
            <a:r>
              <a:rPr lang="tr-TR" altLang="tr-TR" sz="2000" dirty="0" err="1" smtClean="0">
                <a:cs typeface="Calibri" panose="020F0502020204030204" pitchFamily="34" charset="0"/>
              </a:rPr>
              <a:t>Bilirubinler</a:t>
            </a:r>
            <a:endParaRPr lang="tr-TR" altLang="tr-TR" sz="2000" dirty="0" smtClean="0">
              <a:cs typeface="Calibri" panose="020F0502020204030204" pitchFamily="34" charset="0"/>
            </a:endParaRPr>
          </a:p>
          <a:p>
            <a:r>
              <a:rPr lang="tr-TR" altLang="tr-TR" sz="2000" dirty="0" err="1" smtClean="0">
                <a:cs typeface="Calibri" panose="020F0502020204030204" pitchFamily="34" charset="0"/>
              </a:rPr>
              <a:t>Protrombin</a:t>
            </a:r>
            <a:r>
              <a:rPr lang="tr-TR" altLang="tr-TR" sz="2000" dirty="0" smtClean="0">
                <a:cs typeface="Calibri" panose="020F0502020204030204" pitchFamily="34" charset="0"/>
              </a:rPr>
              <a:t> zamanı</a:t>
            </a:r>
          </a:p>
          <a:p>
            <a:r>
              <a:rPr lang="tr-TR" altLang="tr-TR" sz="2000" dirty="0" err="1" smtClean="0">
                <a:cs typeface="Calibri" panose="020F0502020204030204" pitchFamily="34" charset="0"/>
              </a:rPr>
              <a:t>Hemogram</a:t>
            </a:r>
            <a:endParaRPr lang="tr-TR" altLang="tr-TR" sz="2000" dirty="0" smtClean="0">
              <a:cs typeface="Calibri" panose="020F0502020204030204" pitchFamily="34" charset="0"/>
            </a:endParaRPr>
          </a:p>
          <a:p>
            <a:r>
              <a:rPr lang="tr-TR" altLang="tr-TR" sz="2000" dirty="0" smtClean="0">
                <a:cs typeface="Calibri" panose="020F0502020204030204" pitchFamily="34" charset="0"/>
              </a:rPr>
              <a:t>Total protein</a:t>
            </a:r>
          </a:p>
          <a:p>
            <a:r>
              <a:rPr lang="tr-TR" altLang="tr-TR" sz="2000" dirty="0" err="1" smtClean="0">
                <a:cs typeface="Calibri" panose="020F0502020204030204" pitchFamily="34" charset="0"/>
              </a:rPr>
              <a:t>Albumin</a:t>
            </a:r>
            <a:endParaRPr lang="tr-TR" altLang="tr-TR" sz="2000" dirty="0" smtClean="0">
              <a:cs typeface="Calibri" panose="020F0502020204030204" pitchFamily="34" charset="0"/>
            </a:endParaRPr>
          </a:p>
        </p:txBody>
      </p:sp>
      <p:pic>
        <p:nvPicPr>
          <p:cNvPr id="14338" name="Picture 2" descr="C:\Users\cumali\Desktop\depositphotos_29887339-stock-illustration-stethoscope-clip-art-cartoon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00" y="1600200"/>
            <a:ext cx="215755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B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24</a:t>
            </a:fld>
            <a:endParaRPr lang="tr-TR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83827047"/>
              </p:ext>
            </p:extLst>
          </p:nvPr>
        </p:nvGraphicFramePr>
        <p:xfrm>
          <a:off x="40943" y="1600200"/>
          <a:ext cx="9121254" cy="533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393"/>
                <a:gridCol w="1193436"/>
                <a:gridCol w="1278681"/>
                <a:gridCol w="1278681"/>
                <a:gridCol w="1226863"/>
                <a:gridCol w="1143000"/>
                <a:gridCol w="1981200"/>
              </a:tblGrid>
              <a:tr h="866088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HBsAg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HBeAg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HBe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HBc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aseline="0" dirty="0" err="1" smtClean="0">
                          <a:solidFill>
                            <a:schemeClr val="tx1"/>
                          </a:solidFill>
                        </a:rPr>
                        <a:t>IgM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HBc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IgG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HBs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YORUM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1781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+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baseline="0" dirty="0" smtClean="0"/>
                        <a:t>     </a:t>
                      </a:r>
                      <a:r>
                        <a:rPr lang="tr-TR" sz="1800" b="1" dirty="0" smtClean="0"/>
                        <a:t>+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baseline="0" dirty="0" smtClean="0"/>
                        <a:t>      </a:t>
                      </a:r>
                      <a:r>
                        <a:rPr lang="tr-TR" sz="1800" b="1" dirty="0" smtClean="0"/>
                        <a:t>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baseline="0" dirty="0" smtClean="0"/>
                        <a:t>       </a:t>
                      </a:r>
                      <a:r>
                        <a:rPr lang="tr-TR" sz="1800" b="1" dirty="0" smtClean="0"/>
                        <a:t>+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baseline="0" dirty="0" smtClean="0"/>
                        <a:t>        +/</a:t>
                      </a:r>
                      <a:r>
                        <a:rPr lang="tr-TR" sz="1800" b="1" dirty="0" smtClean="0"/>
                        <a:t>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baseline="0" dirty="0" smtClean="0"/>
                        <a:t>       </a:t>
                      </a:r>
                      <a:r>
                        <a:rPr lang="tr-TR" sz="1800" b="1" dirty="0" smtClean="0"/>
                        <a:t>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Akut</a:t>
                      </a:r>
                      <a:r>
                        <a:rPr lang="tr-TR" b="1" baseline="0" dirty="0" smtClean="0"/>
                        <a:t> HBV</a:t>
                      </a:r>
                      <a:endParaRPr lang="tr-TR" b="1" dirty="0"/>
                    </a:p>
                  </a:txBody>
                  <a:tcPr/>
                </a:tc>
              </a:tr>
              <a:tr h="866088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 +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       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 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Akut</a:t>
                      </a:r>
                      <a:r>
                        <a:rPr lang="tr-TR" b="1" baseline="0" dirty="0" smtClean="0"/>
                        <a:t> HBV</a:t>
                      </a:r>
                      <a:endParaRPr lang="tr-TR" b="1" dirty="0" smtClean="0"/>
                    </a:p>
                    <a:p>
                      <a:r>
                        <a:rPr lang="tr-TR" b="1" dirty="0" smtClean="0"/>
                        <a:t>Pencere Dönemi</a:t>
                      </a:r>
                      <a:endParaRPr lang="tr-TR" b="1" dirty="0"/>
                    </a:p>
                  </a:txBody>
                  <a:tcPr/>
                </a:tc>
              </a:tr>
              <a:tr h="866088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+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+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 +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 +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 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Akut</a:t>
                      </a:r>
                      <a:r>
                        <a:rPr lang="tr-TR" b="1" baseline="0" dirty="0" smtClean="0"/>
                        <a:t> HBV</a:t>
                      </a:r>
                      <a:endParaRPr lang="tr-TR" b="1" dirty="0" smtClean="0"/>
                    </a:p>
                    <a:p>
                      <a:r>
                        <a:rPr lang="tr-TR" b="1" dirty="0" err="1" smtClean="0"/>
                        <a:t>Nekahat</a:t>
                      </a:r>
                      <a:r>
                        <a:rPr lang="tr-TR" b="1" dirty="0" smtClean="0"/>
                        <a:t> Dönemi</a:t>
                      </a:r>
                      <a:endParaRPr lang="tr-TR" b="1" dirty="0"/>
                    </a:p>
                  </a:txBody>
                  <a:tcPr/>
                </a:tc>
              </a:tr>
              <a:tr h="501781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+/-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 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 +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 +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Geçirilmiş HBV</a:t>
                      </a:r>
                      <a:endParaRPr lang="tr-TR" b="1" dirty="0"/>
                    </a:p>
                  </a:txBody>
                  <a:tcPr/>
                </a:tc>
              </a:tr>
              <a:tr h="866088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+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+/-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      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 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 +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 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Kronik HBV Enfeksiyonu </a:t>
                      </a:r>
                      <a:endParaRPr lang="tr-TR" b="1" dirty="0"/>
                    </a:p>
                  </a:txBody>
                  <a:tcPr/>
                </a:tc>
              </a:tr>
              <a:tr h="866088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-  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 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 -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       +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Aşılama ile Bağışıklık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B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 smtClean="0"/>
              <a:t>Akut </a:t>
            </a:r>
            <a:r>
              <a:rPr lang="tr-TR" b="1" dirty="0"/>
              <a:t>Hepatit B’de </a:t>
            </a:r>
            <a:r>
              <a:rPr lang="tr-TR" b="1" dirty="0" err="1"/>
              <a:t>Serolojik</a:t>
            </a:r>
            <a:r>
              <a:rPr lang="tr-TR" b="1" dirty="0"/>
              <a:t> </a:t>
            </a:r>
            <a:r>
              <a:rPr lang="tr-TR" b="1" dirty="0" smtClean="0"/>
              <a:t>Tanı-1:</a:t>
            </a:r>
          </a:p>
          <a:p>
            <a:r>
              <a:rPr lang="tr-TR" altLang="tr-TR" sz="2800" dirty="0" err="1"/>
              <a:t>HBsAg</a:t>
            </a:r>
            <a:r>
              <a:rPr lang="tr-TR" altLang="tr-TR" sz="2800" dirty="0"/>
              <a:t> </a:t>
            </a:r>
            <a:r>
              <a:rPr lang="tr-TR" altLang="tr-TR" sz="2800" dirty="0" smtClean="0"/>
              <a:t>virüse </a:t>
            </a:r>
            <a:r>
              <a:rPr lang="tr-TR" altLang="tr-TR" sz="2800" dirty="0"/>
              <a:t>ait ilk saptanan antijendir. </a:t>
            </a:r>
          </a:p>
          <a:p>
            <a:r>
              <a:rPr lang="tr-TR" altLang="tr-TR" sz="2800" dirty="0"/>
              <a:t>HBV ile temastan </a:t>
            </a:r>
            <a:r>
              <a:rPr lang="tr-TR" altLang="tr-TR" sz="2800" dirty="0" smtClean="0"/>
              <a:t>4-12 </a:t>
            </a:r>
            <a:r>
              <a:rPr lang="tr-TR" altLang="tr-TR" sz="2800" dirty="0"/>
              <a:t>hafta sonra </a:t>
            </a:r>
            <a:r>
              <a:rPr lang="tr-TR" altLang="tr-TR" sz="2800" dirty="0" err="1"/>
              <a:t>HBsAg</a:t>
            </a:r>
            <a:r>
              <a:rPr lang="tr-TR" altLang="tr-TR" sz="2800" dirty="0"/>
              <a:t> ve </a:t>
            </a:r>
            <a:r>
              <a:rPr lang="tr-TR" altLang="tr-TR" sz="2800" dirty="0" err="1"/>
              <a:t>HBeAg</a:t>
            </a:r>
            <a:r>
              <a:rPr lang="tr-TR" altLang="tr-TR" sz="2800" dirty="0"/>
              <a:t> ortaya </a:t>
            </a:r>
            <a:r>
              <a:rPr lang="tr-TR" altLang="tr-TR" sz="2800" dirty="0" smtClean="0"/>
              <a:t>çıkmasıyla </a:t>
            </a:r>
            <a:r>
              <a:rPr lang="tr-TR" altLang="tr-TR" sz="2800" dirty="0"/>
              <a:t>HBV enfeksiyonu </a:t>
            </a:r>
            <a:r>
              <a:rPr lang="tr-TR" altLang="tr-TR" sz="2800" dirty="0" err="1"/>
              <a:t>serolojik</a:t>
            </a:r>
            <a:r>
              <a:rPr lang="tr-TR" altLang="tr-TR" sz="2800" dirty="0"/>
              <a:t> olarak belirlenebilir.</a:t>
            </a:r>
          </a:p>
          <a:p>
            <a:r>
              <a:rPr lang="tr-TR" altLang="tr-TR" sz="2800" dirty="0" smtClean="0"/>
              <a:t>Virüsle </a:t>
            </a:r>
            <a:r>
              <a:rPr lang="tr-TR" altLang="tr-TR" sz="2800" dirty="0"/>
              <a:t>temastan ortalama 10 hafta sonra klinik belirtiler ortaya çıkar.</a:t>
            </a:r>
          </a:p>
          <a:p>
            <a:r>
              <a:rPr lang="tr-TR" altLang="tr-TR" sz="2800" dirty="0"/>
              <a:t>Bu dönemde enzim </a:t>
            </a:r>
            <a:r>
              <a:rPr lang="tr-TR" altLang="tr-TR" sz="2800" dirty="0" smtClean="0"/>
              <a:t>yüksekliği ve </a:t>
            </a:r>
            <a:r>
              <a:rPr lang="tr-TR" altLang="tr-TR" sz="2800" dirty="0" err="1" smtClean="0"/>
              <a:t>AntiHBc</a:t>
            </a:r>
            <a:r>
              <a:rPr lang="tr-TR" altLang="tr-TR" sz="2800" dirty="0" smtClean="0"/>
              <a:t> </a:t>
            </a:r>
            <a:r>
              <a:rPr lang="tr-TR" altLang="tr-TR" sz="2800" dirty="0" err="1" smtClean="0"/>
              <a:t>IgM</a:t>
            </a:r>
            <a:r>
              <a:rPr lang="tr-TR" altLang="tr-TR" sz="2800" dirty="0" smtClean="0"/>
              <a:t> yüksekliği saptanır</a:t>
            </a:r>
            <a:r>
              <a:rPr lang="tr-TR" altLang="tr-TR" sz="28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B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0292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tr-TR" dirty="0"/>
              <a:t>	</a:t>
            </a:r>
            <a:r>
              <a:rPr lang="tr-TR" b="1" dirty="0"/>
              <a:t>Akut Hepatit B’de </a:t>
            </a:r>
            <a:r>
              <a:rPr lang="tr-TR" b="1" dirty="0" err="1"/>
              <a:t>Serolojik</a:t>
            </a:r>
            <a:r>
              <a:rPr lang="tr-TR" b="1" dirty="0"/>
              <a:t> </a:t>
            </a:r>
            <a:r>
              <a:rPr lang="tr-TR" b="1" dirty="0" smtClean="0"/>
              <a:t>Tanı-2:</a:t>
            </a:r>
          </a:p>
          <a:p>
            <a:pPr>
              <a:lnSpc>
                <a:spcPct val="110000"/>
              </a:lnSpc>
            </a:pPr>
            <a:r>
              <a:rPr lang="tr-TR" altLang="tr-TR" sz="2800" dirty="0" err="1"/>
              <a:t>HBsAg’nin</a:t>
            </a:r>
            <a:r>
              <a:rPr lang="tr-TR" altLang="tr-TR" sz="2800" dirty="0"/>
              <a:t> ortaya çıkmasından kısa süre sonra </a:t>
            </a:r>
            <a:r>
              <a:rPr lang="tr-TR" altLang="tr-TR" sz="2800" dirty="0" err="1"/>
              <a:t>HBeAg</a:t>
            </a:r>
            <a:r>
              <a:rPr lang="tr-TR" altLang="tr-TR" sz="2800" dirty="0"/>
              <a:t> ortaya </a:t>
            </a:r>
            <a:r>
              <a:rPr lang="tr-TR" altLang="tr-TR" sz="2800" dirty="0" smtClean="0"/>
              <a:t>çıkar. </a:t>
            </a:r>
          </a:p>
          <a:p>
            <a:pPr lvl="1">
              <a:lnSpc>
                <a:spcPct val="110000"/>
              </a:lnSpc>
            </a:pPr>
            <a:r>
              <a:rPr lang="tr-TR" altLang="tr-TR" sz="2500" dirty="0" err="1" smtClean="0"/>
              <a:t>HBeAg</a:t>
            </a:r>
            <a:r>
              <a:rPr lang="tr-TR" altLang="tr-TR" sz="2500" dirty="0" smtClean="0"/>
              <a:t> </a:t>
            </a:r>
            <a:r>
              <a:rPr lang="tr-TR" altLang="tr-TR" sz="2500" dirty="0" err="1"/>
              <a:t>nin</a:t>
            </a:r>
            <a:r>
              <a:rPr lang="tr-TR" altLang="tr-TR" sz="2500" dirty="0"/>
              <a:t> varlığı; bulaşıcılık, </a:t>
            </a:r>
            <a:r>
              <a:rPr lang="tr-TR" altLang="tr-TR" sz="2500" dirty="0" err="1"/>
              <a:t>infektivite</a:t>
            </a:r>
            <a:r>
              <a:rPr lang="tr-TR" altLang="tr-TR" sz="2500" dirty="0"/>
              <a:t> ve </a:t>
            </a:r>
            <a:r>
              <a:rPr lang="tr-TR" altLang="tr-TR" sz="2500" dirty="0" err="1"/>
              <a:t>viral</a:t>
            </a:r>
            <a:r>
              <a:rPr lang="tr-TR" altLang="tr-TR" sz="2500" dirty="0"/>
              <a:t> </a:t>
            </a:r>
            <a:r>
              <a:rPr lang="tr-TR" altLang="tr-TR" sz="2500" dirty="0" err="1"/>
              <a:t>replikasyon</a:t>
            </a:r>
            <a:r>
              <a:rPr lang="tr-TR" altLang="tr-TR" sz="2500" dirty="0"/>
              <a:t> ile </a:t>
            </a:r>
            <a:r>
              <a:rPr lang="tr-TR" altLang="tr-TR" sz="2500" dirty="0" smtClean="0"/>
              <a:t>ilişkilidir. </a:t>
            </a:r>
            <a:endParaRPr lang="tr-TR" altLang="tr-TR" sz="2500" dirty="0"/>
          </a:p>
          <a:p>
            <a:pPr>
              <a:lnSpc>
                <a:spcPct val="110000"/>
              </a:lnSpc>
            </a:pPr>
            <a:r>
              <a:rPr lang="tr-TR" altLang="tr-TR" sz="2800" dirty="0"/>
              <a:t>Akut enfeksiyonun iyileşme </a:t>
            </a:r>
            <a:r>
              <a:rPr lang="tr-TR" altLang="tr-TR" sz="2800" dirty="0" smtClean="0"/>
              <a:t>döneminde </a:t>
            </a:r>
            <a:r>
              <a:rPr lang="tr-TR" altLang="tr-TR" sz="2800" dirty="0" err="1" smtClean="0"/>
              <a:t>aminotransferazlar</a:t>
            </a:r>
            <a:r>
              <a:rPr lang="tr-TR" altLang="tr-TR" sz="2800" dirty="0" smtClean="0"/>
              <a:t> </a:t>
            </a:r>
            <a:r>
              <a:rPr lang="tr-TR" altLang="tr-TR" sz="2800" dirty="0"/>
              <a:t>normale döner, </a:t>
            </a:r>
          </a:p>
          <a:p>
            <a:pPr>
              <a:lnSpc>
                <a:spcPct val="110000"/>
              </a:lnSpc>
            </a:pPr>
            <a:r>
              <a:rPr lang="tr-TR" altLang="tr-TR" sz="2800" dirty="0" err="1"/>
              <a:t>HBeAg</a:t>
            </a:r>
            <a:r>
              <a:rPr lang="tr-TR" altLang="tr-TR" sz="2800" dirty="0"/>
              <a:t> kaybolur, </a:t>
            </a:r>
            <a:r>
              <a:rPr lang="tr-TR" altLang="tr-TR" sz="2800" dirty="0" smtClean="0"/>
              <a:t>anti </a:t>
            </a:r>
            <a:r>
              <a:rPr lang="tr-TR" altLang="tr-TR" sz="2800" dirty="0" err="1" smtClean="0"/>
              <a:t>HBe</a:t>
            </a:r>
            <a:r>
              <a:rPr lang="tr-TR" altLang="tr-TR" sz="2800" dirty="0" smtClean="0"/>
              <a:t> </a:t>
            </a:r>
            <a:r>
              <a:rPr lang="tr-TR" altLang="tr-TR" sz="2800" dirty="0"/>
              <a:t>oluşur</a:t>
            </a:r>
            <a:r>
              <a:rPr lang="tr-TR" altLang="tr-TR" sz="28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tr-TR" altLang="tr-TR" sz="2800" dirty="0" smtClean="0"/>
              <a:t>Anti </a:t>
            </a:r>
            <a:r>
              <a:rPr lang="tr-TR" altLang="tr-TR" sz="2800" dirty="0" err="1" smtClean="0"/>
              <a:t>HBc</a:t>
            </a:r>
            <a:r>
              <a:rPr lang="tr-TR" altLang="tr-TR" sz="2800" dirty="0" smtClean="0"/>
              <a:t> </a:t>
            </a:r>
            <a:r>
              <a:rPr lang="tr-TR" altLang="tr-TR" sz="2800" dirty="0" err="1"/>
              <a:t>IgM</a:t>
            </a:r>
            <a:r>
              <a:rPr lang="tr-TR" altLang="tr-TR" sz="2800" dirty="0"/>
              <a:t> düzeyi </a:t>
            </a:r>
            <a:r>
              <a:rPr lang="tr-TR" altLang="tr-TR" sz="2800" dirty="0" smtClean="0"/>
              <a:t>12-32 </a:t>
            </a:r>
            <a:r>
              <a:rPr lang="tr-TR" altLang="tr-TR" sz="2800" dirty="0"/>
              <a:t>hafta içinde düşerken </a:t>
            </a:r>
            <a:r>
              <a:rPr lang="tr-TR" altLang="tr-TR" sz="2800" dirty="0" smtClean="0"/>
              <a:t>anti </a:t>
            </a:r>
            <a:r>
              <a:rPr lang="tr-TR" altLang="tr-TR" sz="2800" dirty="0" err="1" smtClean="0"/>
              <a:t>HBc</a:t>
            </a:r>
            <a:r>
              <a:rPr lang="tr-TR" altLang="tr-TR" sz="2800" dirty="0" smtClean="0"/>
              <a:t> </a:t>
            </a:r>
            <a:r>
              <a:rPr lang="tr-TR" altLang="tr-TR" sz="2800" dirty="0" err="1"/>
              <a:t>IgG</a:t>
            </a:r>
            <a:r>
              <a:rPr lang="tr-TR" altLang="tr-TR" sz="2800" dirty="0"/>
              <a:t> düzeyi yükselir ve ömür boyu serumda kalabilir</a:t>
            </a:r>
            <a:r>
              <a:rPr lang="tr-TR" altLang="tr-TR" sz="2800" dirty="0" smtClean="0"/>
              <a:t>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Hepatit B Virüsü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27</a:t>
            </a:fld>
            <a:endParaRPr lang="tr-TR"/>
          </a:p>
        </p:txBody>
      </p:sp>
      <p:pic>
        <p:nvPicPr>
          <p:cNvPr id="6" name="Picture 2" descr="C:\Users\casper pc\Desktop\Adsız3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5" r="9851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B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81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altLang="tr-TR" dirty="0" smtClean="0"/>
              <a:t>	</a:t>
            </a:r>
            <a:r>
              <a:rPr lang="tr-TR" altLang="tr-TR" sz="3600" b="1" dirty="0" smtClean="0"/>
              <a:t>Kronik hepatit B Tanısı:</a:t>
            </a:r>
          </a:p>
          <a:p>
            <a:pPr>
              <a:lnSpc>
                <a:spcPct val="120000"/>
              </a:lnSpc>
              <a:defRPr/>
            </a:pPr>
            <a:r>
              <a:rPr lang="tr-TR" sz="3100" dirty="0" err="1"/>
              <a:t>HBsAg</a:t>
            </a:r>
            <a:r>
              <a:rPr lang="tr-TR" sz="3100" dirty="0"/>
              <a:t> </a:t>
            </a:r>
            <a:r>
              <a:rPr lang="tr-TR" sz="3100" dirty="0" smtClean="0"/>
              <a:t>pozitifliğinin 6 </a:t>
            </a:r>
            <a:r>
              <a:rPr lang="tr-TR" sz="3100" dirty="0"/>
              <a:t>aydan uzun süreli </a:t>
            </a:r>
            <a:r>
              <a:rPr lang="tr-TR" sz="3100" dirty="0" smtClean="0"/>
              <a:t>olması,</a:t>
            </a:r>
            <a:endParaRPr lang="tr-TR" sz="3100" dirty="0"/>
          </a:p>
          <a:p>
            <a:pPr>
              <a:lnSpc>
                <a:spcPct val="120000"/>
              </a:lnSpc>
              <a:defRPr/>
            </a:pPr>
            <a:endParaRPr lang="tr-TR" sz="3100" dirty="0"/>
          </a:p>
          <a:p>
            <a:pPr>
              <a:lnSpc>
                <a:spcPct val="120000"/>
              </a:lnSpc>
              <a:defRPr/>
            </a:pPr>
            <a:r>
              <a:rPr lang="tr-TR" sz="3100" dirty="0" err="1"/>
              <a:t>HBeAg</a:t>
            </a:r>
            <a:r>
              <a:rPr lang="tr-TR" sz="3100" dirty="0"/>
              <a:t> pozitif hastalarda serum HBV DNA &gt; 20.000 IU/</a:t>
            </a:r>
            <a:r>
              <a:rPr lang="tr-TR" sz="3100" dirty="0" err="1"/>
              <a:t>mL</a:t>
            </a:r>
            <a:r>
              <a:rPr lang="tr-TR" sz="3100" dirty="0"/>
              <a:t>, </a:t>
            </a:r>
          </a:p>
          <a:p>
            <a:pPr>
              <a:lnSpc>
                <a:spcPct val="120000"/>
              </a:lnSpc>
              <a:defRPr/>
            </a:pPr>
            <a:r>
              <a:rPr lang="tr-TR" sz="3100" dirty="0" err="1"/>
              <a:t>HBeAg</a:t>
            </a:r>
            <a:r>
              <a:rPr lang="tr-TR" sz="3100" dirty="0"/>
              <a:t> negatif hastalarda HBV DNA &gt; 2000 IU/</a:t>
            </a:r>
            <a:r>
              <a:rPr lang="tr-TR" sz="3100" dirty="0" err="1"/>
              <a:t>mL</a:t>
            </a:r>
            <a:r>
              <a:rPr lang="tr-TR" sz="3100" dirty="0"/>
              <a:t> </a:t>
            </a:r>
            <a:r>
              <a:rPr lang="tr-TR" sz="3100" dirty="0" smtClean="0"/>
              <a:t>olması,</a:t>
            </a:r>
            <a:endParaRPr lang="tr-TR" sz="3100" dirty="0"/>
          </a:p>
          <a:p>
            <a:pPr>
              <a:lnSpc>
                <a:spcPct val="120000"/>
              </a:lnSpc>
              <a:defRPr/>
            </a:pPr>
            <a:endParaRPr lang="tr-TR" sz="3100" dirty="0"/>
          </a:p>
          <a:p>
            <a:pPr>
              <a:lnSpc>
                <a:spcPct val="120000"/>
              </a:lnSpc>
              <a:defRPr/>
            </a:pPr>
            <a:r>
              <a:rPr lang="tr-TR" sz="3100" dirty="0"/>
              <a:t>Kalıcı veya aralıklı ALT / AST </a:t>
            </a:r>
            <a:r>
              <a:rPr lang="tr-TR" sz="3100" dirty="0" smtClean="0"/>
              <a:t>yüksekliği olması</a:t>
            </a:r>
            <a:r>
              <a:rPr lang="tr-TR" sz="3100" dirty="0"/>
              <a:t>,</a:t>
            </a:r>
          </a:p>
          <a:p>
            <a:pPr>
              <a:lnSpc>
                <a:spcPct val="120000"/>
              </a:lnSpc>
              <a:defRPr/>
            </a:pPr>
            <a:endParaRPr lang="tr-TR" sz="3100" dirty="0"/>
          </a:p>
          <a:p>
            <a:pPr>
              <a:lnSpc>
                <a:spcPct val="120000"/>
              </a:lnSpc>
              <a:defRPr/>
            </a:pPr>
            <a:r>
              <a:rPr lang="tr-TR" sz="3100" dirty="0"/>
              <a:t>Karaciğer </a:t>
            </a:r>
            <a:r>
              <a:rPr lang="tr-TR" sz="3100" dirty="0" smtClean="0"/>
              <a:t>biyopsisinde: </a:t>
            </a:r>
            <a:r>
              <a:rPr lang="tr-TR" sz="3100" dirty="0"/>
              <a:t>Orta yada ileri düzeyde nekroz ve </a:t>
            </a:r>
            <a:r>
              <a:rPr lang="tr-TR" sz="3100" dirty="0" err="1"/>
              <a:t>enflamasyonun</a:t>
            </a:r>
            <a:r>
              <a:rPr lang="tr-TR" sz="3100" dirty="0"/>
              <a:t> gözlendiği kronik hepatit </a:t>
            </a:r>
            <a:r>
              <a:rPr lang="tr-TR" sz="3100" dirty="0" smtClean="0"/>
              <a:t>olması.</a:t>
            </a:r>
            <a:endParaRPr lang="tr-TR" sz="31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B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sz="3200" kern="0" dirty="0" smtClean="0"/>
              <a:t>	</a:t>
            </a:r>
            <a:r>
              <a:rPr lang="tr-TR" sz="4000" b="1" kern="0" dirty="0" err="1" smtClean="0"/>
              <a:t>İnaktif</a:t>
            </a:r>
            <a:r>
              <a:rPr lang="tr-TR" sz="4000" b="1" kern="0" dirty="0" smtClean="0"/>
              <a:t>  </a:t>
            </a:r>
            <a:r>
              <a:rPr lang="tr-TR" sz="4000" b="1" kern="0" dirty="0" err="1" smtClean="0"/>
              <a:t>HBsAg</a:t>
            </a:r>
            <a:r>
              <a:rPr lang="tr-TR" sz="4000" b="1" kern="0" dirty="0" smtClean="0"/>
              <a:t> Taşıyıcılığı:</a:t>
            </a:r>
            <a:endParaRPr lang="tr-TR" sz="3200" kern="0" dirty="0" smtClean="0"/>
          </a:p>
          <a:p>
            <a:pPr>
              <a:lnSpc>
                <a:spcPct val="120000"/>
              </a:lnSpc>
            </a:pPr>
            <a:r>
              <a:rPr lang="tr-TR" altLang="tr-TR" sz="3400" dirty="0" err="1" smtClean="0"/>
              <a:t>HBsAg</a:t>
            </a:r>
            <a:r>
              <a:rPr lang="tr-TR" sz="3600" dirty="0" smtClean="0"/>
              <a:t> pozitifliği </a:t>
            </a:r>
            <a:r>
              <a:rPr lang="tr-TR" sz="3600" dirty="0"/>
              <a:t>6 aydan uzun süreli </a:t>
            </a:r>
            <a:r>
              <a:rPr lang="tr-TR" altLang="tr-TR" sz="3400" dirty="0" smtClean="0"/>
              <a:t>olacak,</a:t>
            </a:r>
            <a:endParaRPr lang="tr-TR" altLang="tr-TR" sz="3400" dirty="0"/>
          </a:p>
          <a:p>
            <a:pPr>
              <a:lnSpc>
                <a:spcPct val="120000"/>
              </a:lnSpc>
            </a:pPr>
            <a:endParaRPr lang="tr-TR" altLang="tr-TR" sz="3400" dirty="0"/>
          </a:p>
          <a:p>
            <a:pPr>
              <a:lnSpc>
                <a:spcPct val="120000"/>
              </a:lnSpc>
            </a:pPr>
            <a:r>
              <a:rPr lang="tr-TR" altLang="tr-TR" sz="3400" dirty="0" err="1"/>
              <a:t>HBeAg</a:t>
            </a:r>
            <a:r>
              <a:rPr lang="tr-TR" altLang="tr-TR" sz="3400" dirty="0"/>
              <a:t> (-) / Anti </a:t>
            </a:r>
            <a:r>
              <a:rPr lang="tr-TR" altLang="tr-TR" sz="3400" dirty="0" err="1"/>
              <a:t>HBe</a:t>
            </a:r>
            <a:r>
              <a:rPr lang="tr-TR" altLang="tr-TR" sz="3400" dirty="0"/>
              <a:t> (+) </a:t>
            </a:r>
          </a:p>
          <a:p>
            <a:pPr>
              <a:lnSpc>
                <a:spcPct val="120000"/>
              </a:lnSpc>
            </a:pPr>
            <a:endParaRPr lang="tr-TR" altLang="tr-TR" sz="3400" dirty="0"/>
          </a:p>
          <a:p>
            <a:pPr>
              <a:lnSpc>
                <a:spcPct val="120000"/>
              </a:lnSpc>
            </a:pPr>
            <a:r>
              <a:rPr lang="pl-PL" altLang="tr-TR" sz="3400" dirty="0"/>
              <a:t>HBV DNA &lt; 2000 IU/ ml </a:t>
            </a:r>
          </a:p>
          <a:p>
            <a:pPr>
              <a:lnSpc>
                <a:spcPct val="120000"/>
              </a:lnSpc>
            </a:pPr>
            <a:endParaRPr lang="tr-TR" altLang="tr-TR" sz="3400" dirty="0"/>
          </a:p>
          <a:p>
            <a:pPr>
              <a:lnSpc>
                <a:spcPct val="120000"/>
              </a:lnSpc>
            </a:pPr>
            <a:r>
              <a:rPr lang="tr-TR" altLang="tr-TR" sz="3400" dirty="0"/>
              <a:t>ALT ve AST düzeyi sürekli olarak normal </a:t>
            </a:r>
          </a:p>
          <a:p>
            <a:pPr>
              <a:lnSpc>
                <a:spcPct val="120000"/>
              </a:lnSpc>
            </a:pPr>
            <a:endParaRPr lang="tr-TR" altLang="tr-TR" sz="3400" dirty="0"/>
          </a:p>
          <a:p>
            <a:pPr>
              <a:lnSpc>
                <a:spcPct val="120000"/>
              </a:lnSpc>
            </a:pPr>
            <a:r>
              <a:rPr lang="tr-TR" altLang="tr-TR" sz="3400" dirty="0"/>
              <a:t>Karaciğer biyopsisinde hepatite özgü bulguların görülmemesi</a:t>
            </a:r>
            <a:endParaRPr lang="tr-TR" sz="3400" kern="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Amaç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 smtClean="0"/>
          </a:p>
          <a:p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/>
              <a:t>hepatitler hakkında bilgi </a:t>
            </a:r>
            <a:r>
              <a:rPr lang="tr-TR" dirty="0" smtClean="0"/>
              <a:t>vermek.</a:t>
            </a:r>
          </a:p>
          <a:p>
            <a:pPr marL="0" indent="0">
              <a:buNone/>
            </a:pPr>
            <a:r>
              <a:rPr lang="tr-TR" b="1" dirty="0" smtClean="0"/>
              <a:t>	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Hepatit B Virüsü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30</a:t>
            </a:fld>
            <a:endParaRPr lang="tr-TR"/>
          </a:p>
        </p:txBody>
      </p:sp>
      <p:pic>
        <p:nvPicPr>
          <p:cNvPr id="6" name="Picture 2" descr="C:\Users\casper pc\Desktop\Adsız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6" r="11792"/>
          <a:stretch/>
        </p:blipFill>
        <p:spPr bwMode="auto">
          <a:xfrm>
            <a:off x="0" y="0"/>
            <a:ext cx="9144000" cy="685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B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altLang="tr-TR" b="1" dirty="0"/>
              <a:t>Tedavi </a:t>
            </a:r>
            <a:r>
              <a:rPr lang="tr-TR" altLang="tr-TR" b="1" dirty="0" smtClean="0"/>
              <a:t>Yaklaşımı:</a:t>
            </a:r>
          </a:p>
          <a:p>
            <a:r>
              <a:rPr lang="tr-TR" altLang="tr-TR" dirty="0"/>
              <a:t>Akut Enfeksiyon</a:t>
            </a:r>
          </a:p>
          <a:p>
            <a:pPr lvl="1"/>
            <a:r>
              <a:rPr lang="tr-TR" altLang="tr-TR" dirty="0"/>
              <a:t>İstirahat ve aşırı aktivitelerden kaçınma</a:t>
            </a:r>
          </a:p>
          <a:p>
            <a:pPr lvl="1"/>
            <a:r>
              <a:rPr lang="tr-TR" altLang="tr-TR" dirty="0"/>
              <a:t>Gerektiğinde destek tedavisi</a:t>
            </a:r>
          </a:p>
          <a:p>
            <a:endParaRPr lang="tr-TR" altLang="tr-TR" dirty="0"/>
          </a:p>
          <a:p>
            <a:r>
              <a:rPr lang="tr-TR" altLang="tr-TR" dirty="0"/>
              <a:t>Kronik Enfeksiyon </a:t>
            </a:r>
          </a:p>
          <a:p>
            <a:pPr lvl="1"/>
            <a:r>
              <a:rPr lang="tr-TR" altLang="tr-TR" dirty="0" smtClean="0"/>
              <a:t>İnterferon</a:t>
            </a:r>
            <a:r>
              <a:rPr lang="tr-TR" altLang="tr-TR" dirty="0"/>
              <a:t> </a:t>
            </a:r>
            <a:r>
              <a:rPr lang="tr-TR" altLang="tr-TR" dirty="0" smtClean="0"/>
              <a:t>ve </a:t>
            </a:r>
            <a:r>
              <a:rPr lang="tr-TR" altLang="tr-TR" dirty="0" err="1" smtClean="0"/>
              <a:t>antiviral</a:t>
            </a:r>
            <a:r>
              <a:rPr lang="tr-TR" altLang="tr-TR" dirty="0" smtClean="0"/>
              <a:t> </a:t>
            </a:r>
            <a:r>
              <a:rPr lang="tr-TR" altLang="tr-TR" dirty="0"/>
              <a:t>ilaç kullanımı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B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2578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altLang="tr-TR" sz="3200" dirty="0" smtClean="0"/>
              <a:t>	</a:t>
            </a:r>
            <a:r>
              <a:rPr lang="tr-TR" altLang="tr-TR" sz="12800" b="1" dirty="0" smtClean="0"/>
              <a:t>İzlem:</a:t>
            </a:r>
          </a:p>
          <a:p>
            <a:pPr>
              <a:lnSpc>
                <a:spcPct val="120000"/>
              </a:lnSpc>
            </a:pPr>
            <a:r>
              <a:rPr lang="tr-TR" altLang="tr-TR" sz="9600" dirty="0" smtClean="0"/>
              <a:t>Kronik </a:t>
            </a:r>
            <a:r>
              <a:rPr lang="tr-TR" altLang="tr-TR" sz="9600" dirty="0"/>
              <a:t>hepatit B’de HBV DNA düzeyi dalgalanma gösterebileceği için, HBV DNA düzeyinin tek ölçümü ile </a:t>
            </a:r>
            <a:r>
              <a:rPr lang="tr-TR" altLang="tr-TR" sz="9600" dirty="0" err="1"/>
              <a:t>inaktif</a:t>
            </a:r>
            <a:r>
              <a:rPr lang="tr-TR" altLang="tr-TR" sz="9600" dirty="0"/>
              <a:t> </a:t>
            </a:r>
            <a:r>
              <a:rPr lang="tr-TR" altLang="tr-TR" sz="9600" dirty="0" err="1"/>
              <a:t>HBsAg</a:t>
            </a:r>
            <a:r>
              <a:rPr lang="tr-TR" altLang="tr-TR" sz="9600" dirty="0"/>
              <a:t> taşıyıcılığı tanısı koyulmamalıdır. </a:t>
            </a:r>
          </a:p>
          <a:p>
            <a:pPr>
              <a:lnSpc>
                <a:spcPct val="120000"/>
              </a:lnSpc>
            </a:pPr>
            <a:r>
              <a:rPr lang="tr-TR" altLang="tr-TR" sz="9600" dirty="0"/>
              <a:t>Hastalar ilk yıl 3 ay arayla ALT yönünden izlenmelidir. </a:t>
            </a:r>
          </a:p>
          <a:p>
            <a:pPr>
              <a:lnSpc>
                <a:spcPct val="120000"/>
              </a:lnSpc>
            </a:pPr>
            <a:r>
              <a:rPr lang="tr-TR" altLang="tr-TR" sz="9600" dirty="0" err="1" smtClean="0"/>
              <a:t>İnaktif</a:t>
            </a:r>
            <a:r>
              <a:rPr lang="tr-TR" altLang="tr-TR" sz="9600" dirty="0" smtClean="0"/>
              <a:t> </a:t>
            </a:r>
            <a:r>
              <a:rPr lang="tr-TR" altLang="tr-TR" sz="9600" dirty="0" err="1"/>
              <a:t>HBsAg</a:t>
            </a:r>
            <a:r>
              <a:rPr lang="tr-TR" altLang="tr-TR" sz="9600" dirty="0"/>
              <a:t> taşıyıcılarında HBV DNA düzeyi </a:t>
            </a:r>
            <a:r>
              <a:rPr lang="tr-TR" altLang="tr-TR" sz="9600" dirty="0" smtClean="0"/>
              <a:t> 6-12 </a:t>
            </a:r>
            <a:r>
              <a:rPr lang="tr-TR" altLang="tr-TR" sz="9600" dirty="0"/>
              <a:t>ay ara ile ölçülmelidir</a:t>
            </a:r>
            <a:r>
              <a:rPr lang="tr-TR" altLang="tr-TR" sz="9600" dirty="0" smtClean="0"/>
              <a:t>.</a:t>
            </a:r>
            <a:endParaRPr lang="tr-TR" altLang="tr-TR" sz="9600" dirty="0"/>
          </a:p>
          <a:p>
            <a:pPr>
              <a:lnSpc>
                <a:spcPct val="120000"/>
              </a:lnSpc>
            </a:pPr>
            <a:r>
              <a:rPr lang="tr-TR" altLang="tr-TR" sz="9600" dirty="0" err="1"/>
              <a:t>Hepatosellüler</a:t>
            </a:r>
            <a:r>
              <a:rPr lang="tr-TR" altLang="tr-TR" sz="9600" dirty="0"/>
              <a:t> </a:t>
            </a:r>
            <a:r>
              <a:rPr lang="tr-TR" altLang="tr-TR" sz="9600" dirty="0" smtClean="0"/>
              <a:t>kanser </a:t>
            </a:r>
            <a:r>
              <a:rPr lang="tr-TR" altLang="tr-TR" sz="9600" dirty="0"/>
              <a:t>için 6 ayda bir kez </a:t>
            </a:r>
            <a:r>
              <a:rPr lang="tr-TR" altLang="tr-TR" sz="9600" dirty="0" smtClean="0"/>
              <a:t>USG </a:t>
            </a:r>
            <a:r>
              <a:rPr lang="tr-TR" altLang="tr-TR" sz="9600" dirty="0"/>
              <a:t>ve AFP kontrolü ile izlem yapılmalıdır</a:t>
            </a:r>
            <a:r>
              <a:rPr lang="tr-TR" altLang="tr-TR" sz="9600" dirty="0" smtClean="0"/>
              <a:t>.</a:t>
            </a:r>
            <a:endParaRPr lang="tr-TR" altLang="tr-TR" sz="9600" dirty="0"/>
          </a:p>
          <a:p>
            <a:pPr>
              <a:lnSpc>
                <a:spcPct val="120000"/>
              </a:lnSpc>
            </a:pPr>
            <a:r>
              <a:rPr lang="tr-TR" altLang="tr-TR" sz="9600" dirty="0" err="1"/>
              <a:t>Transaminazlarda</a:t>
            </a:r>
            <a:r>
              <a:rPr lang="tr-TR" altLang="tr-TR" sz="9600" dirty="0"/>
              <a:t> yükselme saptanırsa HBV-DNA bakılmalıdır.</a:t>
            </a:r>
          </a:p>
          <a:p>
            <a:endParaRPr lang="tr-TR" sz="3800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B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33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457200" y="3048000"/>
            <a:ext cx="8153400" cy="358140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 smtClean="0"/>
              <a:t>Korunma:</a:t>
            </a:r>
          </a:p>
          <a:p>
            <a:r>
              <a:rPr lang="tr-TR" dirty="0" smtClean="0"/>
              <a:t>HBV enfeksiyonlu annelerin bebeklerine doğum sonrası 12 saat içerisinde HBV </a:t>
            </a:r>
            <a:r>
              <a:rPr lang="tr-TR" dirty="0" err="1" smtClean="0"/>
              <a:t>Ig</a:t>
            </a:r>
            <a:r>
              <a:rPr lang="tr-TR" dirty="0" smtClean="0"/>
              <a:t> ve HBV aşısı uygulanmalıdır.</a:t>
            </a:r>
          </a:p>
          <a:p>
            <a:r>
              <a:rPr lang="tr-TR" dirty="0" smtClean="0"/>
              <a:t>HBV aşısı çocukluk dönemi aşı takviminde bulunmaktadır. 0., 1. ve 6. ay olmak üzere 3 doz uygulanır.</a:t>
            </a:r>
            <a:endParaRPr lang="tr-TR" dirty="0"/>
          </a:p>
        </p:txBody>
      </p:sp>
      <p:pic>
        <p:nvPicPr>
          <p:cNvPr id="9218" name="Picture 2" descr="C:\Users\cumali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3429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B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34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839200" cy="50292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sz="3200" dirty="0" smtClean="0">
                <a:latin typeface="Arial" pitchFamily="34" charset="0"/>
              </a:rPr>
              <a:t>	</a:t>
            </a:r>
            <a:r>
              <a:rPr lang="tr-TR" sz="5900" b="1" dirty="0" smtClean="0">
                <a:cs typeface="Calibri" panose="020F0502020204030204" pitchFamily="34" charset="0"/>
              </a:rPr>
              <a:t>Temas </a:t>
            </a:r>
            <a:r>
              <a:rPr lang="tr-TR" sz="5900" b="1" dirty="0">
                <a:cs typeface="Calibri" panose="020F0502020204030204" pitchFamily="34" charset="0"/>
              </a:rPr>
              <a:t>Sonrası </a:t>
            </a:r>
            <a:r>
              <a:rPr lang="tr-TR" sz="5900" b="1" dirty="0" smtClean="0">
                <a:cs typeface="Calibri" panose="020F0502020204030204" pitchFamily="34" charset="0"/>
              </a:rPr>
              <a:t>Alınacak Önlemler:</a:t>
            </a:r>
          </a:p>
          <a:p>
            <a:pPr>
              <a:lnSpc>
                <a:spcPct val="120000"/>
              </a:lnSpc>
              <a:defRPr/>
            </a:pPr>
            <a:r>
              <a:rPr lang="tr-TR" sz="4200" dirty="0" smtClean="0">
                <a:cs typeface="Calibri" panose="020F0502020204030204" pitchFamily="34" charset="0"/>
              </a:rPr>
              <a:t>Mümkünse </a:t>
            </a:r>
            <a:r>
              <a:rPr lang="tr-TR" sz="4200" dirty="0">
                <a:cs typeface="Calibri" panose="020F0502020204030204" pitchFamily="34" charset="0"/>
              </a:rPr>
              <a:t>hemen hastanın ve temas edenin </a:t>
            </a:r>
            <a:r>
              <a:rPr lang="tr-TR" sz="4200" dirty="0" err="1">
                <a:cs typeface="Calibri" panose="020F0502020204030204" pitchFamily="34" charset="0"/>
              </a:rPr>
              <a:t>serolojik</a:t>
            </a:r>
            <a:r>
              <a:rPr lang="tr-TR" sz="4200" dirty="0">
                <a:cs typeface="Calibri" panose="020F0502020204030204" pitchFamily="34" charset="0"/>
              </a:rPr>
              <a:t> göstergeleri incelenmelidir</a:t>
            </a:r>
            <a:r>
              <a:rPr lang="tr-TR" sz="4200" dirty="0" smtClean="0"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endParaRPr lang="tr-TR" sz="42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tr-TR" sz="4200" dirty="0">
                <a:cs typeface="Calibri" panose="020F0502020204030204" pitchFamily="34" charset="0"/>
              </a:rPr>
              <a:t>Hasta </a:t>
            </a:r>
            <a:r>
              <a:rPr lang="tr-TR" sz="4200" dirty="0" smtClean="0">
                <a:cs typeface="Calibri" panose="020F0502020204030204" pitchFamily="34" charset="0"/>
              </a:rPr>
              <a:t>negatif: Temas </a:t>
            </a:r>
            <a:r>
              <a:rPr lang="tr-TR" sz="4200" dirty="0">
                <a:cs typeface="Calibri" panose="020F0502020204030204" pitchFamily="34" charset="0"/>
              </a:rPr>
              <a:t>eden negatif ise </a:t>
            </a:r>
            <a:r>
              <a:rPr lang="tr-TR" sz="4200" dirty="0" smtClean="0">
                <a:cs typeface="Calibri" panose="020F0502020204030204" pitchFamily="34" charset="0"/>
              </a:rPr>
              <a:t>aşı uygulaması yapılır ve başka </a:t>
            </a:r>
            <a:r>
              <a:rPr lang="tr-TR" sz="4200" dirty="0">
                <a:cs typeface="Calibri" panose="020F0502020204030204" pitchFamily="34" charset="0"/>
              </a:rPr>
              <a:t>önlem alınmaz</a:t>
            </a:r>
            <a:r>
              <a:rPr lang="tr-TR" sz="4200" dirty="0" smtClean="0"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endParaRPr lang="tr-TR" sz="4200" dirty="0"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tr-TR" sz="4200" dirty="0">
                <a:cs typeface="Calibri" panose="020F0502020204030204" pitchFamily="34" charset="0"/>
              </a:rPr>
              <a:t>Hasta </a:t>
            </a:r>
            <a:r>
              <a:rPr lang="tr-TR" sz="4200" dirty="0" smtClean="0">
                <a:cs typeface="Calibri" panose="020F0502020204030204" pitchFamily="34" charset="0"/>
              </a:rPr>
              <a:t>pozitif ise </a:t>
            </a:r>
            <a:r>
              <a:rPr lang="tr-TR" sz="4200" dirty="0">
                <a:cs typeface="Calibri" panose="020F0502020204030204" pitchFamily="34" charset="0"/>
              </a:rPr>
              <a:t>temas edenin hepatit göstergelerine göre önlem </a:t>
            </a:r>
            <a:r>
              <a:rPr lang="tr-TR" sz="4200" dirty="0" smtClean="0">
                <a:cs typeface="Calibri" panose="020F0502020204030204" pitchFamily="34" charset="0"/>
              </a:rPr>
              <a:t>alınır:</a:t>
            </a:r>
            <a:endParaRPr lang="tr-TR" sz="4200" dirty="0"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tr-TR" sz="4200" kern="0" dirty="0" smtClean="0">
                <a:cs typeface="Calibri" panose="020F0502020204030204" pitchFamily="34" charset="0"/>
              </a:rPr>
              <a:t>Temas </a:t>
            </a:r>
            <a:r>
              <a:rPr lang="tr-TR" sz="4200" kern="0" dirty="0">
                <a:cs typeface="Calibri" panose="020F0502020204030204" pitchFamily="34" charset="0"/>
              </a:rPr>
              <a:t>e</a:t>
            </a:r>
            <a:r>
              <a:rPr lang="tr-TR" sz="4200" kern="0" dirty="0" smtClean="0">
                <a:cs typeface="Calibri" panose="020F0502020204030204" pitchFamily="34" charset="0"/>
              </a:rPr>
              <a:t>den kişi HBV </a:t>
            </a:r>
            <a:r>
              <a:rPr lang="tr-TR" sz="4200" kern="0" dirty="0">
                <a:cs typeface="Calibri" panose="020F0502020204030204" pitchFamily="34" charset="0"/>
              </a:rPr>
              <a:t>y</a:t>
            </a:r>
            <a:r>
              <a:rPr lang="tr-TR" sz="4200" kern="0" dirty="0" smtClean="0">
                <a:cs typeface="Calibri" panose="020F0502020204030204" pitchFamily="34" charset="0"/>
              </a:rPr>
              <a:t>önünden negatif ise: </a:t>
            </a:r>
            <a:r>
              <a:rPr lang="tr-TR" altLang="tr-TR" sz="4200" dirty="0">
                <a:cs typeface="Calibri" panose="020F0502020204030204" pitchFamily="34" charset="0"/>
              </a:rPr>
              <a:t>En geç 72 saat içinde </a:t>
            </a:r>
            <a:r>
              <a:rPr lang="tr-TR" altLang="tr-TR" sz="4200" dirty="0" err="1" smtClean="0">
                <a:cs typeface="Calibri" panose="020F0502020204030204" pitchFamily="34" charset="0"/>
              </a:rPr>
              <a:t>immunglobulin</a:t>
            </a:r>
            <a:r>
              <a:rPr lang="tr-TR" altLang="tr-TR" sz="4200" dirty="0" smtClean="0">
                <a:cs typeface="Calibri" panose="020F0502020204030204" pitchFamily="34" charset="0"/>
              </a:rPr>
              <a:t> uygulanır. Aynı </a:t>
            </a:r>
            <a:r>
              <a:rPr lang="tr-TR" altLang="tr-TR" sz="4200" dirty="0">
                <a:cs typeface="Calibri" panose="020F0502020204030204" pitchFamily="34" charset="0"/>
              </a:rPr>
              <a:t>zamanda HBV aşısı </a:t>
            </a:r>
            <a:r>
              <a:rPr lang="tr-TR" altLang="tr-TR" sz="4200" dirty="0" smtClean="0">
                <a:cs typeface="Calibri" panose="020F0502020204030204" pitchFamily="34" charset="0"/>
              </a:rPr>
              <a:t>yapılır ve aşı </a:t>
            </a:r>
            <a:r>
              <a:rPr lang="tr-TR" altLang="tr-TR" sz="4200" dirty="0">
                <a:cs typeface="Calibri" panose="020F0502020204030204" pitchFamily="34" charset="0"/>
              </a:rPr>
              <a:t>şeması </a:t>
            </a:r>
            <a:r>
              <a:rPr lang="tr-TR" altLang="tr-TR" sz="4200" dirty="0" smtClean="0">
                <a:cs typeface="Calibri" panose="020F0502020204030204" pitchFamily="34" charset="0"/>
              </a:rPr>
              <a:t>tamamlanır.</a:t>
            </a:r>
          </a:p>
          <a:p>
            <a:pPr lvl="1">
              <a:lnSpc>
                <a:spcPct val="120000"/>
              </a:lnSpc>
              <a:defRPr/>
            </a:pPr>
            <a:r>
              <a:rPr lang="tr-TR" sz="4200" kern="0" dirty="0" smtClean="0">
                <a:cs typeface="Calibri" panose="020F0502020204030204" pitchFamily="34" charset="0"/>
              </a:rPr>
              <a:t>Temas eden kişide </a:t>
            </a:r>
            <a:r>
              <a:rPr lang="tr-TR" sz="4200" kern="0" dirty="0" err="1" smtClean="0">
                <a:cs typeface="Calibri" panose="020F0502020204030204" pitchFamily="34" charset="0"/>
              </a:rPr>
              <a:t>HBsAg</a:t>
            </a:r>
            <a:r>
              <a:rPr lang="tr-TR" sz="4200" kern="0" dirty="0" smtClean="0">
                <a:cs typeface="Calibri" panose="020F0502020204030204" pitchFamily="34" charset="0"/>
              </a:rPr>
              <a:t> </a:t>
            </a:r>
            <a:r>
              <a:rPr lang="tr-TR" sz="4200" kern="0" dirty="0">
                <a:cs typeface="Calibri" panose="020F0502020204030204" pitchFamily="34" charset="0"/>
              </a:rPr>
              <a:t>veya </a:t>
            </a:r>
            <a:r>
              <a:rPr lang="tr-TR" sz="4200" kern="0" dirty="0" smtClean="0">
                <a:cs typeface="Calibri" panose="020F0502020204030204" pitchFamily="34" charset="0"/>
              </a:rPr>
              <a:t>anti-</a:t>
            </a:r>
            <a:r>
              <a:rPr lang="tr-TR" sz="4200" kern="0" dirty="0" err="1" smtClean="0">
                <a:cs typeface="Calibri" panose="020F0502020204030204" pitchFamily="34" charset="0"/>
              </a:rPr>
              <a:t>HBs</a:t>
            </a:r>
            <a:r>
              <a:rPr lang="tr-TR" sz="4200" kern="0" dirty="0" smtClean="0">
                <a:cs typeface="Calibri" panose="020F0502020204030204" pitchFamily="34" charset="0"/>
              </a:rPr>
              <a:t> pozitif:</a:t>
            </a:r>
          </a:p>
          <a:p>
            <a:pPr lvl="2">
              <a:lnSpc>
                <a:spcPct val="120000"/>
              </a:lnSpc>
              <a:defRPr/>
            </a:pPr>
            <a:r>
              <a:rPr lang="tr-TR" altLang="tr-TR" sz="4200" dirty="0" err="1" smtClean="0">
                <a:cs typeface="Calibri" panose="020F0502020204030204" pitchFamily="34" charset="0"/>
              </a:rPr>
              <a:t>HBsAg</a:t>
            </a:r>
            <a:r>
              <a:rPr lang="tr-TR" altLang="tr-TR" sz="4200" dirty="0" smtClean="0">
                <a:cs typeface="Calibri" panose="020F0502020204030204" pitchFamily="34" charset="0"/>
              </a:rPr>
              <a:t> pozitif ise </a:t>
            </a:r>
            <a:r>
              <a:rPr lang="tr-TR" altLang="tr-TR" sz="4200" dirty="0">
                <a:cs typeface="Calibri" panose="020F0502020204030204" pitchFamily="34" charset="0"/>
              </a:rPr>
              <a:t>başka önlem </a:t>
            </a:r>
            <a:r>
              <a:rPr lang="tr-TR" altLang="tr-TR" sz="4200" dirty="0" smtClean="0">
                <a:cs typeface="Calibri" panose="020F0502020204030204" pitchFamily="34" charset="0"/>
              </a:rPr>
              <a:t>alınmaz.</a:t>
            </a:r>
          </a:p>
          <a:p>
            <a:pPr lvl="2">
              <a:lnSpc>
                <a:spcPct val="120000"/>
              </a:lnSpc>
              <a:defRPr/>
            </a:pPr>
            <a:r>
              <a:rPr lang="tr-TR" altLang="tr-TR" sz="4200" dirty="0" smtClean="0">
                <a:cs typeface="Calibri" panose="020F0502020204030204" pitchFamily="34" charset="0"/>
              </a:rPr>
              <a:t>Anti-</a:t>
            </a:r>
            <a:r>
              <a:rPr lang="tr-TR" altLang="tr-TR" sz="4200" dirty="0" err="1" smtClean="0">
                <a:cs typeface="Calibri" panose="020F0502020204030204" pitchFamily="34" charset="0"/>
              </a:rPr>
              <a:t>HBs</a:t>
            </a:r>
            <a:r>
              <a:rPr lang="tr-TR" altLang="tr-TR" sz="4200" dirty="0" smtClean="0">
                <a:cs typeface="Calibri" panose="020F0502020204030204" pitchFamily="34" charset="0"/>
              </a:rPr>
              <a:t> </a:t>
            </a:r>
            <a:r>
              <a:rPr lang="tr-TR" altLang="tr-TR" sz="4200" dirty="0">
                <a:cs typeface="Calibri" panose="020F0502020204030204" pitchFamily="34" charset="0"/>
              </a:rPr>
              <a:t>pozitifse düzeyine </a:t>
            </a:r>
            <a:r>
              <a:rPr lang="tr-TR" altLang="tr-TR" sz="4200" dirty="0" smtClean="0">
                <a:cs typeface="Calibri" panose="020F0502020204030204" pitchFamily="34" charset="0"/>
              </a:rPr>
              <a:t>bakılır. Düzey </a:t>
            </a:r>
            <a:r>
              <a:rPr lang="tr-TR" altLang="tr-TR" sz="4200" dirty="0">
                <a:cs typeface="Calibri" panose="020F0502020204030204" pitchFamily="34" charset="0"/>
              </a:rPr>
              <a:t>düşükse aşılama yapılır</a:t>
            </a:r>
            <a:r>
              <a:rPr lang="tr-TR" altLang="tr-TR" sz="4200" dirty="0" smtClean="0"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35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cumali\Desktop\img_58c7f10de5d8d_1489498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03"/>
            <a:ext cx="9144000" cy="68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907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</a:t>
            </a:r>
            <a:r>
              <a:rPr lang="tr-TR" dirty="0" smtClean="0">
                <a:solidFill>
                  <a:schemeClr val="tx1"/>
                </a:solidFill>
              </a:rPr>
              <a:t>C </a:t>
            </a:r>
            <a:r>
              <a:rPr lang="tr-TR" dirty="0">
                <a:solidFill>
                  <a:schemeClr val="tx1"/>
                </a:solidFill>
              </a:rPr>
              <a:t>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36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Flaviviridae</a:t>
            </a:r>
            <a:r>
              <a:rPr lang="tr-TR" dirty="0" smtClean="0"/>
              <a:t> </a:t>
            </a:r>
            <a:r>
              <a:rPr lang="tr-TR" dirty="0"/>
              <a:t>ailesinden R</a:t>
            </a:r>
            <a:r>
              <a:rPr lang="tr-TR" dirty="0" smtClean="0"/>
              <a:t>NA </a:t>
            </a:r>
            <a:r>
              <a:rPr lang="tr-TR" dirty="0"/>
              <a:t>virüsüdür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Enfeksiyon sonrası </a:t>
            </a:r>
            <a:r>
              <a:rPr lang="tr-TR" dirty="0" smtClean="0"/>
              <a:t>%70 </a:t>
            </a:r>
            <a:r>
              <a:rPr lang="tr-TR" dirty="0"/>
              <a:t>kronikleşme vardır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err="1"/>
              <a:t>Mortalitesi</a:t>
            </a:r>
            <a:r>
              <a:rPr lang="tr-TR" dirty="0"/>
              <a:t> %</a:t>
            </a:r>
            <a:r>
              <a:rPr lang="tr-TR" dirty="0" smtClean="0"/>
              <a:t>1-2’dir.</a:t>
            </a:r>
            <a:endParaRPr lang="tr-TR" dirty="0"/>
          </a:p>
          <a:p>
            <a:r>
              <a:rPr lang="tr-TR" dirty="0"/>
              <a:t>Siroz ve </a:t>
            </a:r>
            <a:r>
              <a:rPr lang="tr-TR" dirty="0" smtClean="0"/>
              <a:t>HCC </a:t>
            </a:r>
            <a:r>
              <a:rPr lang="tr-TR" dirty="0"/>
              <a:t>ile ilişkilidir.</a:t>
            </a:r>
          </a:p>
          <a:p>
            <a:endParaRPr lang="tr-TR" dirty="0"/>
          </a:p>
        </p:txBody>
      </p:sp>
      <p:pic>
        <p:nvPicPr>
          <p:cNvPr id="10242" name="Picture 2" descr="C:\Users\cumali\Desktop\hepatitis-c-virus-hcv-inflammation-liver-can-be-caused-group-viruses-434876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3"/>
          <a:stretch/>
        </p:blipFill>
        <p:spPr bwMode="auto">
          <a:xfrm>
            <a:off x="1759424" y="3962400"/>
            <a:ext cx="5029200" cy="274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</a:p>
          <a:p>
            <a:pPr marL="0" indent="0">
              <a:buNone/>
            </a:pPr>
            <a:r>
              <a:rPr lang="tr-TR" b="1" dirty="0"/>
              <a:t>	</a:t>
            </a:r>
            <a:r>
              <a:rPr lang="tr-TR" b="1" dirty="0" err="1" smtClean="0"/>
              <a:t>Epidemiyeloji</a:t>
            </a:r>
            <a:r>
              <a:rPr lang="tr-TR" b="1" dirty="0" smtClean="0"/>
              <a:t>: </a:t>
            </a:r>
          </a:p>
          <a:p>
            <a:r>
              <a:rPr lang="tr-TR" dirty="0" smtClean="0"/>
              <a:t>Dünya genelinde yaklaşık 175 </a:t>
            </a:r>
            <a:r>
              <a:rPr lang="tr-TR" dirty="0"/>
              <a:t>milyon </a:t>
            </a:r>
            <a:r>
              <a:rPr lang="tr-TR" dirty="0" smtClean="0"/>
              <a:t>kişi, ülkemizde ise yaklaşık </a:t>
            </a:r>
            <a:r>
              <a:rPr lang="tr-TR" dirty="0"/>
              <a:t>700 bin </a:t>
            </a:r>
            <a:r>
              <a:rPr lang="tr-TR" dirty="0" smtClean="0"/>
              <a:t>kişi HCV ile </a:t>
            </a:r>
            <a:r>
              <a:rPr lang="tr-TR" dirty="0" err="1" smtClean="0"/>
              <a:t>enfektedir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5100" b="1" dirty="0" smtClean="0"/>
              <a:t>Bulaş yolları:</a:t>
            </a:r>
          </a:p>
          <a:p>
            <a:pPr marL="0" indent="0">
              <a:buNone/>
            </a:pPr>
            <a:endParaRPr lang="tr-TR" sz="33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tr-TR" sz="3800" dirty="0" err="1" smtClean="0">
                <a:latin typeface="Times New Roman" pitchFamily="18" charset="0"/>
              </a:rPr>
              <a:t>Parenteral</a:t>
            </a:r>
            <a:endParaRPr lang="tr-TR" sz="3800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tr-TR" sz="3600" dirty="0" smtClean="0">
                <a:latin typeface="Times New Roman" pitchFamily="18" charset="0"/>
              </a:rPr>
              <a:t>Sağlık çalışanları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tr-TR" sz="3600" dirty="0" smtClean="0">
                <a:latin typeface="Times New Roman" pitchFamily="18" charset="0"/>
              </a:rPr>
              <a:t>Kan </a:t>
            </a:r>
            <a:r>
              <a:rPr lang="tr-TR" sz="3600" dirty="0">
                <a:latin typeface="Times New Roman" pitchFamily="18" charset="0"/>
              </a:rPr>
              <a:t>ve kan ürünleri transfüzyonu </a:t>
            </a:r>
            <a:r>
              <a:rPr lang="tr-TR" sz="3600" dirty="0" smtClean="0">
                <a:latin typeface="Times New Roman" pitchFamily="18" charset="0"/>
              </a:rPr>
              <a:t>yapılanlar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tr-TR" sz="3600" dirty="0" smtClean="0">
                <a:latin typeface="Times New Roman" pitchFamily="18" charset="0"/>
              </a:rPr>
              <a:t>Hemodiyaliz hastaları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tr-TR" sz="3600" dirty="0" smtClean="0">
                <a:latin typeface="Times New Roman" pitchFamily="18" charset="0"/>
              </a:rPr>
              <a:t>İV </a:t>
            </a:r>
            <a:r>
              <a:rPr lang="tr-TR" sz="3600" dirty="0">
                <a:latin typeface="Times New Roman" pitchFamily="18" charset="0"/>
              </a:rPr>
              <a:t>ilaç </a:t>
            </a:r>
            <a:r>
              <a:rPr lang="tr-TR" sz="3600" dirty="0" smtClean="0">
                <a:latin typeface="Times New Roman" pitchFamily="18" charset="0"/>
              </a:rPr>
              <a:t>bağımlıları</a:t>
            </a:r>
          </a:p>
          <a:p>
            <a:pPr>
              <a:defRPr/>
            </a:pPr>
            <a:r>
              <a:rPr lang="tr-TR" sz="3800" dirty="0" smtClean="0"/>
              <a:t>Cinsel </a:t>
            </a:r>
            <a:r>
              <a:rPr lang="tr-TR" sz="3800" dirty="0"/>
              <a:t>yol</a:t>
            </a:r>
          </a:p>
          <a:p>
            <a:pPr>
              <a:defRPr/>
            </a:pPr>
            <a:r>
              <a:rPr lang="tr-TR" sz="3800" dirty="0" err="1"/>
              <a:t>Perinatal</a:t>
            </a:r>
            <a:r>
              <a:rPr lang="tr-TR" sz="3800" dirty="0"/>
              <a:t> yol</a:t>
            </a:r>
          </a:p>
          <a:p>
            <a:pPr>
              <a:defRPr/>
            </a:pPr>
            <a:r>
              <a:rPr lang="tr-TR" sz="3800" dirty="0"/>
              <a:t>Aile içi bulaş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Beş yıl ve üzeri IV ilaç bağımlılığı olanlarda anti-HCV pozitiflik oranı %90 civarındadır.</a:t>
            </a:r>
          </a:p>
          <a:p>
            <a:endParaRPr lang="tr-TR" dirty="0" smtClean="0"/>
          </a:p>
          <a:p>
            <a:r>
              <a:rPr lang="tr-TR" dirty="0" smtClean="0"/>
              <a:t>Anti-HCV pozitif kadınlardan doğan bebeklerin yaklaşık %5’inde </a:t>
            </a:r>
            <a:r>
              <a:rPr lang="tr-TR" dirty="0" err="1" smtClean="0"/>
              <a:t>perinatal</a:t>
            </a:r>
            <a:r>
              <a:rPr lang="tr-TR" dirty="0" smtClean="0"/>
              <a:t> bulaş olabilir. Doğum şeklinin </a:t>
            </a:r>
            <a:r>
              <a:rPr lang="tr-TR" dirty="0" err="1" smtClean="0"/>
              <a:t>HCV’nin</a:t>
            </a:r>
            <a:r>
              <a:rPr lang="tr-TR" dirty="0" smtClean="0"/>
              <a:t> </a:t>
            </a:r>
            <a:r>
              <a:rPr lang="tr-TR" dirty="0" err="1" smtClean="0"/>
              <a:t>perinatal</a:t>
            </a:r>
            <a:r>
              <a:rPr lang="tr-TR" dirty="0" smtClean="0"/>
              <a:t> </a:t>
            </a:r>
            <a:r>
              <a:rPr lang="tr-TR" dirty="0" err="1" smtClean="0"/>
              <a:t>bulaşını</a:t>
            </a:r>
            <a:r>
              <a:rPr lang="tr-TR" dirty="0" smtClean="0"/>
              <a:t> etkilemediği belirtilmektedir.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39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 smtClean="0"/>
              <a:t>Klinik:</a:t>
            </a:r>
          </a:p>
          <a:p>
            <a:r>
              <a:rPr lang="tr-TR" dirty="0" smtClean="0"/>
              <a:t>Akut hepatit</a:t>
            </a:r>
          </a:p>
          <a:p>
            <a:pPr lvl="1"/>
            <a:r>
              <a:rPr lang="tr-TR" dirty="0" err="1" smtClean="0"/>
              <a:t>Anikterik</a:t>
            </a:r>
            <a:r>
              <a:rPr lang="tr-TR" dirty="0" smtClean="0"/>
              <a:t> </a:t>
            </a:r>
            <a:r>
              <a:rPr lang="tr-TR" dirty="0"/>
              <a:t>olgularda; halsizlik, yorgunluk ve </a:t>
            </a:r>
            <a:r>
              <a:rPr lang="tr-TR" dirty="0" err="1"/>
              <a:t>dispepsi</a:t>
            </a:r>
            <a:r>
              <a:rPr lang="tr-TR" dirty="0"/>
              <a:t> gibi semptomlarda akut hepatit akla </a:t>
            </a:r>
            <a:r>
              <a:rPr lang="tr-TR" dirty="0" smtClean="0"/>
              <a:t>gelmelidir.</a:t>
            </a:r>
          </a:p>
          <a:p>
            <a:pPr lvl="1"/>
            <a:r>
              <a:rPr lang="tr-TR" dirty="0" smtClean="0"/>
              <a:t>Akut </a:t>
            </a:r>
            <a:r>
              <a:rPr lang="tr-TR" dirty="0"/>
              <a:t>hepatit </a:t>
            </a:r>
            <a:r>
              <a:rPr lang="tr-TR" dirty="0" err="1"/>
              <a:t>ikter</a:t>
            </a:r>
            <a:r>
              <a:rPr lang="tr-TR" dirty="0"/>
              <a:t> ile karşımıza gelebilir</a:t>
            </a:r>
            <a:r>
              <a:rPr lang="tr-TR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tr-TR" dirty="0" smtClean="0"/>
              <a:t>Kronik hepatit</a:t>
            </a:r>
          </a:p>
          <a:p>
            <a:pPr lvl="1">
              <a:lnSpc>
                <a:spcPct val="80000"/>
              </a:lnSpc>
            </a:pPr>
            <a:r>
              <a:rPr lang="tr-TR" dirty="0" smtClean="0"/>
              <a:t>Siroz</a:t>
            </a:r>
            <a:endParaRPr lang="tr-TR" dirty="0"/>
          </a:p>
          <a:p>
            <a:pPr lvl="1">
              <a:lnSpc>
                <a:spcPct val="80000"/>
              </a:lnSpc>
            </a:pPr>
            <a:r>
              <a:rPr lang="tr-TR" dirty="0" smtClean="0"/>
              <a:t>HCC</a:t>
            </a:r>
          </a:p>
          <a:p>
            <a:pPr lvl="1">
              <a:lnSpc>
                <a:spcPct val="80000"/>
              </a:lnSpc>
            </a:pPr>
            <a:r>
              <a:rPr lang="tr-TR" dirty="0"/>
              <a:t>Karaciğer yetmezliği</a:t>
            </a:r>
          </a:p>
          <a:p>
            <a:pPr marL="365760" lvl="1" indent="0">
              <a:lnSpc>
                <a:spcPct val="80000"/>
              </a:lnSpc>
              <a:buNone/>
            </a:pPr>
            <a:endParaRPr lang="tr-TR" dirty="0"/>
          </a:p>
          <a:p>
            <a:pPr marL="0" indent="0">
              <a:lnSpc>
                <a:spcPct val="80000"/>
              </a:lnSpc>
              <a:buNone/>
            </a:pPr>
            <a:endParaRPr lang="tr-TR" dirty="0"/>
          </a:p>
          <a:p>
            <a:pPr marL="0" indent="0">
              <a:lnSpc>
                <a:spcPct val="8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Hedefler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tr-TR" b="1" dirty="0"/>
          </a:p>
          <a:p>
            <a:r>
              <a:rPr lang="tr-TR" dirty="0"/>
              <a:t>Hepatit nedenlerini sınıflayabilmek.</a:t>
            </a:r>
          </a:p>
          <a:p>
            <a:r>
              <a:rPr lang="tr-TR" dirty="0" err="1"/>
              <a:t>Hepatotrop</a:t>
            </a:r>
            <a:r>
              <a:rPr lang="tr-TR" dirty="0"/>
              <a:t> virüsleri sayabilmek.</a:t>
            </a:r>
          </a:p>
          <a:p>
            <a:r>
              <a:rPr lang="tr-TR" dirty="0" err="1"/>
              <a:t>Viral</a:t>
            </a:r>
            <a:r>
              <a:rPr lang="tr-TR" dirty="0"/>
              <a:t> hepatitlerin klinik belirtilerini sayabilmek.</a:t>
            </a:r>
          </a:p>
          <a:p>
            <a:r>
              <a:rPr lang="tr-TR" dirty="0" err="1"/>
              <a:t>Viral</a:t>
            </a:r>
            <a:r>
              <a:rPr lang="tr-TR" dirty="0"/>
              <a:t> hepatitlerin tanı kriterlerini açıklayabilmek.</a:t>
            </a:r>
          </a:p>
          <a:p>
            <a:r>
              <a:rPr lang="tr-TR" dirty="0" err="1"/>
              <a:t>Serolojik</a:t>
            </a:r>
            <a:r>
              <a:rPr lang="tr-TR" dirty="0"/>
              <a:t> testleri yorumlayabilmek.</a:t>
            </a:r>
          </a:p>
          <a:p>
            <a:r>
              <a:rPr lang="tr-TR" dirty="0" err="1"/>
              <a:t>Viral</a:t>
            </a:r>
            <a:r>
              <a:rPr lang="tr-TR" dirty="0"/>
              <a:t> hepatitlerden korunma yollarını sayabilmek.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97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40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76200" y="1524000"/>
            <a:ext cx="9067800" cy="53340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80000"/>
              </a:lnSpc>
            </a:pPr>
            <a:endParaRPr lang="tr-TR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tr-TR" sz="2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tr-TR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tr-TR" sz="2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tr-TR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tr-TR" sz="2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tr-TR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tr-TR" sz="2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tr-TR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tr-TR" sz="2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tr-TR" sz="2800" dirty="0"/>
          </a:p>
          <a:p>
            <a:pPr marL="0" indent="0">
              <a:lnSpc>
                <a:spcPct val="80000"/>
              </a:lnSpc>
              <a:buNone/>
            </a:pPr>
            <a:r>
              <a:rPr lang="tr-TR" sz="2800" dirty="0" smtClean="0"/>
              <a:t>**</a:t>
            </a:r>
            <a:r>
              <a:rPr lang="tr-TR" sz="2400" dirty="0" smtClean="0"/>
              <a:t>Siroza </a:t>
            </a:r>
            <a:r>
              <a:rPr lang="tr-TR" sz="2400" dirty="0"/>
              <a:t>gitme riski; virüse 40 yaşından sonra maruz </a:t>
            </a:r>
            <a:r>
              <a:rPr lang="tr-TR" sz="2400" dirty="0" smtClean="0"/>
              <a:t>kalanlarda,       alkol </a:t>
            </a:r>
            <a:r>
              <a:rPr lang="tr-TR" sz="2400" dirty="0"/>
              <a:t>alanlarda ve erkeklerde daha </a:t>
            </a:r>
            <a:r>
              <a:rPr lang="tr-TR" sz="2400" dirty="0" smtClean="0"/>
              <a:t>yüksektir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414584434"/>
              </p:ext>
            </p:extLst>
          </p:nvPr>
        </p:nvGraphicFramePr>
        <p:xfrm>
          <a:off x="228600" y="1600200"/>
          <a:ext cx="8915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41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	</a:t>
            </a:r>
            <a:r>
              <a:rPr lang="tr-TR" b="1" dirty="0" smtClean="0"/>
              <a:t>Akut hepatit C:</a:t>
            </a:r>
          </a:p>
          <a:p>
            <a:r>
              <a:rPr lang="tr-TR" dirty="0" smtClean="0"/>
              <a:t>Çoğu </a:t>
            </a:r>
            <a:r>
              <a:rPr lang="tr-TR" dirty="0" err="1" smtClean="0"/>
              <a:t>subklinik</a:t>
            </a:r>
            <a:r>
              <a:rPr lang="tr-TR" dirty="0" smtClean="0"/>
              <a:t> ve </a:t>
            </a:r>
            <a:r>
              <a:rPr lang="tr-TR" dirty="0" err="1" smtClean="0"/>
              <a:t>anikterik</a:t>
            </a:r>
            <a:r>
              <a:rPr lang="tr-TR" dirty="0" smtClean="0"/>
              <a:t> seyreder.</a:t>
            </a:r>
          </a:p>
          <a:p>
            <a:r>
              <a:rPr lang="tr-TR" dirty="0" err="1" smtClean="0"/>
              <a:t>ALT’nin</a:t>
            </a:r>
            <a:r>
              <a:rPr lang="tr-TR" dirty="0" smtClean="0"/>
              <a:t> normalleşmesi hastanın virüsten temizlendiğini göstermez.</a:t>
            </a:r>
          </a:p>
          <a:p>
            <a:r>
              <a:rPr lang="tr-TR" dirty="0" smtClean="0"/>
              <a:t>Kan ve kan ürünleri ile </a:t>
            </a:r>
            <a:r>
              <a:rPr lang="tr-TR" dirty="0" err="1" smtClean="0"/>
              <a:t>bulaşta</a:t>
            </a:r>
            <a:r>
              <a:rPr lang="tr-TR" dirty="0" smtClean="0"/>
              <a:t> </a:t>
            </a:r>
            <a:r>
              <a:rPr lang="tr-TR" dirty="0" err="1" smtClean="0"/>
              <a:t>inkübasyon</a:t>
            </a:r>
            <a:r>
              <a:rPr lang="tr-TR" dirty="0" smtClean="0"/>
              <a:t> süresi daha kısadır.</a:t>
            </a:r>
          </a:p>
          <a:p>
            <a:r>
              <a:rPr lang="tr-TR" dirty="0" smtClean="0"/>
              <a:t>Karaciğer enzim yükselmesinden 1-4 hafta önce HCV-RNA </a:t>
            </a:r>
            <a:r>
              <a:rPr lang="tr-TR" dirty="0" err="1" smtClean="0"/>
              <a:t>pozitifleşir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Anti-HCV virüs alındıktan 8 hafta sonra </a:t>
            </a:r>
            <a:r>
              <a:rPr lang="tr-TR" dirty="0" err="1" smtClean="0"/>
              <a:t>pozitifleşir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72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42</a:t>
            </a:fld>
            <a:endParaRPr lang="tr-TR"/>
          </a:p>
        </p:txBody>
      </p:sp>
      <p:pic>
        <p:nvPicPr>
          <p:cNvPr id="11266" name="Picture 2" descr="C:\Users\cumali\Desktop\kronik-hepatit-b-tedavisi-1-674x3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8277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381000" y="3314131"/>
            <a:ext cx="8153400" cy="358140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 smtClean="0"/>
              <a:t>Kronik hepatit C:</a:t>
            </a:r>
          </a:p>
          <a:p>
            <a:r>
              <a:rPr lang="tr-TR" dirty="0" smtClean="0"/>
              <a:t>HCV enfeksiyonu %70 kronikleşir.</a:t>
            </a:r>
          </a:p>
          <a:p>
            <a:r>
              <a:rPr lang="tr-TR" dirty="0" smtClean="0"/>
              <a:t>Bu grup hastaların %20-30’unda siroz gelişir ve </a:t>
            </a:r>
            <a:r>
              <a:rPr lang="tr-TR" dirty="0" err="1" smtClean="0"/>
              <a:t>HCC’ye</a:t>
            </a:r>
            <a:r>
              <a:rPr lang="tr-TR" dirty="0" smtClean="0"/>
              <a:t> ilerleyebilir.</a:t>
            </a:r>
          </a:p>
          <a:p>
            <a:r>
              <a:rPr lang="tr-TR" dirty="0" smtClean="0"/>
              <a:t>Kronik HCV enfeksiyonunda </a:t>
            </a:r>
            <a:r>
              <a:rPr lang="tr-TR" dirty="0" err="1" smtClean="0"/>
              <a:t>aminotransferaz</a:t>
            </a:r>
            <a:r>
              <a:rPr lang="tr-TR" dirty="0" smtClean="0"/>
              <a:t> yüksekliği dalgalı seyir gösterir. %30 hastada </a:t>
            </a:r>
            <a:r>
              <a:rPr lang="tr-TR" dirty="0"/>
              <a:t>ALT </a:t>
            </a:r>
            <a:r>
              <a:rPr lang="tr-TR" dirty="0" smtClean="0"/>
              <a:t>düzeyi sürekli normaldir.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57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43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37448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 smtClean="0"/>
              <a:t>Tanı:</a:t>
            </a:r>
          </a:p>
          <a:p>
            <a:r>
              <a:rPr lang="tr-TR" sz="2800" dirty="0" err="1" smtClean="0"/>
              <a:t>Anamnez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/>
              <a:t>Fizik muayene</a:t>
            </a:r>
          </a:p>
          <a:p>
            <a:pPr lvl="1"/>
            <a:r>
              <a:rPr lang="tr-TR" dirty="0"/>
              <a:t>Doğal olabilir.</a:t>
            </a:r>
          </a:p>
          <a:p>
            <a:pPr lvl="1">
              <a:lnSpc>
                <a:spcPct val="90000"/>
              </a:lnSpc>
            </a:pPr>
            <a:r>
              <a:rPr lang="tr-TR" dirty="0"/>
              <a:t>Kronik dönemde; </a:t>
            </a:r>
            <a:r>
              <a:rPr lang="tr-TR" dirty="0" err="1"/>
              <a:t>hepatomegali</a:t>
            </a:r>
            <a:r>
              <a:rPr lang="tr-TR" dirty="0"/>
              <a:t>, </a:t>
            </a:r>
            <a:r>
              <a:rPr lang="tr-TR" dirty="0" err="1"/>
              <a:t>splenomegali</a:t>
            </a:r>
            <a:r>
              <a:rPr lang="tr-TR" dirty="0"/>
              <a:t>, </a:t>
            </a:r>
            <a:r>
              <a:rPr lang="tr-TR" dirty="0" err="1"/>
              <a:t>palmar</a:t>
            </a:r>
            <a:r>
              <a:rPr lang="tr-TR" dirty="0"/>
              <a:t> </a:t>
            </a:r>
            <a:r>
              <a:rPr lang="tr-TR" dirty="0" err="1"/>
              <a:t>eritem</a:t>
            </a:r>
            <a:r>
              <a:rPr lang="tr-TR" dirty="0"/>
              <a:t>, </a:t>
            </a:r>
            <a:r>
              <a:rPr lang="tr-TR" dirty="0" err="1"/>
              <a:t>spider</a:t>
            </a:r>
            <a:r>
              <a:rPr lang="tr-TR" dirty="0"/>
              <a:t> </a:t>
            </a:r>
            <a:r>
              <a:rPr lang="tr-TR" dirty="0" err="1"/>
              <a:t>anjiom</a:t>
            </a:r>
            <a:r>
              <a:rPr lang="tr-TR" dirty="0"/>
              <a:t>, </a:t>
            </a:r>
            <a:r>
              <a:rPr lang="tr-TR" dirty="0" err="1"/>
              <a:t>jinekomasti</a:t>
            </a:r>
            <a:r>
              <a:rPr lang="tr-TR" dirty="0"/>
              <a:t>, </a:t>
            </a:r>
            <a:r>
              <a:rPr lang="tr-TR" dirty="0" err="1"/>
              <a:t>ekimoz</a:t>
            </a:r>
            <a:r>
              <a:rPr lang="tr-TR" dirty="0"/>
              <a:t> saptanabilir. </a:t>
            </a:r>
            <a:endParaRPr lang="tr-TR" dirty="0" smtClean="0"/>
          </a:p>
          <a:p>
            <a:pPr lvl="1">
              <a:lnSpc>
                <a:spcPct val="90000"/>
              </a:lnSpc>
            </a:pPr>
            <a:endParaRPr lang="tr-TR" dirty="0"/>
          </a:p>
          <a:p>
            <a:r>
              <a:rPr lang="tr-TR" sz="2800" dirty="0" err="1"/>
              <a:t>Laboratuar</a:t>
            </a:r>
            <a:endParaRPr lang="tr-TR" sz="2800" dirty="0"/>
          </a:p>
          <a:p>
            <a:pPr lvl="1"/>
            <a:r>
              <a:rPr lang="tr-TR" dirty="0">
                <a:cs typeface="Calibri" panose="020F0502020204030204" pitchFamily="34" charset="0"/>
              </a:rPr>
              <a:t>Biyokimyasal testler: </a:t>
            </a:r>
            <a:r>
              <a:rPr lang="tr-TR" altLang="tr-TR" dirty="0">
                <a:cs typeface="Calibri" panose="020F0502020204030204" pitchFamily="34" charset="0"/>
              </a:rPr>
              <a:t>ALT-AST, ALP, GGT, LDH, </a:t>
            </a:r>
            <a:r>
              <a:rPr lang="tr-TR" altLang="tr-TR" dirty="0" err="1">
                <a:cs typeface="Calibri" panose="020F0502020204030204" pitchFamily="34" charset="0"/>
              </a:rPr>
              <a:t>Bilirubinler</a:t>
            </a:r>
            <a:r>
              <a:rPr lang="tr-TR" altLang="tr-TR" dirty="0">
                <a:cs typeface="Calibri" panose="020F0502020204030204" pitchFamily="34" charset="0"/>
              </a:rPr>
              <a:t>, </a:t>
            </a:r>
            <a:r>
              <a:rPr lang="tr-TR" altLang="tr-TR" dirty="0" err="1">
                <a:cs typeface="Calibri" panose="020F0502020204030204" pitchFamily="34" charset="0"/>
              </a:rPr>
              <a:t>Protrombin</a:t>
            </a:r>
            <a:r>
              <a:rPr lang="tr-TR" altLang="tr-TR" dirty="0">
                <a:cs typeface="Calibri" panose="020F0502020204030204" pitchFamily="34" charset="0"/>
              </a:rPr>
              <a:t> zamanı, </a:t>
            </a:r>
            <a:r>
              <a:rPr lang="tr-TR" altLang="tr-TR" dirty="0" err="1">
                <a:cs typeface="Calibri" panose="020F0502020204030204" pitchFamily="34" charset="0"/>
              </a:rPr>
              <a:t>Hemogram</a:t>
            </a:r>
            <a:r>
              <a:rPr lang="tr-TR" altLang="tr-TR" dirty="0">
                <a:cs typeface="Calibri" panose="020F0502020204030204" pitchFamily="34" charset="0"/>
              </a:rPr>
              <a:t>, Serum proteinleri</a:t>
            </a:r>
          </a:p>
          <a:p>
            <a:pPr lvl="1"/>
            <a:r>
              <a:rPr lang="tr-TR" dirty="0" err="1">
                <a:cs typeface="Calibri" panose="020F0502020204030204" pitchFamily="34" charset="0"/>
              </a:rPr>
              <a:t>Serolojik</a:t>
            </a:r>
            <a:r>
              <a:rPr lang="tr-TR" dirty="0">
                <a:cs typeface="Calibri" panose="020F0502020204030204" pitchFamily="34" charset="0"/>
              </a:rPr>
              <a:t> testler: </a:t>
            </a:r>
            <a:r>
              <a:rPr lang="tr-TR" dirty="0"/>
              <a:t>Serum Anti-HCV ve HCV-RNA </a:t>
            </a:r>
            <a:endParaRPr lang="tr-TR" dirty="0" smtClean="0"/>
          </a:p>
          <a:p>
            <a:pPr marL="365760" lvl="1" indent="0">
              <a:buNone/>
            </a:pPr>
            <a:endParaRPr lang="tr-TR" dirty="0" smtClean="0"/>
          </a:p>
          <a:p>
            <a:r>
              <a:rPr lang="tr-TR" sz="2800" dirty="0" smtClean="0"/>
              <a:t>Karaciğer biyopsisi</a:t>
            </a:r>
          </a:p>
        </p:txBody>
      </p:sp>
      <p:pic>
        <p:nvPicPr>
          <p:cNvPr id="12290" name="Picture 2" descr="C:\Users\cumali\Desktop\depositphotos_45445741-stock-illustration-doctor-with-stethosco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87214"/>
            <a:ext cx="3200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44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876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b="1" dirty="0" smtClean="0"/>
              <a:t>	Akut </a:t>
            </a:r>
            <a:r>
              <a:rPr lang="tr-TR" b="1" dirty="0"/>
              <a:t>HCV </a:t>
            </a:r>
            <a:r>
              <a:rPr lang="tr-TR" b="1" dirty="0" smtClean="0"/>
              <a:t>Tanısı-1:</a:t>
            </a:r>
            <a:endParaRPr lang="tr-TR" b="1" dirty="0"/>
          </a:p>
          <a:p>
            <a:pPr algn="just"/>
            <a:r>
              <a:rPr lang="tr-TR" dirty="0"/>
              <a:t>Hikayede 2-12 hafta içinde kuşkulu HCV </a:t>
            </a:r>
            <a:r>
              <a:rPr lang="tr-TR" dirty="0" err="1" smtClean="0"/>
              <a:t>bulaşı</a:t>
            </a:r>
            <a:r>
              <a:rPr lang="tr-TR" dirty="0" smtClean="0"/>
              <a:t> olması</a:t>
            </a:r>
            <a:endParaRPr lang="tr-TR" dirty="0"/>
          </a:p>
          <a:p>
            <a:pPr algn="just"/>
            <a:r>
              <a:rPr lang="tr-TR" dirty="0"/>
              <a:t>ALT seviyesinde en az 10 kat ve üzeri </a:t>
            </a:r>
            <a:r>
              <a:rPr lang="tr-TR" dirty="0" smtClean="0"/>
              <a:t>artış olması</a:t>
            </a:r>
            <a:endParaRPr lang="tr-TR" dirty="0"/>
          </a:p>
          <a:p>
            <a:pPr lvl="1" algn="just"/>
            <a:r>
              <a:rPr lang="tr-TR" dirty="0"/>
              <a:t>Total </a:t>
            </a:r>
            <a:r>
              <a:rPr lang="tr-TR" dirty="0" err="1"/>
              <a:t>bilirubin</a:t>
            </a:r>
            <a:r>
              <a:rPr lang="tr-TR" dirty="0"/>
              <a:t> seviyesindeki artış +/-</a:t>
            </a:r>
          </a:p>
          <a:p>
            <a:pPr lvl="1" algn="just"/>
            <a:r>
              <a:rPr lang="tr-TR" dirty="0"/>
              <a:t>Anti-HCV +/- </a:t>
            </a:r>
          </a:p>
          <a:p>
            <a:pPr algn="just"/>
            <a:r>
              <a:rPr lang="tr-TR" dirty="0"/>
              <a:t>Anti- HCV negatif iken </a:t>
            </a:r>
            <a:r>
              <a:rPr lang="tr-TR" dirty="0" err="1" smtClean="0"/>
              <a:t>pozitifleşmesi</a:t>
            </a:r>
            <a:endParaRPr lang="tr-TR" dirty="0"/>
          </a:p>
          <a:p>
            <a:pPr algn="just"/>
            <a:r>
              <a:rPr lang="tr-TR" dirty="0"/>
              <a:t>Hepatit C kesin tanısı serumda HCV RNA pozitifliği ile </a:t>
            </a:r>
            <a:r>
              <a:rPr lang="tr-TR" dirty="0" smtClean="0"/>
              <a:t>konulmalıdır.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45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1816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b="1" dirty="0" smtClean="0"/>
              <a:t>	</a:t>
            </a:r>
            <a:r>
              <a:rPr lang="tr-TR" sz="3600" b="1" dirty="0" smtClean="0"/>
              <a:t>Akut </a:t>
            </a:r>
            <a:r>
              <a:rPr lang="tr-TR" sz="3600" b="1" dirty="0"/>
              <a:t>HCV </a:t>
            </a:r>
            <a:r>
              <a:rPr lang="tr-TR" sz="3600" b="1" dirty="0" smtClean="0"/>
              <a:t>Tanısı-2:</a:t>
            </a:r>
          </a:p>
          <a:p>
            <a:pPr algn="just"/>
            <a:r>
              <a:rPr lang="tr-TR" sz="3100" dirty="0"/>
              <a:t>Anti HCV (-) </a:t>
            </a:r>
            <a:r>
              <a:rPr lang="tr-TR" sz="3100" dirty="0" smtClean="0"/>
              <a:t>iken son </a:t>
            </a:r>
            <a:r>
              <a:rPr lang="tr-TR" sz="3100" dirty="0"/>
              <a:t>altı ay içerisinde semptomlu veya </a:t>
            </a:r>
            <a:r>
              <a:rPr lang="tr-TR" sz="3100" dirty="0" err="1"/>
              <a:t>semptomsuz</a:t>
            </a:r>
            <a:r>
              <a:rPr lang="tr-TR" sz="3100" dirty="0"/>
              <a:t> anti-HCV pozitifliği saptanan </a:t>
            </a:r>
            <a:r>
              <a:rPr lang="tr-TR" sz="3100" dirty="0" smtClean="0"/>
              <a:t>hastalarda</a:t>
            </a:r>
            <a:r>
              <a:rPr lang="tr-TR" sz="3100" dirty="0" smtClean="0">
                <a:sym typeface="Wingdings" pitchFamily="2" charset="2"/>
              </a:rPr>
              <a:t> </a:t>
            </a:r>
            <a:r>
              <a:rPr lang="tr-TR" sz="3100" dirty="0"/>
              <a:t>HCV RNA </a:t>
            </a:r>
            <a:r>
              <a:rPr lang="tr-TR" sz="3100" dirty="0" smtClean="0"/>
              <a:t>bakılır;</a:t>
            </a:r>
          </a:p>
          <a:p>
            <a:pPr lvl="1" algn="just"/>
            <a:r>
              <a:rPr lang="tr-TR" sz="2800" dirty="0" smtClean="0"/>
              <a:t>HCV RNA pozitif </a:t>
            </a:r>
            <a:r>
              <a:rPr lang="tr-TR" sz="2800" dirty="0"/>
              <a:t>olanlarda akut hepatit C tanısı </a:t>
            </a:r>
            <a:r>
              <a:rPr lang="tr-TR" sz="2800" dirty="0" smtClean="0"/>
              <a:t>konulur.</a:t>
            </a:r>
          </a:p>
          <a:p>
            <a:pPr lvl="1" algn="just"/>
            <a:r>
              <a:rPr lang="tr-TR" sz="2800" dirty="0" smtClean="0"/>
              <a:t>HCV </a:t>
            </a:r>
            <a:r>
              <a:rPr lang="tr-TR" sz="2800" dirty="0"/>
              <a:t>RNA </a:t>
            </a:r>
            <a:r>
              <a:rPr lang="tr-TR" sz="2800" dirty="0" smtClean="0"/>
              <a:t>(-) ise </a:t>
            </a:r>
            <a:r>
              <a:rPr lang="tr-TR" sz="2800" dirty="0"/>
              <a:t>3 ay sonra HCV RNA </a:t>
            </a:r>
            <a:r>
              <a:rPr lang="tr-TR" sz="2800" dirty="0" smtClean="0"/>
              <a:t>tekrarlanmalıdır.</a:t>
            </a:r>
            <a:endParaRPr lang="tr-TR" sz="2800" dirty="0"/>
          </a:p>
          <a:p>
            <a:pPr algn="just"/>
            <a:endParaRPr lang="tr-TR" sz="3100" dirty="0"/>
          </a:p>
          <a:p>
            <a:pPr algn="just"/>
            <a:r>
              <a:rPr lang="tr-TR" sz="3100" dirty="0" err="1"/>
              <a:t>Maruziyet</a:t>
            </a:r>
            <a:r>
              <a:rPr lang="tr-TR" sz="3100" dirty="0"/>
              <a:t> </a:t>
            </a:r>
            <a:r>
              <a:rPr lang="tr-TR" sz="3100" dirty="0" smtClean="0">
                <a:sym typeface="Wingdings" pitchFamily="2" charset="2"/>
              </a:rPr>
              <a:t>sonrası </a:t>
            </a:r>
            <a:r>
              <a:rPr lang="tr-TR" sz="3100" dirty="0">
                <a:sym typeface="Wingdings" pitchFamily="2" charset="2"/>
              </a:rPr>
              <a:t>İ</a:t>
            </a:r>
            <a:r>
              <a:rPr lang="tr-TR" sz="3100" dirty="0"/>
              <a:t>lk 2 hafta içerisinde anti HCV (-) saptanabileceğinden en geç 12. haftada anti HCV ve HCV RNA </a:t>
            </a:r>
            <a:r>
              <a:rPr lang="tr-TR" sz="3100" dirty="0" smtClean="0"/>
              <a:t>bakılmalıdır.</a:t>
            </a:r>
            <a:endParaRPr lang="tr-TR" sz="3100" dirty="0"/>
          </a:p>
          <a:p>
            <a:pPr algn="just"/>
            <a:endParaRPr lang="tr-TR" sz="3100" dirty="0"/>
          </a:p>
          <a:p>
            <a:pPr algn="just"/>
            <a:r>
              <a:rPr lang="tr-TR" sz="3100" dirty="0"/>
              <a:t>Daha önce </a:t>
            </a:r>
            <a:r>
              <a:rPr lang="tr-TR" sz="3100" dirty="0" smtClean="0"/>
              <a:t>anti </a:t>
            </a:r>
            <a:r>
              <a:rPr lang="tr-TR" sz="3100" dirty="0"/>
              <a:t>HCV pozitifliği bilinmeyen ancak akut hepatit tablosunda olan </a:t>
            </a:r>
            <a:r>
              <a:rPr lang="tr-TR" sz="3100" dirty="0" smtClean="0"/>
              <a:t>hastalara, </a:t>
            </a:r>
            <a:r>
              <a:rPr lang="tr-TR" sz="3100" dirty="0"/>
              <a:t>Anti HCV +/- </a:t>
            </a:r>
            <a:r>
              <a:rPr lang="tr-TR" sz="3100" dirty="0" smtClean="0"/>
              <a:t>olması </a:t>
            </a:r>
            <a:r>
              <a:rPr lang="tr-TR" sz="3100" dirty="0"/>
              <a:t>durumunda </a:t>
            </a:r>
            <a:r>
              <a:rPr lang="tr-TR" sz="3100" dirty="0" smtClean="0"/>
              <a:t>HCV RNA </a:t>
            </a:r>
            <a:r>
              <a:rPr lang="tr-TR" sz="3100" dirty="0"/>
              <a:t>(+) ise akut hepatit C tanısı konulur</a:t>
            </a:r>
            <a:r>
              <a:rPr lang="tr-TR" sz="3100" dirty="0" smtClean="0"/>
              <a:t>.</a:t>
            </a:r>
            <a:endParaRPr lang="tr-TR" sz="3100" b="1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46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 smtClean="0"/>
              <a:t>Kronik </a:t>
            </a:r>
            <a:r>
              <a:rPr lang="tr-TR" b="1" dirty="0"/>
              <a:t>Hepatit C </a:t>
            </a:r>
            <a:r>
              <a:rPr lang="tr-TR" b="1" dirty="0" smtClean="0"/>
              <a:t>Tanısı:</a:t>
            </a:r>
          </a:p>
          <a:p>
            <a:pPr marL="0" indent="0">
              <a:buNone/>
            </a:pPr>
            <a:endParaRPr lang="tr-TR" b="1" dirty="0" smtClean="0"/>
          </a:p>
          <a:p>
            <a:pPr algn="just"/>
            <a:r>
              <a:rPr lang="tr-TR" dirty="0"/>
              <a:t>ALT düzeyine bakılmaksızın en </a:t>
            </a:r>
            <a:r>
              <a:rPr lang="tr-TR" dirty="0" smtClean="0"/>
              <a:t>az </a:t>
            </a:r>
            <a:r>
              <a:rPr lang="tr-TR" dirty="0"/>
              <a:t>6 aydır anti-HCV ve HCV-RNA (+) olan kişilerde kronik hepatit C tanısı konulur.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47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449580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  HCV </a:t>
            </a:r>
            <a:r>
              <a:rPr lang="tr-TR" dirty="0" err="1"/>
              <a:t>Serolojik</a:t>
            </a:r>
            <a:r>
              <a:rPr lang="tr-TR" dirty="0"/>
              <a:t> ve Virolojik </a:t>
            </a:r>
            <a:r>
              <a:rPr lang="tr-TR" dirty="0" smtClean="0"/>
              <a:t>Testlerin Yorumlanması: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İçerik Yer Tutucusu 4"/>
          <p:cNvPicPr>
            <a:picLocks noGrp="1"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/>
          <p:cNvSpPr txBox="1"/>
          <p:nvPr/>
        </p:nvSpPr>
        <p:spPr>
          <a:xfrm>
            <a:off x="0" y="6477000"/>
            <a:ext cx="674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TÜRKİYE KRONİK VİRAL HEPATİT TANI VE TEDAVİ REHBERİ</a:t>
            </a:r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48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I. </a:t>
            </a:r>
            <a:r>
              <a:rPr lang="tr-TR" b="1" dirty="0" smtClean="0"/>
              <a:t>Kronik hepatit C virüs enfeksiyonu açısından incelenmesi gereken öncelikli gruplar:</a:t>
            </a:r>
          </a:p>
          <a:p>
            <a:pPr marL="0" indent="0">
              <a:buNone/>
            </a:pPr>
            <a:r>
              <a:rPr lang="tr-TR" b="1" dirty="0" smtClean="0"/>
              <a:t>I.A</a:t>
            </a:r>
            <a:r>
              <a:rPr lang="tr-TR" b="1" dirty="0"/>
              <a:t>. Riskli davranışlar:</a:t>
            </a:r>
          </a:p>
          <a:p>
            <a:pPr lvl="1"/>
            <a:r>
              <a:rPr lang="tr-TR" dirty="0"/>
              <a:t>IV ilaç ve madde kullanımı </a:t>
            </a:r>
            <a:r>
              <a:rPr lang="tr-TR" dirty="0" smtClean="0"/>
              <a:t>olanlar</a:t>
            </a:r>
            <a:endParaRPr lang="tr-TR" dirty="0"/>
          </a:p>
          <a:p>
            <a:pPr lvl="1"/>
            <a:r>
              <a:rPr lang="tr-TR" dirty="0"/>
              <a:t>IV olmayan madde bağımlıları</a:t>
            </a:r>
          </a:p>
          <a:p>
            <a:pPr lvl="1"/>
            <a:r>
              <a:rPr lang="tr-TR" dirty="0"/>
              <a:t>Riskli cinsel davranış öyküsü olanlar</a:t>
            </a:r>
          </a:p>
          <a:p>
            <a:pPr lvl="2"/>
            <a:r>
              <a:rPr lang="tr-TR" dirty="0"/>
              <a:t>Eşcinsel erkekler</a:t>
            </a:r>
          </a:p>
          <a:p>
            <a:pPr lvl="2"/>
            <a:r>
              <a:rPr lang="tr-TR" dirty="0"/>
              <a:t>Çoklu partneri olanlar</a:t>
            </a:r>
          </a:p>
          <a:p>
            <a:pPr lvl="2"/>
            <a:r>
              <a:rPr lang="tr-TR" dirty="0"/>
              <a:t>Seks </a:t>
            </a:r>
            <a:r>
              <a:rPr lang="tr-TR" dirty="0" smtClean="0"/>
              <a:t>işçileri</a:t>
            </a:r>
            <a:endParaRPr lang="tr-TR" b="1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49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b="1" dirty="0" smtClean="0"/>
              <a:t>I.B</a:t>
            </a:r>
            <a:r>
              <a:rPr lang="tr-TR" b="1" dirty="0"/>
              <a:t>. Riskli </a:t>
            </a:r>
            <a:r>
              <a:rPr lang="tr-TR" b="1" dirty="0" smtClean="0"/>
              <a:t>temaslar:</a:t>
            </a:r>
          </a:p>
          <a:p>
            <a:pPr lvl="1" algn="just"/>
            <a:r>
              <a:rPr lang="tr-TR" dirty="0" smtClean="0"/>
              <a:t> </a:t>
            </a:r>
            <a:r>
              <a:rPr lang="tr-TR" dirty="0"/>
              <a:t>Hemodiyaliz hastaları</a:t>
            </a:r>
            <a:r>
              <a:rPr lang="tr-TR" dirty="0" smtClean="0"/>
              <a:t>,</a:t>
            </a:r>
          </a:p>
          <a:p>
            <a:pPr lvl="1" algn="just"/>
            <a:r>
              <a:rPr lang="tr-TR" dirty="0" smtClean="0"/>
              <a:t> </a:t>
            </a:r>
            <a:r>
              <a:rPr lang="tr-TR" dirty="0"/>
              <a:t>Meslek grupları (sağlık çalışanları, berberler, beden işçileri, kuaförler, güzellik </a:t>
            </a:r>
            <a:r>
              <a:rPr lang="tr-TR" dirty="0" smtClean="0"/>
              <a:t>merkezleri çalışanları </a:t>
            </a:r>
            <a:r>
              <a:rPr lang="tr-TR" dirty="0"/>
              <a:t>vb</a:t>
            </a:r>
            <a:r>
              <a:rPr lang="tr-TR" dirty="0" smtClean="0"/>
              <a:t>.)</a:t>
            </a:r>
          </a:p>
          <a:p>
            <a:pPr lvl="1" algn="just"/>
            <a:r>
              <a:rPr lang="tr-TR" dirty="0" smtClean="0"/>
              <a:t> </a:t>
            </a:r>
            <a:r>
              <a:rPr lang="tr-TR" dirty="0"/>
              <a:t>Anti-HCV pozitif annelerin </a:t>
            </a:r>
            <a:r>
              <a:rPr lang="tr-TR" dirty="0" smtClean="0"/>
              <a:t>çocukları,</a:t>
            </a:r>
          </a:p>
          <a:p>
            <a:pPr lvl="1" algn="just"/>
            <a:r>
              <a:rPr lang="tr-TR" dirty="0" smtClean="0"/>
              <a:t>Dövme</a:t>
            </a:r>
            <a:r>
              <a:rPr lang="tr-TR" dirty="0"/>
              <a:t>, </a:t>
            </a:r>
            <a:r>
              <a:rPr lang="tr-TR" dirty="0" err="1"/>
              <a:t>piercing</a:t>
            </a:r>
            <a:r>
              <a:rPr lang="tr-TR" dirty="0"/>
              <a:t>, toplu sünnet olanlar, güvenli olmayan şartlarda manikür pedikür </a:t>
            </a:r>
            <a:r>
              <a:rPr lang="tr-TR" dirty="0" smtClean="0"/>
              <a:t>yaptıranlar,</a:t>
            </a:r>
          </a:p>
          <a:p>
            <a:pPr lvl="1" algn="just"/>
            <a:r>
              <a:rPr lang="tr-TR" dirty="0" smtClean="0"/>
              <a:t>Diş </a:t>
            </a:r>
            <a:r>
              <a:rPr lang="tr-TR" dirty="0"/>
              <a:t>tedavisi ve tıbbi girişim öyküsü </a:t>
            </a:r>
            <a:r>
              <a:rPr lang="tr-TR" dirty="0" smtClean="0"/>
              <a:t>olanlar,</a:t>
            </a:r>
          </a:p>
          <a:p>
            <a:pPr lvl="1" algn="just"/>
            <a:r>
              <a:rPr lang="fi-FI" dirty="0" smtClean="0"/>
              <a:t>Aile </a:t>
            </a:r>
            <a:r>
              <a:rPr lang="fi-FI" dirty="0"/>
              <a:t>içi temas riski </a:t>
            </a:r>
            <a:r>
              <a:rPr lang="fi-FI" dirty="0" smtClean="0"/>
              <a:t>olanlar,</a:t>
            </a:r>
            <a:endParaRPr lang="tr-TR" dirty="0" smtClean="0"/>
          </a:p>
          <a:p>
            <a:pPr lvl="1" algn="just"/>
            <a:r>
              <a:rPr lang="tr-TR" dirty="0" smtClean="0"/>
              <a:t>Organ </a:t>
            </a:r>
            <a:r>
              <a:rPr lang="tr-TR" dirty="0"/>
              <a:t>nakli olan </a:t>
            </a:r>
            <a:r>
              <a:rPr lang="tr-TR" dirty="0" smtClean="0"/>
              <a:t>hastalar,</a:t>
            </a:r>
          </a:p>
          <a:p>
            <a:pPr lvl="1" algn="just"/>
            <a:r>
              <a:rPr lang="tr-TR" dirty="0" smtClean="0"/>
              <a:t>1996 </a:t>
            </a:r>
            <a:r>
              <a:rPr lang="tr-TR" dirty="0"/>
              <a:t>yılından önce kan ve kan ürünü </a:t>
            </a:r>
            <a:r>
              <a:rPr lang="tr-TR" dirty="0" smtClean="0"/>
              <a:t>alanlar,</a:t>
            </a:r>
          </a:p>
          <a:p>
            <a:pPr lvl="1" algn="just"/>
            <a:r>
              <a:rPr lang="tr-TR" dirty="0" smtClean="0"/>
              <a:t>Ortak </a:t>
            </a:r>
            <a:r>
              <a:rPr lang="tr-TR" dirty="0"/>
              <a:t>kapalı alanlarda yaşayanlar (hapishane, kreş, bakımevi, askeri koğuş vb.)</a:t>
            </a:r>
            <a:endParaRPr lang="tr-TR" b="1" dirty="0"/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Tanım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609600" y="4685731"/>
            <a:ext cx="8153400" cy="198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Hepatit: Karaciğerin bütün </a:t>
            </a:r>
            <a:r>
              <a:rPr lang="tr-TR" dirty="0" err="1" smtClean="0"/>
              <a:t>asinüslerini</a:t>
            </a:r>
            <a:r>
              <a:rPr lang="tr-TR" dirty="0" smtClean="0"/>
              <a:t> tutan, </a:t>
            </a:r>
            <a:r>
              <a:rPr lang="tr-TR" dirty="0" err="1" smtClean="0"/>
              <a:t>hepatosit</a:t>
            </a:r>
            <a:r>
              <a:rPr lang="tr-TR" dirty="0" smtClean="0"/>
              <a:t> </a:t>
            </a:r>
            <a:r>
              <a:rPr lang="tr-TR" dirty="0" err="1" smtClean="0"/>
              <a:t>inflamasyonu</a:t>
            </a:r>
            <a:r>
              <a:rPr lang="tr-TR" dirty="0" smtClean="0"/>
              <a:t>  ve nekrozu ile karakterize,</a:t>
            </a:r>
          </a:p>
          <a:p>
            <a:pPr marL="0" indent="0">
              <a:buNone/>
            </a:pPr>
            <a:r>
              <a:rPr lang="tr-TR" dirty="0" smtClean="0"/>
              <a:t>akut veya kronik karaciğer hastalıklarıdır.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074" name="Picture 2" descr="C:\Users\cumali\Desktop\otoimmun-hepat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1911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50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dirty="0"/>
              <a:t>I.C. Diğer </a:t>
            </a:r>
            <a:r>
              <a:rPr lang="tr-TR" b="1" dirty="0" smtClean="0"/>
              <a:t>durumlar:</a:t>
            </a:r>
            <a:endParaRPr lang="tr-TR" b="1" dirty="0"/>
          </a:p>
          <a:p>
            <a:pPr lvl="1"/>
            <a:r>
              <a:rPr lang="tr-TR" dirty="0" err="1" smtClean="0"/>
              <a:t>Koenfeksiyon</a:t>
            </a:r>
            <a:r>
              <a:rPr lang="tr-TR" dirty="0" smtClean="0"/>
              <a:t> </a:t>
            </a:r>
            <a:r>
              <a:rPr lang="tr-TR" dirty="0"/>
              <a:t>varlığı (HBV, HIV),</a:t>
            </a:r>
          </a:p>
          <a:p>
            <a:pPr lvl="1"/>
            <a:r>
              <a:rPr lang="tr-TR" dirty="0" err="1" smtClean="0"/>
              <a:t>İmmünsüpresif</a:t>
            </a:r>
            <a:r>
              <a:rPr lang="tr-TR" dirty="0" smtClean="0"/>
              <a:t> </a:t>
            </a:r>
            <a:r>
              <a:rPr lang="tr-TR" dirty="0"/>
              <a:t>kişiler ve kemoterapi alan hastalar,</a:t>
            </a:r>
          </a:p>
          <a:p>
            <a:pPr lvl="1"/>
            <a:r>
              <a:rPr lang="tr-TR" dirty="0" smtClean="0"/>
              <a:t>Açıklanamayan </a:t>
            </a:r>
            <a:r>
              <a:rPr lang="tr-TR" dirty="0"/>
              <a:t>karaciğer hastalığı ve açıklanamayan ALT yüksekliği olanlar.</a:t>
            </a:r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51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smtClean="0"/>
              <a:t>	II</a:t>
            </a:r>
            <a:r>
              <a:rPr lang="tr-TR" b="1" dirty="0"/>
              <a:t>. </a:t>
            </a:r>
            <a:r>
              <a:rPr lang="tr-TR" b="1" dirty="0" smtClean="0"/>
              <a:t>Öncelikli gruplara yönelik varsa yapılması gereken özel müdahaleler:</a:t>
            </a:r>
          </a:p>
          <a:p>
            <a:r>
              <a:rPr lang="tr-TR" sz="2600" b="1" dirty="0"/>
              <a:t>II.A. Riskli davranışlar grubunda yer alan kişilere;</a:t>
            </a:r>
          </a:p>
          <a:p>
            <a:pPr lvl="1"/>
            <a:r>
              <a:rPr lang="tr-TR" sz="2400" dirty="0"/>
              <a:t>Yılda bir defa Anti-HCV testi yapılması,</a:t>
            </a:r>
          </a:p>
          <a:p>
            <a:pPr lvl="1"/>
            <a:r>
              <a:rPr lang="tr-TR" sz="2400" dirty="0" smtClean="0"/>
              <a:t>Anti-HCV </a:t>
            </a:r>
            <a:r>
              <a:rPr lang="tr-TR" sz="2400" dirty="0"/>
              <a:t>pozitif saptananlara </a:t>
            </a:r>
            <a:r>
              <a:rPr lang="tr-TR" sz="2400" dirty="0" smtClean="0"/>
              <a:t>HCV RNA </a:t>
            </a:r>
            <a:r>
              <a:rPr lang="tr-TR" sz="2400" dirty="0"/>
              <a:t>bakılması önerilir.</a:t>
            </a:r>
          </a:p>
          <a:p>
            <a:pPr marL="0" indent="0">
              <a:buNone/>
            </a:pPr>
            <a:endParaRPr lang="tr-TR" b="1" dirty="0" smtClean="0"/>
          </a:p>
          <a:p>
            <a:r>
              <a:rPr lang="tr-TR" sz="2600" b="1" dirty="0"/>
              <a:t>II.B. Riskli temas grubunda yer alan </a:t>
            </a:r>
            <a:r>
              <a:rPr lang="tr-TR" sz="2600" b="1" dirty="0" smtClean="0"/>
              <a:t>kişilere;</a:t>
            </a:r>
          </a:p>
          <a:p>
            <a:pPr lvl="1"/>
            <a:r>
              <a:rPr lang="tr-TR" sz="2400" dirty="0" smtClean="0"/>
              <a:t>Anti-HCV </a:t>
            </a:r>
            <a:r>
              <a:rPr lang="tr-TR" sz="2400" dirty="0"/>
              <a:t>bakılması, </a:t>
            </a:r>
            <a:r>
              <a:rPr lang="tr-TR" sz="2400" dirty="0" smtClean="0"/>
              <a:t>Anti-HCV </a:t>
            </a:r>
            <a:r>
              <a:rPr lang="tr-TR" sz="2400" dirty="0"/>
              <a:t>pozitif saptananlarda </a:t>
            </a:r>
            <a:r>
              <a:rPr lang="tr-TR" sz="2400" dirty="0" smtClean="0"/>
              <a:t>HCV RNA </a:t>
            </a:r>
            <a:r>
              <a:rPr lang="tr-TR" sz="2400" dirty="0"/>
              <a:t>bakılması,</a:t>
            </a:r>
          </a:p>
          <a:p>
            <a:pPr lvl="1"/>
            <a:r>
              <a:rPr lang="tr-TR" sz="2400" dirty="0" err="1" smtClean="0"/>
              <a:t>Maruziyet</a:t>
            </a:r>
            <a:r>
              <a:rPr lang="tr-TR" sz="2400" dirty="0" smtClean="0"/>
              <a:t> </a:t>
            </a:r>
            <a:r>
              <a:rPr lang="tr-TR" sz="2400" dirty="0"/>
              <a:t>sonrasında 6 ay içerisinde </a:t>
            </a:r>
            <a:r>
              <a:rPr lang="tr-TR" sz="2400" dirty="0" smtClean="0"/>
              <a:t>Anti-HCV </a:t>
            </a:r>
            <a:r>
              <a:rPr lang="tr-TR" sz="2400" dirty="0"/>
              <a:t>saptanamayan durumlarda bir kez </a:t>
            </a:r>
            <a:r>
              <a:rPr lang="tr-TR" sz="2400" dirty="0" smtClean="0"/>
              <a:t>HCV RNA bakılması</a:t>
            </a:r>
            <a:r>
              <a:rPr lang="tr-TR" sz="2400" dirty="0"/>
              <a:t>,</a:t>
            </a:r>
          </a:p>
          <a:p>
            <a:pPr lvl="1"/>
            <a:r>
              <a:rPr lang="tr-TR" sz="2400" dirty="0" err="1" smtClean="0"/>
              <a:t>İmmünsüpressif</a:t>
            </a:r>
            <a:r>
              <a:rPr lang="tr-TR" sz="2400" dirty="0" smtClean="0"/>
              <a:t> hastalarda Anti-HCV </a:t>
            </a:r>
            <a:r>
              <a:rPr lang="tr-TR" sz="2400" dirty="0"/>
              <a:t>negatif olsa bile yılda bir kez </a:t>
            </a:r>
            <a:r>
              <a:rPr lang="tr-TR" sz="2400" dirty="0" smtClean="0"/>
              <a:t>HCV RNA </a:t>
            </a:r>
            <a:r>
              <a:rPr lang="tr-TR" sz="2400" dirty="0"/>
              <a:t>bakılması önerilir</a:t>
            </a:r>
            <a:r>
              <a:rPr lang="tr-TR" sz="2400" dirty="0" smtClean="0"/>
              <a:t>.</a:t>
            </a:r>
            <a:endParaRPr lang="tr-T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52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	</a:t>
            </a:r>
            <a:r>
              <a:rPr lang="tr-TR" sz="3100" b="1" dirty="0" smtClean="0"/>
              <a:t>Tedavi:</a:t>
            </a:r>
          </a:p>
          <a:p>
            <a:r>
              <a:rPr lang="tr-TR" sz="2800" dirty="0" err="1"/>
              <a:t>Semptomatik</a:t>
            </a:r>
            <a:r>
              <a:rPr lang="tr-TR" sz="2800" dirty="0"/>
              <a:t> olgularda enfeksiyon kendiliğinden sonlanabileceğinden 12 hafta </a:t>
            </a:r>
            <a:r>
              <a:rPr lang="tr-TR" sz="2800" dirty="0" smtClean="0"/>
              <a:t>beklenmelidir.</a:t>
            </a:r>
            <a:endParaRPr lang="tr-TR" sz="2800" dirty="0"/>
          </a:p>
          <a:p>
            <a:endParaRPr lang="tr-TR" sz="2800" dirty="0"/>
          </a:p>
          <a:p>
            <a:r>
              <a:rPr lang="tr-TR" sz="2800" dirty="0"/>
              <a:t>12 hafta sonunda </a:t>
            </a:r>
            <a:r>
              <a:rPr lang="tr-TR" sz="2800" dirty="0" smtClean="0"/>
              <a:t>HCV RNA’sı </a:t>
            </a:r>
            <a:r>
              <a:rPr lang="tr-TR" sz="2800" dirty="0"/>
              <a:t>negatifleşmeyen </a:t>
            </a:r>
            <a:r>
              <a:rPr lang="tr-TR" sz="2800" dirty="0" smtClean="0"/>
              <a:t>olgular </a:t>
            </a:r>
            <a:r>
              <a:rPr lang="tr-TR" sz="2800" dirty="0"/>
              <a:t>interferonla tedavi </a:t>
            </a:r>
            <a:r>
              <a:rPr lang="tr-TR" sz="2800" dirty="0" smtClean="0"/>
              <a:t>edilmelidir. Tedavi </a:t>
            </a:r>
            <a:r>
              <a:rPr lang="tr-TR" sz="2800" dirty="0"/>
              <a:t>süresi en az 6 ay </a:t>
            </a:r>
            <a:r>
              <a:rPr lang="tr-TR" sz="2800" dirty="0" smtClean="0"/>
              <a:t>olmalıdır.</a:t>
            </a:r>
            <a:endParaRPr lang="tr-TR" sz="2800" dirty="0"/>
          </a:p>
          <a:p>
            <a:endParaRPr lang="tr-TR" sz="2800" dirty="0"/>
          </a:p>
          <a:p>
            <a:r>
              <a:rPr lang="tr-TR" sz="2800" dirty="0" err="1"/>
              <a:t>V</a:t>
            </a:r>
            <a:r>
              <a:rPr lang="tr-TR" sz="2800" dirty="0" err="1" smtClean="0"/>
              <a:t>iral</a:t>
            </a:r>
            <a:r>
              <a:rPr lang="tr-TR" sz="2800" dirty="0" smtClean="0"/>
              <a:t> </a:t>
            </a:r>
            <a:r>
              <a:rPr lang="tr-TR" sz="2800" dirty="0"/>
              <a:t>yükü yüksek olanlarda tedaviye </a:t>
            </a:r>
            <a:r>
              <a:rPr lang="tr-TR" sz="2800" dirty="0" err="1" smtClean="0"/>
              <a:t>ribavirin</a:t>
            </a:r>
            <a:r>
              <a:rPr lang="tr-TR" sz="2800" dirty="0" smtClean="0"/>
              <a:t>(RBV) </a:t>
            </a:r>
            <a:r>
              <a:rPr lang="tr-TR" sz="2800" dirty="0"/>
              <a:t>eklenebilir.</a:t>
            </a:r>
          </a:p>
          <a:p>
            <a:endParaRPr lang="tr-TR" sz="2800" dirty="0"/>
          </a:p>
          <a:p>
            <a:r>
              <a:rPr lang="tr-TR" sz="2800" dirty="0"/>
              <a:t>HIV </a:t>
            </a:r>
            <a:r>
              <a:rPr lang="tr-TR" sz="2800" dirty="0" err="1" smtClean="0"/>
              <a:t>koenfeksiyonunda</a:t>
            </a:r>
            <a:r>
              <a:rPr lang="tr-TR" sz="2800" dirty="0" smtClean="0"/>
              <a:t> </a:t>
            </a:r>
            <a:r>
              <a:rPr lang="tr-TR" sz="2800" dirty="0"/>
              <a:t>tedaviye RBV </a:t>
            </a:r>
            <a:r>
              <a:rPr lang="tr-TR" sz="2800" dirty="0" smtClean="0"/>
              <a:t>eklenmelidir.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53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3700" b="1" dirty="0" smtClean="0"/>
              <a:t>Korunma:</a:t>
            </a:r>
          </a:p>
          <a:p>
            <a:r>
              <a:rPr lang="tr-TR" sz="3200" dirty="0" smtClean="0"/>
              <a:t>Hepatit C’nin aşısı yoktur.</a:t>
            </a:r>
          </a:p>
          <a:p>
            <a:pPr>
              <a:lnSpc>
                <a:spcPct val="120000"/>
              </a:lnSpc>
            </a:pP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sz="3200" dirty="0" err="1"/>
              <a:t>HCV’nin</a:t>
            </a:r>
            <a:r>
              <a:rPr lang="tr-TR" sz="3200" dirty="0"/>
              <a:t> en önemli bulaş yolu </a:t>
            </a:r>
            <a:r>
              <a:rPr lang="tr-TR" sz="3200" dirty="0" err="1" smtClean="0"/>
              <a:t>parenteral</a:t>
            </a:r>
            <a:r>
              <a:rPr lang="tr-TR" sz="3200" dirty="0"/>
              <a:t> </a:t>
            </a:r>
            <a:r>
              <a:rPr lang="tr-TR" sz="3200" dirty="0" smtClean="0"/>
              <a:t>bulaş </a:t>
            </a:r>
            <a:r>
              <a:rPr lang="tr-TR" sz="3200" dirty="0"/>
              <a:t>olduğundan </a:t>
            </a:r>
            <a:r>
              <a:rPr lang="tr-TR" sz="3200" dirty="0" smtClean="0"/>
              <a:t>kan, </a:t>
            </a:r>
            <a:r>
              <a:rPr lang="tr-TR" sz="3200" dirty="0"/>
              <a:t>kan</a:t>
            </a:r>
            <a:r>
              <a:rPr lang="tr-TR" sz="3200" dirty="0">
                <a:latin typeface="Arial" charset="0"/>
              </a:rPr>
              <a:t> </a:t>
            </a:r>
            <a:r>
              <a:rPr lang="tr-TR" sz="3200" dirty="0" smtClean="0"/>
              <a:t>ürünleri, doku </a:t>
            </a:r>
            <a:r>
              <a:rPr lang="tr-TR" sz="3200" dirty="0"/>
              <a:t>ve organ vericilerinde anti-HCV araştırılmalıdır.</a:t>
            </a:r>
          </a:p>
          <a:p>
            <a:pPr>
              <a:lnSpc>
                <a:spcPct val="90000"/>
              </a:lnSpc>
            </a:pPr>
            <a:endParaRPr lang="tr-TR" sz="3200" dirty="0"/>
          </a:p>
          <a:p>
            <a:pPr>
              <a:lnSpc>
                <a:spcPct val="90000"/>
              </a:lnSpc>
            </a:pPr>
            <a:r>
              <a:rPr lang="tr-TR" sz="3200" dirty="0" err="1"/>
              <a:t>Enfekte</a:t>
            </a:r>
            <a:r>
              <a:rPr lang="tr-TR" sz="3200" dirty="0"/>
              <a:t> olanlar HCV enfeksiyonu ve bulaş yolları hakkında bilgilendirilmelidir.</a:t>
            </a:r>
          </a:p>
          <a:p>
            <a:pPr>
              <a:lnSpc>
                <a:spcPct val="90000"/>
              </a:lnSpc>
            </a:pPr>
            <a:endParaRPr lang="tr-TR" sz="3200" dirty="0"/>
          </a:p>
          <a:p>
            <a:pPr>
              <a:lnSpc>
                <a:spcPct val="90000"/>
              </a:lnSpc>
            </a:pPr>
            <a:r>
              <a:rPr lang="tr-TR" sz="3200" dirty="0"/>
              <a:t>HCV ile </a:t>
            </a:r>
            <a:r>
              <a:rPr lang="tr-TR" sz="3200" dirty="0" err="1"/>
              <a:t>enfekte</a:t>
            </a:r>
            <a:r>
              <a:rPr lang="tr-TR" sz="3200" dirty="0"/>
              <a:t> kişi ile aynı evde yaşayan bireylerin </a:t>
            </a:r>
            <a:r>
              <a:rPr lang="tr-TR" sz="3200" dirty="0" smtClean="0"/>
              <a:t>tıraş </a:t>
            </a:r>
            <a:r>
              <a:rPr lang="tr-TR" sz="3200" dirty="0"/>
              <a:t>malzemesi, diş fırçası ve tırnak makası gibi kanla bulaş olasılığı olan kişisel malzemeleri ortak kullanmamaları konusunda uyarılmalıdır.</a:t>
            </a:r>
          </a:p>
          <a:p>
            <a:pPr>
              <a:lnSpc>
                <a:spcPct val="90000"/>
              </a:lnSpc>
            </a:pPr>
            <a:endParaRPr lang="tr-TR" sz="3200" dirty="0"/>
          </a:p>
          <a:p>
            <a:endParaRPr lang="tr-TR" dirty="0"/>
          </a:p>
        </p:txBody>
      </p:sp>
      <p:pic>
        <p:nvPicPr>
          <p:cNvPr id="2050" name="Picture 2" descr="C:\Users\cumali\Desktop\hepatit-c-aşıs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914400"/>
            <a:ext cx="40481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54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	</a:t>
            </a:r>
            <a:r>
              <a:rPr lang="tr-TR" sz="2800" b="1" dirty="0"/>
              <a:t>Korunma</a:t>
            </a:r>
            <a:r>
              <a:rPr lang="tr-TR" sz="2800" b="1" dirty="0" smtClean="0"/>
              <a:t>:</a:t>
            </a:r>
          </a:p>
          <a:p>
            <a:pPr algn="just"/>
            <a:r>
              <a:rPr lang="tr-TR" sz="2800" dirty="0" smtClean="0"/>
              <a:t>HCV ile </a:t>
            </a:r>
            <a:r>
              <a:rPr lang="tr-TR" sz="2800" dirty="0" err="1" smtClean="0"/>
              <a:t>enfekte</a:t>
            </a:r>
            <a:r>
              <a:rPr lang="tr-TR" sz="2800" dirty="0" smtClean="0"/>
              <a:t> hemodiyaliz hastalarının makinalarının ayrılmasına gerek yoktur. Evrensel önlemlere dikkatli bir şekilde uyulmalı ve diyaliz makinalarının sterilizasyonu uygun şekilde yapılmalıdır.</a:t>
            </a:r>
          </a:p>
          <a:p>
            <a:pPr algn="just"/>
            <a:endParaRPr lang="tr-TR" sz="2800" dirty="0" smtClean="0"/>
          </a:p>
          <a:p>
            <a:pPr algn="just"/>
            <a:r>
              <a:rPr lang="tr-TR" sz="2800" dirty="0" smtClean="0"/>
              <a:t>Damar içi ilaç kullanma alışkanlığı olanlar ortak enjektör ve iğne kullanımı ile HCV </a:t>
            </a:r>
            <a:r>
              <a:rPr lang="tr-TR" sz="2800" dirty="0" err="1" smtClean="0"/>
              <a:t>bulaşı</a:t>
            </a:r>
            <a:r>
              <a:rPr lang="tr-TR" sz="2800" dirty="0" smtClean="0"/>
              <a:t> olabileceği konusunda uyarılmalıdır.</a:t>
            </a:r>
          </a:p>
          <a:p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55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HCV </a:t>
            </a:r>
            <a:r>
              <a:rPr lang="tr-TR" sz="3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bulaşı</a:t>
            </a:r>
            <a:r>
              <a:rPr lang="tr-TR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sonrası sağlık çalışanlarının izlemi </a:t>
            </a:r>
            <a:r>
              <a:rPr lang="tr-TR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 </a:t>
            </a:r>
            <a:r>
              <a:rPr lang="tr-TR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tedavisi:</a:t>
            </a:r>
          </a:p>
          <a:p>
            <a:pPr marL="0" indent="0">
              <a:buNone/>
            </a:pPr>
            <a:endParaRPr lang="tr-TR" sz="31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dirty="0"/>
              <a:t>Sağlık çalışanlarında </a:t>
            </a:r>
            <a:r>
              <a:rPr lang="tr-TR" dirty="0" smtClean="0"/>
              <a:t>HCV </a:t>
            </a:r>
            <a:r>
              <a:rPr lang="tr-TR" dirty="0"/>
              <a:t>kontrolü; iğne batması, kesici aletlerle yaralanma, </a:t>
            </a:r>
            <a:r>
              <a:rPr lang="tr-TR" dirty="0" err="1"/>
              <a:t>mukozal</a:t>
            </a:r>
            <a:r>
              <a:rPr lang="tr-TR" dirty="0"/>
              <a:t> bulaşma ve HCV pozitif kan ürünleri ile temas sonrası yapılmalıdır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>
              <a:lnSpc>
                <a:spcPct val="90000"/>
              </a:lnSpc>
            </a:pPr>
            <a:r>
              <a:rPr lang="tr-TR" dirty="0"/>
              <a:t>Kanın </a:t>
            </a:r>
            <a:r>
              <a:rPr lang="tr-TR" dirty="0" err="1"/>
              <a:t>konjuktivaya</a:t>
            </a:r>
            <a:r>
              <a:rPr lang="tr-TR" dirty="0"/>
              <a:t> sıçraması ile bulaşma </a:t>
            </a:r>
            <a:r>
              <a:rPr lang="tr-TR" dirty="0" smtClean="0"/>
              <a:t>tanımlanmıştır. Sağlam </a:t>
            </a:r>
            <a:r>
              <a:rPr lang="tr-TR" dirty="0"/>
              <a:t>deriden bulaşma </a:t>
            </a:r>
            <a:r>
              <a:rPr lang="tr-TR" dirty="0" smtClean="0"/>
              <a:t>bildirilmemiştir. </a:t>
            </a:r>
            <a:endParaRPr lang="tr-TR" dirty="0"/>
          </a:p>
          <a:p>
            <a:pPr>
              <a:lnSpc>
                <a:spcPct val="90000"/>
              </a:lnSpc>
            </a:pPr>
            <a:endParaRPr lang="tr-TR" dirty="0"/>
          </a:p>
          <a:p>
            <a:r>
              <a:rPr lang="tr-TR" dirty="0"/>
              <a:t>Sağlık çalışanlarına kuşkulu bir bulaşma olduğunda HCV hakkında ayrıntılı bilgi verilmelidir.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Başlangıçta </a:t>
            </a:r>
            <a:r>
              <a:rPr lang="tr-TR" dirty="0"/>
              <a:t>istenmesi </a:t>
            </a:r>
            <a:r>
              <a:rPr lang="tr-TR" dirty="0" smtClean="0"/>
              <a:t>gereken </a:t>
            </a:r>
            <a:r>
              <a:rPr lang="tr-TR" dirty="0"/>
              <a:t>testler: </a:t>
            </a:r>
            <a:r>
              <a:rPr lang="tr-TR" dirty="0" smtClean="0"/>
              <a:t>Anti-HCV</a:t>
            </a:r>
            <a:r>
              <a:rPr lang="tr-TR" dirty="0"/>
              <a:t>, HCV RNA ve ALT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95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C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56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HCV </a:t>
            </a:r>
            <a:r>
              <a:rPr lang="tr-TR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bulaşı</a:t>
            </a:r>
            <a:r>
              <a:rPr lang="tr-TR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sonrası sağlık çalışanlarının izlemi ve tedavisi: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sz="2400" dirty="0" smtClean="0"/>
              <a:t>İzlemde </a:t>
            </a:r>
            <a:r>
              <a:rPr lang="tr-TR" sz="2400" dirty="0"/>
              <a:t>istenmesi gerekli testler: Bulaşma sonrası </a:t>
            </a:r>
            <a:r>
              <a:rPr lang="tr-TR" sz="2400" dirty="0" smtClean="0"/>
              <a:t>4.-</a:t>
            </a:r>
            <a:r>
              <a:rPr lang="tr-TR" sz="2400" dirty="0"/>
              <a:t>8. haftalar arasında HCV RNA; </a:t>
            </a:r>
            <a:r>
              <a:rPr lang="tr-TR" sz="2400" dirty="0" smtClean="0"/>
              <a:t>4.-</a:t>
            </a:r>
            <a:r>
              <a:rPr lang="tr-TR" sz="2400" dirty="0"/>
              <a:t>6. aylar arasında </a:t>
            </a:r>
            <a:r>
              <a:rPr lang="tr-TR" sz="2400" dirty="0" smtClean="0"/>
              <a:t>Anti-HCV</a:t>
            </a:r>
            <a:r>
              <a:rPr lang="tr-TR" sz="2400" dirty="0"/>
              <a:t>, HCV RNA ve ALT</a:t>
            </a:r>
          </a:p>
          <a:p>
            <a:endParaRPr lang="tr-TR" sz="2400" dirty="0"/>
          </a:p>
          <a:p>
            <a:r>
              <a:rPr lang="tr-TR" sz="2400" dirty="0" smtClean="0"/>
              <a:t>Bulaşma </a:t>
            </a:r>
            <a:r>
              <a:rPr lang="tr-TR" sz="2400" dirty="0"/>
              <a:t>kuşkusu olanlarda etkinliği ispatlanmış temas sonrası </a:t>
            </a:r>
            <a:r>
              <a:rPr lang="tr-TR" sz="2400" dirty="0" err="1"/>
              <a:t>profilaksi</a:t>
            </a:r>
            <a:r>
              <a:rPr lang="tr-TR" sz="2400" dirty="0"/>
              <a:t> bulunmamaktadır.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/>
              <a:t>Akut HCV e</a:t>
            </a:r>
            <a:r>
              <a:rPr lang="tr-TR" sz="2400" dirty="0" smtClean="0"/>
              <a:t>nfeksiyonu </a:t>
            </a:r>
            <a:r>
              <a:rPr lang="tr-TR" sz="2400" dirty="0"/>
              <a:t>doğrulandığında ise 8-12 hafta beklenerek tedaviye başlanmalıdır.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14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</a:t>
            </a:r>
            <a:r>
              <a:rPr lang="tr-TR" dirty="0" smtClean="0">
                <a:solidFill>
                  <a:schemeClr val="tx1"/>
                </a:solidFill>
              </a:rPr>
              <a:t>D </a:t>
            </a:r>
            <a:r>
              <a:rPr lang="tr-TR" dirty="0">
                <a:solidFill>
                  <a:schemeClr val="tx1"/>
                </a:solidFill>
              </a:rPr>
              <a:t>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57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15400" cy="5257800"/>
          </a:xfrm>
        </p:spPr>
        <p:txBody>
          <a:bodyPr>
            <a:normAutofit/>
          </a:bodyPr>
          <a:lstStyle/>
          <a:p>
            <a:r>
              <a:rPr lang="tr-TR" dirty="0" err="1" smtClean="0"/>
              <a:t>Deltaviridae</a:t>
            </a:r>
            <a:r>
              <a:rPr lang="tr-TR" dirty="0" smtClean="0"/>
              <a:t> ailesinden RNA virüsüdür.</a:t>
            </a:r>
          </a:p>
          <a:p>
            <a:r>
              <a:rPr lang="tr-TR" dirty="0" err="1" smtClean="0"/>
              <a:t>Defektif</a:t>
            </a:r>
            <a:r>
              <a:rPr lang="tr-TR" dirty="0" smtClean="0"/>
              <a:t> virüstür, </a:t>
            </a:r>
            <a:r>
              <a:rPr lang="tr-TR" dirty="0"/>
              <a:t>kendi başına </a:t>
            </a:r>
            <a:r>
              <a:rPr lang="tr-TR" dirty="0" smtClean="0"/>
              <a:t>çoğalamaz.</a:t>
            </a:r>
            <a:endParaRPr lang="tr-TR" dirty="0"/>
          </a:p>
          <a:p>
            <a:r>
              <a:rPr lang="tr-TR" dirty="0" smtClean="0"/>
              <a:t>Hastalık yapabilmek için </a:t>
            </a:r>
            <a:r>
              <a:rPr lang="tr-TR" dirty="0" err="1" smtClean="0"/>
              <a:t>HBV’ye</a:t>
            </a:r>
            <a:r>
              <a:rPr lang="tr-TR" dirty="0" smtClean="0"/>
              <a:t> ihtiyaç duyar;</a:t>
            </a:r>
          </a:p>
          <a:p>
            <a:pPr lvl="1"/>
            <a:r>
              <a:rPr lang="tr-TR" dirty="0" err="1" smtClean="0"/>
              <a:t>Ko</a:t>
            </a:r>
            <a:r>
              <a:rPr lang="tr-TR" dirty="0" smtClean="0"/>
              <a:t>-enfeksiyon </a:t>
            </a:r>
            <a:endParaRPr lang="tr-TR" dirty="0"/>
          </a:p>
          <a:p>
            <a:pPr lvl="1"/>
            <a:r>
              <a:rPr lang="tr-TR" dirty="0" smtClean="0"/>
              <a:t>Süper-</a:t>
            </a:r>
            <a:r>
              <a:rPr lang="tr-TR" dirty="0"/>
              <a:t>e</a:t>
            </a:r>
            <a:r>
              <a:rPr lang="tr-TR" dirty="0" smtClean="0"/>
              <a:t>nfeksiyon </a:t>
            </a:r>
            <a:endParaRPr lang="tr-TR" dirty="0"/>
          </a:p>
          <a:p>
            <a:r>
              <a:rPr lang="tr-TR" dirty="0" err="1" smtClean="0"/>
              <a:t>Mortalite</a:t>
            </a:r>
            <a:r>
              <a:rPr lang="tr-TR" dirty="0" smtClean="0"/>
              <a:t> %20’dir.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/>
              <a:t>Kronikleşir;</a:t>
            </a:r>
          </a:p>
          <a:p>
            <a:pPr lvl="1"/>
            <a:r>
              <a:rPr lang="tr-TR" dirty="0" err="1" smtClean="0"/>
              <a:t>Ko</a:t>
            </a:r>
            <a:r>
              <a:rPr lang="tr-TR" dirty="0" smtClean="0"/>
              <a:t>-enfeksiyon </a:t>
            </a:r>
            <a:r>
              <a:rPr lang="tr-TR" dirty="0"/>
              <a:t>durumunda %2</a:t>
            </a:r>
          </a:p>
          <a:p>
            <a:pPr lvl="1"/>
            <a:r>
              <a:rPr lang="tr-TR" dirty="0" smtClean="0"/>
              <a:t>Süper-</a:t>
            </a:r>
            <a:r>
              <a:rPr lang="tr-TR" dirty="0"/>
              <a:t>e</a:t>
            </a:r>
            <a:r>
              <a:rPr lang="tr-TR" dirty="0" smtClean="0"/>
              <a:t>nfeksiyon </a:t>
            </a:r>
            <a:r>
              <a:rPr lang="tr-TR" dirty="0"/>
              <a:t>durumunda %</a:t>
            </a:r>
            <a:r>
              <a:rPr lang="tr-TR" dirty="0" smtClean="0"/>
              <a:t>70-90</a:t>
            </a:r>
          </a:p>
          <a:p>
            <a:pPr marL="0" indent="0">
              <a:buNone/>
            </a:pPr>
            <a:endParaRPr lang="tr-TR" dirty="0" smtClean="0"/>
          </a:p>
          <a:p>
            <a:pPr lvl="1"/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D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58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689848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 smtClean="0"/>
              <a:t>Epidemiyoloji:</a:t>
            </a:r>
          </a:p>
          <a:p>
            <a:pPr>
              <a:defRPr/>
            </a:pPr>
            <a:r>
              <a:rPr lang="tr-TR" sz="2800" dirty="0" smtClean="0"/>
              <a:t>Dünyada yaklaşık </a:t>
            </a:r>
            <a:r>
              <a:rPr lang="tr-TR" sz="2800" dirty="0"/>
              <a:t>15 milyon insan HDV ile </a:t>
            </a:r>
            <a:r>
              <a:rPr lang="tr-TR" sz="2800" dirty="0" err="1"/>
              <a:t>e</a:t>
            </a:r>
            <a:r>
              <a:rPr lang="tr-TR" sz="2800" dirty="0" err="1" smtClean="0"/>
              <a:t>nfektedir</a:t>
            </a:r>
            <a:r>
              <a:rPr lang="tr-TR" sz="2800" dirty="0" smtClean="0"/>
              <a:t>.</a:t>
            </a:r>
            <a:endParaRPr lang="tr-TR" sz="2800" dirty="0"/>
          </a:p>
          <a:p>
            <a:pPr>
              <a:defRPr/>
            </a:pPr>
            <a:r>
              <a:rPr lang="tr-TR" sz="2800" dirty="0" err="1" smtClean="0"/>
              <a:t>HBV’ye</a:t>
            </a:r>
            <a:r>
              <a:rPr lang="tr-TR" sz="2800" dirty="0" smtClean="0"/>
              <a:t> </a:t>
            </a:r>
            <a:r>
              <a:rPr lang="tr-TR" sz="2800" dirty="0"/>
              <a:t>benzer yollarla </a:t>
            </a:r>
            <a:r>
              <a:rPr lang="tr-TR" sz="2800" dirty="0" smtClean="0"/>
              <a:t>bulaşır;</a:t>
            </a:r>
          </a:p>
          <a:p>
            <a:pPr lvl="1">
              <a:defRPr/>
            </a:pPr>
            <a:r>
              <a:rPr lang="tr-TR" sz="2700" dirty="0" err="1" smtClean="0">
                <a:cs typeface="Calibri" panose="020F0502020204030204" pitchFamily="34" charset="0"/>
              </a:rPr>
              <a:t>Perkütan</a:t>
            </a:r>
            <a:r>
              <a:rPr lang="tr-TR" sz="2700" dirty="0" smtClean="0">
                <a:cs typeface="Calibri" panose="020F0502020204030204" pitchFamily="34" charset="0"/>
              </a:rPr>
              <a:t> bulaş</a:t>
            </a:r>
          </a:p>
          <a:p>
            <a:pPr lvl="1">
              <a:defRPr/>
            </a:pPr>
            <a:r>
              <a:rPr lang="tr-TR" sz="2700" dirty="0" smtClean="0">
                <a:cs typeface="Calibri" panose="020F0502020204030204" pitchFamily="34" charset="0"/>
              </a:rPr>
              <a:t>Cinsel </a:t>
            </a:r>
            <a:r>
              <a:rPr lang="tr-TR" sz="2700" dirty="0">
                <a:cs typeface="Calibri" panose="020F0502020204030204" pitchFamily="34" charset="0"/>
              </a:rPr>
              <a:t>yol ile </a:t>
            </a:r>
            <a:r>
              <a:rPr lang="tr-TR" sz="2700" dirty="0" smtClean="0">
                <a:cs typeface="Calibri" panose="020F0502020204030204" pitchFamily="34" charset="0"/>
              </a:rPr>
              <a:t>bulaş</a:t>
            </a:r>
          </a:p>
          <a:p>
            <a:pPr lvl="1">
              <a:defRPr/>
            </a:pPr>
            <a:r>
              <a:rPr lang="tr-TR" sz="2700" dirty="0" err="1" smtClean="0">
                <a:cs typeface="Calibri" panose="020F0502020204030204" pitchFamily="34" charset="0"/>
              </a:rPr>
              <a:t>Perinatal</a:t>
            </a:r>
            <a:r>
              <a:rPr lang="tr-TR" sz="2700" dirty="0" smtClean="0">
                <a:cs typeface="Calibri" panose="020F0502020204030204" pitchFamily="34" charset="0"/>
              </a:rPr>
              <a:t> bulaş</a:t>
            </a:r>
          </a:p>
          <a:p>
            <a:pPr lvl="1">
              <a:defRPr/>
            </a:pPr>
            <a:r>
              <a:rPr lang="tr-TR" sz="2700" dirty="0" err="1" smtClean="0">
                <a:cs typeface="Calibri" panose="020F0502020204030204" pitchFamily="34" charset="0"/>
              </a:rPr>
              <a:t>Horizontal</a:t>
            </a:r>
            <a:r>
              <a:rPr lang="tr-TR" sz="2700" dirty="0" smtClean="0">
                <a:cs typeface="Calibri" panose="020F0502020204030204" pitchFamily="34" charset="0"/>
              </a:rPr>
              <a:t> bulaş</a:t>
            </a:r>
            <a:endParaRPr lang="tr-TR" sz="25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D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59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953000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	Klinik:</a:t>
            </a:r>
          </a:p>
          <a:p>
            <a:r>
              <a:rPr lang="tr-TR" i="1" u="sng" dirty="0" err="1" smtClean="0"/>
              <a:t>Ko</a:t>
            </a:r>
            <a:r>
              <a:rPr lang="tr-TR" i="1" u="sng" dirty="0" smtClean="0"/>
              <a:t>-enfeksiyon:</a:t>
            </a:r>
            <a:r>
              <a:rPr lang="tr-TR" dirty="0" smtClean="0"/>
              <a:t> Daha önceden HBV taşıyıcılığı olmayan kişiye eşzamanlı  HBV ve </a:t>
            </a:r>
            <a:r>
              <a:rPr lang="tr-TR" dirty="0" err="1" smtClean="0"/>
              <a:t>HDV’nin</a:t>
            </a:r>
            <a:r>
              <a:rPr lang="tr-TR" dirty="0" smtClean="0"/>
              <a:t> bulaşmasıdır.</a:t>
            </a:r>
          </a:p>
          <a:p>
            <a:r>
              <a:rPr lang="tr-TR" i="1" u="sng" dirty="0" smtClean="0"/>
              <a:t>Süper-enfeksiyon: </a:t>
            </a:r>
            <a:r>
              <a:rPr lang="tr-TR" dirty="0" smtClean="0"/>
              <a:t>HBV taşıyıcısı olan kişide, bunun üzerine HDV enfeksiyonunun eklenmesidir.</a:t>
            </a:r>
          </a:p>
          <a:p>
            <a:pPr lvl="1"/>
            <a:r>
              <a:rPr lang="tr-TR" dirty="0" smtClean="0"/>
              <a:t>Sık olarak </a:t>
            </a:r>
            <a:r>
              <a:rPr lang="tr-TR" dirty="0" err="1" smtClean="0"/>
              <a:t>fulminan</a:t>
            </a:r>
            <a:r>
              <a:rPr lang="tr-TR" dirty="0" smtClean="0"/>
              <a:t> seyir gösterir.</a:t>
            </a:r>
          </a:p>
          <a:p>
            <a:pPr lvl="1"/>
            <a:r>
              <a:rPr lang="tr-TR" dirty="0" smtClean="0"/>
              <a:t>%70’e varan oranlarda siroza ilerler.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</a:t>
            </a:r>
            <a:r>
              <a:rPr lang="tr-TR" dirty="0" smtClean="0">
                <a:solidFill>
                  <a:schemeClr val="tx1"/>
                </a:solidFill>
              </a:rPr>
              <a:t>epatitler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3500" dirty="0" err="1">
                <a:cs typeface="Calibri" panose="020F0502020204030204" pitchFamily="34" charset="0"/>
              </a:rPr>
              <a:t>E</a:t>
            </a:r>
            <a:r>
              <a:rPr lang="tr-TR" sz="3500" dirty="0" err="1" smtClean="0">
                <a:cs typeface="Calibri" panose="020F0502020204030204" pitchFamily="34" charset="0"/>
              </a:rPr>
              <a:t>nfeksiyöz</a:t>
            </a:r>
            <a:endParaRPr lang="tr-TR" sz="3500" dirty="0">
              <a:cs typeface="Calibri" panose="020F0502020204030204" pitchFamily="34" charset="0"/>
            </a:endParaRPr>
          </a:p>
          <a:p>
            <a:pPr lvl="1"/>
            <a:r>
              <a:rPr lang="tr-TR" dirty="0" smtClean="0">
                <a:cs typeface="Calibri" panose="020F0502020204030204" pitchFamily="34" charset="0"/>
              </a:rPr>
              <a:t> </a:t>
            </a:r>
            <a:r>
              <a:rPr lang="tr-TR" sz="3000" b="1" dirty="0" err="1" smtClean="0">
                <a:cs typeface="Calibri" panose="020F0502020204030204" pitchFamily="34" charset="0"/>
              </a:rPr>
              <a:t>Viral</a:t>
            </a:r>
            <a:endParaRPr lang="tr-TR" sz="3000" b="1" dirty="0">
              <a:cs typeface="Calibri" panose="020F0502020204030204" pitchFamily="34" charset="0"/>
            </a:endParaRPr>
          </a:p>
          <a:p>
            <a:pPr lvl="1"/>
            <a:r>
              <a:rPr lang="tr-TR" dirty="0" smtClean="0">
                <a:cs typeface="Calibri" panose="020F0502020204030204" pitchFamily="34" charset="0"/>
              </a:rPr>
              <a:t> </a:t>
            </a:r>
            <a:r>
              <a:rPr lang="tr-TR" dirty="0" err="1" smtClean="0">
                <a:cs typeface="Calibri" panose="020F0502020204030204" pitchFamily="34" charset="0"/>
              </a:rPr>
              <a:t>Bakteriyal</a:t>
            </a:r>
            <a:endParaRPr lang="tr-TR" dirty="0">
              <a:cs typeface="Calibri" panose="020F0502020204030204" pitchFamily="34" charset="0"/>
            </a:endParaRPr>
          </a:p>
          <a:p>
            <a:pPr lvl="1"/>
            <a:r>
              <a:rPr lang="tr-TR" dirty="0" smtClean="0">
                <a:cs typeface="Calibri" panose="020F0502020204030204" pitchFamily="34" charset="0"/>
              </a:rPr>
              <a:t> </a:t>
            </a:r>
            <a:r>
              <a:rPr lang="tr-TR" dirty="0" err="1" smtClean="0">
                <a:cs typeface="Calibri" panose="020F0502020204030204" pitchFamily="34" charset="0"/>
              </a:rPr>
              <a:t>Fungal</a:t>
            </a:r>
            <a:endParaRPr lang="tr-TR" dirty="0">
              <a:cs typeface="Calibri" panose="020F0502020204030204" pitchFamily="34" charset="0"/>
            </a:endParaRPr>
          </a:p>
          <a:p>
            <a:pPr lvl="1"/>
            <a:r>
              <a:rPr lang="tr-TR" dirty="0" smtClean="0">
                <a:cs typeface="Calibri" panose="020F0502020204030204" pitchFamily="34" charset="0"/>
              </a:rPr>
              <a:t> </a:t>
            </a:r>
            <a:r>
              <a:rPr lang="tr-TR" dirty="0" err="1">
                <a:cs typeface="Calibri" panose="020F0502020204030204" pitchFamily="34" charset="0"/>
              </a:rPr>
              <a:t>Parazitik</a:t>
            </a:r>
            <a:endParaRPr lang="tr-TR" dirty="0">
              <a:cs typeface="Calibri" panose="020F0502020204030204" pitchFamily="34" charset="0"/>
            </a:endParaRPr>
          </a:p>
          <a:p>
            <a:r>
              <a:rPr lang="tr-TR" sz="3500" dirty="0" err="1" smtClean="0">
                <a:cs typeface="Calibri" panose="020F0502020204030204" pitchFamily="34" charset="0"/>
              </a:rPr>
              <a:t>Nonenfeksiyöz</a:t>
            </a:r>
            <a:endParaRPr lang="tr-TR" sz="3500" dirty="0">
              <a:cs typeface="Calibri" panose="020F0502020204030204" pitchFamily="34" charset="0"/>
            </a:endParaRPr>
          </a:p>
          <a:p>
            <a:pPr lvl="1"/>
            <a:r>
              <a:rPr lang="tr-TR" dirty="0" smtClean="0">
                <a:cs typeface="Calibri" panose="020F0502020204030204" pitchFamily="34" charset="0"/>
              </a:rPr>
              <a:t>Alkolik hepatit</a:t>
            </a:r>
          </a:p>
          <a:p>
            <a:pPr lvl="1"/>
            <a:r>
              <a:rPr lang="tr-TR" dirty="0" smtClean="0">
                <a:cs typeface="Calibri" panose="020F0502020204030204" pitchFamily="34" charset="0"/>
              </a:rPr>
              <a:t>İlaca bağlı hepatit</a:t>
            </a:r>
          </a:p>
          <a:p>
            <a:pPr lvl="1"/>
            <a:r>
              <a:rPr lang="tr-TR" dirty="0" err="1" smtClean="0">
                <a:cs typeface="Calibri" panose="020F0502020204030204" pitchFamily="34" charset="0"/>
              </a:rPr>
              <a:t>Otoimmün</a:t>
            </a:r>
            <a:r>
              <a:rPr lang="tr-TR" dirty="0">
                <a:cs typeface="Calibri" panose="020F0502020204030204" pitchFamily="34" charset="0"/>
              </a:rPr>
              <a:t> </a:t>
            </a:r>
            <a:r>
              <a:rPr lang="tr-TR" dirty="0" smtClean="0">
                <a:cs typeface="Calibri" panose="020F0502020204030204" pitchFamily="34" charset="0"/>
              </a:rPr>
              <a:t>hepatit</a:t>
            </a:r>
          </a:p>
          <a:p>
            <a:pPr lvl="1"/>
            <a:r>
              <a:rPr lang="tr-TR" dirty="0" err="1" smtClean="0">
                <a:cs typeface="Calibri" panose="020F0502020204030204" pitchFamily="34" charset="0"/>
              </a:rPr>
              <a:t>İskemik</a:t>
            </a:r>
            <a:r>
              <a:rPr lang="tr-TR" dirty="0" smtClean="0">
                <a:cs typeface="Calibri" panose="020F0502020204030204" pitchFamily="34" charset="0"/>
              </a:rPr>
              <a:t> hepatit</a:t>
            </a:r>
          </a:p>
          <a:p>
            <a:pPr lvl="1"/>
            <a:r>
              <a:rPr lang="tr-TR" dirty="0" err="1" smtClean="0">
                <a:cs typeface="Calibri" panose="020F0502020204030204" pitchFamily="34" charset="0"/>
              </a:rPr>
              <a:t>Metabolik</a:t>
            </a:r>
            <a:r>
              <a:rPr lang="tr-TR" dirty="0" smtClean="0">
                <a:cs typeface="Calibri" panose="020F0502020204030204" pitchFamily="34" charset="0"/>
              </a:rPr>
              <a:t> hastalıklara bağlı </a:t>
            </a:r>
            <a:r>
              <a:rPr lang="tr-TR" dirty="0">
                <a:cs typeface="Calibri" panose="020F0502020204030204" pitchFamily="34" charset="0"/>
              </a:rPr>
              <a:t>hepatit</a:t>
            </a:r>
          </a:p>
          <a:p>
            <a:pPr marL="365760" lvl="1" indent="0">
              <a:buNone/>
            </a:pPr>
            <a:endParaRPr lang="tr-TR" dirty="0"/>
          </a:p>
        </p:txBody>
      </p:sp>
      <p:pic>
        <p:nvPicPr>
          <p:cNvPr id="4098" name="Picture 2" descr="C:\Users\cumali\Desktop\depositphotos_39466211-stock-photo-sick-li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81" y="1524000"/>
            <a:ext cx="3886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990600" y="1519872"/>
            <a:ext cx="2971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KOENFEKSİYON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781550" y="1548676"/>
            <a:ext cx="2971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SÜPERENFEKSİYON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2971800" y="2844126"/>
            <a:ext cx="2971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İYİLEŞME</a:t>
            </a:r>
            <a:endParaRPr lang="tr-TR" b="1" dirty="0"/>
          </a:p>
        </p:txBody>
      </p:sp>
      <p:cxnSp>
        <p:nvCxnSpPr>
          <p:cNvPr id="10" name="Dirsek Bağlayıcısı 9"/>
          <p:cNvCxnSpPr>
            <a:stCxn id="4" idx="2"/>
            <a:endCxn id="6" idx="1"/>
          </p:cNvCxnSpPr>
          <p:nvPr/>
        </p:nvCxnSpPr>
        <p:spPr>
          <a:xfrm rot="16200000" flipH="1">
            <a:off x="2154356" y="2211348"/>
            <a:ext cx="1139588" cy="4953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Dirsek Bağlayıcısı 10"/>
          <p:cNvCxnSpPr>
            <a:stCxn id="5" idx="2"/>
            <a:endCxn id="6" idx="3"/>
          </p:cNvCxnSpPr>
          <p:nvPr/>
        </p:nvCxnSpPr>
        <p:spPr>
          <a:xfrm rot="5400000">
            <a:off x="5550133" y="2311475"/>
            <a:ext cx="1110784" cy="32385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2971800" y="3657600"/>
            <a:ext cx="2971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FULMİNANT</a:t>
            </a:r>
            <a:endParaRPr lang="tr-TR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2971800" y="4495800"/>
            <a:ext cx="2971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KRONİKLEŞME</a:t>
            </a:r>
            <a:endParaRPr lang="tr-TR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2971800" y="5257800"/>
            <a:ext cx="2971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SİROZ</a:t>
            </a:r>
            <a:endParaRPr lang="tr-TR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2974075" y="5943600"/>
            <a:ext cx="2971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HCC</a:t>
            </a:r>
            <a:endParaRPr lang="tr-TR" b="1" dirty="0"/>
          </a:p>
        </p:txBody>
      </p:sp>
      <p:cxnSp>
        <p:nvCxnSpPr>
          <p:cNvPr id="19" name="Dirsek Bağlayıcısı 18"/>
          <p:cNvCxnSpPr>
            <a:endCxn id="13" idx="1"/>
          </p:cNvCxnSpPr>
          <p:nvPr/>
        </p:nvCxnSpPr>
        <p:spPr>
          <a:xfrm rot="16200000" flipH="1">
            <a:off x="1381182" y="2251647"/>
            <a:ext cx="1962037" cy="12192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Dirsek Bağlayıcısı 20"/>
          <p:cNvCxnSpPr>
            <a:endCxn id="13" idx="3"/>
          </p:cNvCxnSpPr>
          <p:nvPr/>
        </p:nvCxnSpPr>
        <p:spPr>
          <a:xfrm rot="5400000">
            <a:off x="5410096" y="2451512"/>
            <a:ext cx="1924258" cy="85725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Dirsek Bağlayıcısı 23"/>
          <p:cNvCxnSpPr>
            <a:endCxn id="14" idx="3"/>
          </p:cNvCxnSpPr>
          <p:nvPr/>
        </p:nvCxnSpPr>
        <p:spPr>
          <a:xfrm rot="5400000">
            <a:off x="5362472" y="2499138"/>
            <a:ext cx="2762456" cy="16002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Dirsek Bağlayıcısı 31"/>
          <p:cNvCxnSpPr>
            <a:endCxn id="14" idx="1"/>
          </p:cNvCxnSpPr>
          <p:nvPr/>
        </p:nvCxnSpPr>
        <p:spPr>
          <a:xfrm rot="16200000" flipH="1">
            <a:off x="737969" y="2446635"/>
            <a:ext cx="2791262" cy="167639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Aşağı Ok 37"/>
          <p:cNvSpPr/>
          <p:nvPr/>
        </p:nvSpPr>
        <p:spPr>
          <a:xfrm>
            <a:off x="4380362" y="4890574"/>
            <a:ext cx="154675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Aşağı Ok 38"/>
          <p:cNvSpPr/>
          <p:nvPr/>
        </p:nvSpPr>
        <p:spPr>
          <a:xfrm>
            <a:off x="4361881" y="5627132"/>
            <a:ext cx="154675" cy="316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Metin kutusu 40"/>
          <p:cNvSpPr txBox="1"/>
          <p:nvPr/>
        </p:nvSpPr>
        <p:spPr>
          <a:xfrm>
            <a:off x="2496972" y="230647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%83-95</a:t>
            </a:r>
            <a:endParaRPr lang="tr-TR" dirty="0"/>
          </a:p>
        </p:txBody>
      </p:sp>
      <p:sp>
        <p:nvSpPr>
          <p:cNvPr id="42" name="Metin kutusu 41"/>
          <p:cNvSpPr txBox="1"/>
          <p:nvPr/>
        </p:nvSpPr>
        <p:spPr>
          <a:xfrm>
            <a:off x="1752600" y="34123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%2-20</a:t>
            </a:r>
            <a:endParaRPr lang="tr-TR" dirty="0"/>
          </a:p>
        </p:txBody>
      </p:sp>
      <p:sp>
        <p:nvSpPr>
          <p:cNvPr id="43" name="Metin kutusu 42"/>
          <p:cNvSpPr txBox="1"/>
          <p:nvPr/>
        </p:nvSpPr>
        <p:spPr>
          <a:xfrm>
            <a:off x="1322696" y="43111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%2-7</a:t>
            </a:r>
            <a:endParaRPr lang="tr-TR" dirty="0"/>
          </a:p>
        </p:txBody>
      </p:sp>
      <p:sp>
        <p:nvSpPr>
          <p:cNvPr id="44" name="Metin kutusu 43"/>
          <p:cNvSpPr txBox="1"/>
          <p:nvPr/>
        </p:nvSpPr>
        <p:spPr>
          <a:xfrm>
            <a:off x="5276850" y="22887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%5-10</a:t>
            </a:r>
            <a:endParaRPr lang="tr-TR" dirty="0"/>
          </a:p>
        </p:txBody>
      </p:sp>
      <p:sp>
        <p:nvSpPr>
          <p:cNvPr id="45" name="Metin kutusu 44"/>
          <p:cNvSpPr txBox="1"/>
          <p:nvPr/>
        </p:nvSpPr>
        <p:spPr>
          <a:xfrm>
            <a:off x="5810250" y="329923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%10-20</a:t>
            </a:r>
            <a:endParaRPr lang="tr-TR" dirty="0"/>
          </a:p>
        </p:txBody>
      </p:sp>
      <p:sp>
        <p:nvSpPr>
          <p:cNvPr id="46" name="Metin kutusu 45"/>
          <p:cNvSpPr txBox="1"/>
          <p:nvPr/>
        </p:nvSpPr>
        <p:spPr>
          <a:xfrm>
            <a:off x="6517943" y="43111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%70-85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2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D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61</a:t>
            </a:fld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	HDV enfeksiyonunda </a:t>
            </a:r>
            <a:r>
              <a:rPr lang="tr-TR" dirty="0" err="1" smtClean="0"/>
              <a:t>serolojik</a:t>
            </a:r>
            <a:r>
              <a:rPr lang="tr-TR" dirty="0" smtClean="0"/>
              <a:t> tanı:</a:t>
            </a:r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37759"/>
              </p:ext>
            </p:extLst>
          </p:nvPr>
        </p:nvGraphicFramePr>
        <p:xfrm>
          <a:off x="-2" y="2286000"/>
          <a:ext cx="9143999" cy="348251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14402"/>
                <a:gridCol w="762000"/>
                <a:gridCol w="685800"/>
                <a:gridCol w="1075937"/>
                <a:gridCol w="1189837"/>
                <a:gridCol w="782226"/>
                <a:gridCol w="983699"/>
                <a:gridCol w="1149901"/>
                <a:gridCol w="1600197"/>
              </a:tblGrid>
              <a:tr h="1026964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</a:rPr>
                        <a:t>HBsAg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</a:rPr>
                        <a:t>HBeAg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</a:rPr>
                        <a:t>HBe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u="sng" dirty="0" smtClean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sz="1400" b="1" u="sng" dirty="0" err="1" smtClean="0">
                          <a:solidFill>
                            <a:schemeClr val="tx1"/>
                          </a:solidFill>
                        </a:rPr>
                        <a:t>HBc</a:t>
                      </a:r>
                      <a:r>
                        <a:rPr lang="tr-TR" sz="1400" b="1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400" b="1" u="sng" dirty="0" err="1" smtClean="0">
                          <a:solidFill>
                            <a:schemeClr val="tx1"/>
                          </a:solidFill>
                        </a:rPr>
                        <a:t>IgM</a:t>
                      </a:r>
                      <a:endParaRPr lang="tr-TR" sz="14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sng" dirty="0" smtClean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sz="1400" b="1" u="sng" dirty="0" err="1" smtClean="0">
                          <a:solidFill>
                            <a:schemeClr val="tx1"/>
                          </a:solidFill>
                        </a:rPr>
                        <a:t>HBc</a:t>
                      </a:r>
                      <a:r>
                        <a:rPr lang="tr-TR" sz="1400" b="1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400" b="1" u="sng" dirty="0" err="1" smtClean="0">
                          <a:solidFill>
                            <a:schemeClr val="tx1"/>
                          </a:solidFill>
                        </a:rPr>
                        <a:t>IgG</a:t>
                      </a:r>
                      <a:endParaRPr lang="tr-TR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</a:rPr>
                        <a:t>HBs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Anti-HDV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HDV RNA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YORUM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51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   +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  +/-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   +/-</a:t>
                      </a:r>
                    </a:p>
                    <a:p>
                      <a:pPr algn="ctr"/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</a:t>
                      </a:r>
                      <a:endParaRPr lang="tr-TR" sz="24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</a:t>
                      </a:r>
                      <a:endParaRPr lang="tr-TR" sz="24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</a:rPr>
                        <a:t>Koenfeksiyon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51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   +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  +/-</a:t>
                      </a:r>
                    </a:p>
                    <a:p>
                      <a:pPr algn="ctr"/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   +/-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</a:t>
                      </a:r>
                      <a:endParaRPr lang="tr-TR" sz="24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</a:t>
                      </a:r>
                      <a:endParaRPr lang="tr-TR" sz="24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solidFill>
                            <a:schemeClr val="tx1"/>
                          </a:solidFill>
                        </a:rPr>
                        <a:t>Süperenfeksiyon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51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(6</a:t>
                      </a: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</a:rPr>
                        <a:t> aydan uzun)</a:t>
                      </a:r>
                      <a:endParaRPr lang="tr-TR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 +/-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 +/-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i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tr-TR" sz="24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i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tr-TR" sz="24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(6</a:t>
                      </a: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</a:rPr>
                        <a:t> aydan uzun)</a:t>
                      </a:r>
                      <a:endParaRPr lang="tr-TR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Kronik Hepatit D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9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D Virüsü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62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 smtClean="0"/>
              <a:t>Tedavi:</a:t>
            </a:r>
          </a:p>
          <a:p>
            <a:pPr marL="0" indent="0">
              <a:buNone/>
            </a:pPr>
            <a:r>
              <a:rPr lang="tr-TR" dirty="0" smtClean="0"/>
              <a:t>Akut hepatit D:</a:t>
            </a:r>
          </a:p>
          <a:p>
            <a:r>
              <a:rPr lang="tr-TR" dirty="0" smtClean="0"/>
              <a:t>Destek </a:t>
            </a:r>
            <a:r>
              <a:rPr lang="tr-TR" dirty="0"/>
              <a:t>tedavisi </a:t>
            </a:r>
            <a:r>
              <a:rPr lang="tr-TR" dirty="0" smtClean="0"/>
              <a:t>dışında, uygulanabilecek özgün tedavisi </a:t>
            </a:r>
            <a:r>
              <a:rPr lang="tr-TR" dirty="0"/>
              <a:t>yoktur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Fulminan</a:t>
            </a:r>
            <a:r>
              <a:rPr lang="tr-TR" dirty="0" smtClean="0"/>
              <a:t> </a:t>
            </a:r>
            <a:r>
              <a:rPr lang="tr-TR" dirty="0" err="1"/>
              <a:t>seyire</a:t>
            </a:r>
            <a:r>
              <a:rPr lang="tr-TR" dirty="0"/>
              <a:t> doğru eğilim gösteren olguların </a:t>
            </a:r>
            <a:r>
              <a:rPr lang="tr-TR" dirty="0" smtClean="0"/>
              <a:t>karaciğer </a:t>
            </a:r>
            <a:r>
              <a:rPr lang="tr-TR" dirty="0" err="1"/>
              <a:t>transplant</a:t>
            </a:r>
            <a:r>
              <a:rPr lang="tr-TR" dirty="0"/>
              <a:t> </a:t>
            </a:r>
            <a:r>
              <a:rPr lang="tr-TR" dirty="0" smtClean="0"/>
              <a:t>merkezlerinde izlenmesi uygundur.</a:t>
            </a:r>
            <a:endParaRPr lang="tr-TR" b="1" dirty="0" smtClean="0"/>
          </a:p>
          <a:p>
            <a:pPr marL="0" indent="0">
              <a:buNone/>
            </a:pPr>
            <a:r>
              <a:rPr lang="tr-TR" dirty="0" smtClean="0"/>
              <a:t>Kronik </a:t>
            </a:r>
            <a:r>
              <a:rPr lang="tr-TR" dirty="0"/>
              <a:t>hepatit D</a:t>
            </a:r>
            <a:r>
              <a:rPr lang="tr-TR" dirty="0" smtClean="0"/>
              <a:t>:</a:t>
            </a:r>
          </a:p>
          <a:p>
            <a:r>
              <a:rPr lang="tr-TR" dirty="0"/>
              <a:t>H</a:t>
            </a:r>
            <a:r>
              <a:rPr lang="tr-TR" dirty="0" smtClean="0"/>
              <a:t>epatit B'nin </a:t>
            </a:r>
            <a:r>
              <a:rPr lang="tr-TR" dirty="0"/>
              <a:t>IFN tedavisinden </a:t>
            </a:r>
            <a:r>
              <a:rPr lang="tr-TR" dirty="0" smtClean="0"/>
              <a:t>farksızdır.</a:t>
            </a:r>
          </a:p>
          <a:p>
            <a:r>
              <a:rPr lang="tr-TR" dirty="0" err="1"/>
              <a:t>Lamivudin</a:t>
            </a:r>
            <a:r>
              <a:rPr lang="tr-TR" dirty="0"/>
              <a:t>, </a:t>
            </a:r>
            <a:r>
              <a:rPr lang="tr-TR" dirty="0" err="1"/>
              <a:t>ribavirin</a:t>
            </a:r>
            <a:r>
              <a:rPr lang="tr-TR" dirty="0"/>
              <a:t>, </a:t>
            </a:r>
            <a:r>
              <a:rPr lang="tr-TR" dirty="0" err="1"/>
              <a:t>famsiklovir</a:t>
            </a:r>
            <a:r>
              <a:rPr lang="tr-TR" dirty="0"/>
              <a:t> gibi ilaçların etkinliği </a:t>
            </a:r>
            <a:r>
              <a:rPr lang="tr-TR" dirty="0" smtClean="0"/>
              <a:t>gösterilememiştir.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60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D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63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4495800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	Korunma:</a:t>
            </a:r>
          </a:p>
          <a:p>
            <a:r>
              <a:rPr lang="tr-TR" sz="2800" dirty="0">
                <a:sym typeface="Symbol" pitchFamily="18" charset="2"/>
              </a:rPr>
              <a:t>HBV için önerilen </a:t>
            </a:r>
            <a:r>
              <a:rPr lang="tr-TR" sz="2800" dirty="0" smtClean="0">
                <a:sym typeface="Symbol" pitchFamily="18" charset="2"/>
              </a:rPr>
              <a:t>önlemler geçerlidir.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umali\Desktop\hepatite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4"/>
          <a:stretch/>
        </p:blipFill>
        <p:spPr bwMode="auto">
          <a:xfrm>
            <a:off x="4951089" y="609600"/>
            <a:ext cx="4194048" cy="230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</a:t>
            </a:r>
            <a:r>
              <a:rPr lang="tr-TR" dirty="0" smtClean="0">
                <a:solidFill>
                  <a:schemeClr val="tx1"/>
                </a:solidFill>
              </a:rPr>
              <a:t>E </a:t>
            </a:r>
            <a:r>
              <a:rPr lang="tr-TR" dirty="0">
                <a:solidFill>
                  <a:schemeClr val="tx1"/>
                </a:solidFill>
              </a:rPr>
              <a:t>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64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228600" y="2971800"/>
            <a:ext cx="8458200" cy="3581400"/>
          </a:xfrm>
        </p:spPr>
        <p:txBody>
          <a:bodyPr>
            <a:normAutofit/>
          </a:bodyPr>
          <a:lstStyle/>
          <a:p>
            <a:r>
              <a:rPr lang="tr-TR" dirty="0" err="1" smtClean="0"/>
              <a:t>Calisiviridae</a:t>
            </a:r>
            <a:r>
              <a:rPr lang="tr-TR" dirty="0" smtClean="0"/>
              <a:t> ailesinden RNA virüsüdür.</a:t>
            </a:r>
          </a:p>
          <a:p>
            <a:r>
              <a:rPr lang="tr-TR" dirty="0" smtClean="0"/>
              <a:t>Temel olarak </a:t>
            </a:r>
            <a:r>
              <a:rPr lang="tr-TR" dirty="0" err="1"/>
              <a:t>f</a:t>
            </a:r>
            <a:r>
              <a:rPr lang="tr-TR" dirty="0" err="1" smtClean="0"/>
              <a:t>ekaloral</a:t>
            </a:r>
            <a:r>
              <a:rPr lang="tr-TR" dirty="0" smtClean="0"/>
              <a:t> yol </a:t>
            </a:r>
            <a:r>
              <a:rPr lang="tr-TR" dirty="0"/>
              <a:t>ile bulaşır. Kan </a:t>
            </a:r>
            <a:r>
              <a:rPr lang="tr-TR" dirty="0" smtClean="0"/>
              <a:t>ve seksüel yol </a:t>
            </a:r>
            <a:r>
              <a:rPr lang="tr-TR" dirty="0"/>
              <a:t>ile </a:t>
            </a:r>
            <a:r>
              <a:rPr lang="tr-TR" dirty="0" err="1"/>
              <a:t>bulaşı</a:t>
            </a:r>
            <a:r>
              <a:rPr lang="tr-TR" dirty="0"/>
              <a:t> </a:t>
            </a:r>
            <a:r>
              <a:rPr lang="tr-TR" dirty="0" smtClean="0"/>
              <a:t>yoktur.</a:t>
            </a:r>
            <a:endParaRPr lang="tr-TR" dirty="0"/>
          </a:p>
          <a:p>
            <a:r>
              <a:rPr lang="tr-TR" dirty="0"/>
              <a:t>Kronikleşmez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Siroz ve </a:t>
            </a:r>
            <a:r>
              <a:rPr lang="tr-TR" dirty="0" smtClean="0"/>
              <a:t>HCC </a:t>
            </a:r>
            <a:r>
              <a:rPr lang="tr-TR" dirty="0"/>
              <a:t>ile ilişkisi yoktur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err="1" smtClean="0"/>
              <a:t>Mortalitesi</a:t>
            </a:r>
            <a:r>
              <a:rPr lang="tr-TR" dirty="0" smtClean="0"/>
              <a:t>  genel olarak %1-3, gebede  %15-25‘dir</a:t>
            </a:r>
            <a:r>
              <a:rPr lang="tr-TR" dirty="0"/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E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65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	Epidemiyoloji:</a:t>
            </a:r>
            <a:endParaRPr lang="tr-TR" sz="2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tr-TR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tr-TR" sz="2800" dirty="0" err="1"/>
              <a:t>İnkübasyon</a:t>
            </a:r>
            <a:r>
              <a:rPr lang="tr-TR" sz="2800" dirty="0"/>
              <a:t> süresi 2-8 </a:t>
            </a:r>
            <a:r>
              <a:rPr lang="tr-TR" sz="2800" dirty="0" smtClean="0"/>
              <a:t>haftadır.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tr-TR" sz="28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tr-TR" sz="2800" dirty="0">
                <a:latin typeface="Times New Roman" pitchFamily="18" charset="0"/>
              </a:rPr>
              <a:t>İnsan dışı kaynaklardan bulaş </a:t>
            </a:r>
            <a:r>
              <a:rPr lang="tr-TR" sz="2800" dirty="0" smtClean="0">
                <a:latin typeface="Times New Roman" pitchFamily="18" charset="0"/>
              </a:rPr>
              <a:t>olmaz.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tr-TR" sz="2800" dirty="0"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tr-TR" sz="2800" dirty="0" smtClean="0">
                <a:latin typeface="Times New Roman" pitchFamily="18" charset="0"/>
              </a:rPr>
              <a:t>Gebelerde </a:t>
            </a:r>
            <a:r>
              <a:rPr lang="tr-TR" sz="2800" dirty="0">
                <a:latin typeface="Times New Roman" pitchFamily="18" charset="0"/>
              </a:rPr>
              <a:t>özellikle 3. </a:t>
            </a:r>
            <a:r>
              <a:rPr lang="tr-TR" sz="2800" dirty="0" err="1">
                <a:latin typeface="Times New Roman" pitchFamily="18" charset="0"/>
              </a:rPr>
              <a:t>trimestirde</a:t>
            </a:r>
            <a:r>
              <a:rPr lang="tr-TR" sz="2800" dirty="0">
                <a:latin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</a:rPr>
              <a:t>mortalitesi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</a:rPr>
              <a:t>yüksektir (%15-25).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tr-TR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tr-TR" sz="2800" dirty="0"/>
              <a:t>Salgınlarda </a:t>
            </a:r>
            <a:r>
              <a:rPr lang="tr-TR" sz="2800" dirty="0" err="1"/>
              <a:t>kontamine</a:t>
            </a:r>
            <a:r>
              <a:rPr lang="tr-TR" sz="2800" dirty="0"/>
              <a:t> su kaynaklarının rolü </a:t>
            </a:r>
            <a:r>
              <a:rPr lang="tr-TR" sz="2800" dirty="0" smtClean="0"/>
              <a:t>büyüktür.</a:t>
            </a:r>
            <a:endParaRPr lang="tr-TR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tr-TR" sz="32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E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66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953000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	Klinik:</a:t>
            </a:r>
          </a:p>
          <a:p>
            <a:r>
              <a:rPr lang="tr-TR" dirty="0" err="1" smtClean="0"/>
              <a:t>Asemptomatik</a:t>
            </a:r>
            <a:endParaRPr lang="tr-TR" dirty="0" smtClean="0"/>
          </a:p>
          <a:p>
            <a:endParaRPr lang="tr-TR" dirty="0"/>
          </a:p>
          <a:p>
            <a:r>
              <a:rPr lang="tr-TR" sz="2800" dirty="0" err="1" smtClean="0"/>
              <a:t>İkterik</a:t>
            </a:r>
            <a:r>
              <a:rPr lang="tr-TR" sz="2800" dirty="0" smtClean="0"/>
              <a:t> </a:t>
            </a:r>
            <a:r>
              <a:rPr lang="tr-TR" sz="2800" dirty="0"/>
              <a:t>hepatit (</a:t>
            </a:r>
            <a:r>
              <a:rPr lang="tr-TR" sz="2800" dirty="0" err="1"/>
              <a:t>kolestatik</a:t>
            </a:r>
            <a:r>
              <a:rPr lang="tr-TR" sz="2800" dirty="0"/>
              <a:t> hepatit </a:t>
            </a:r>
            <a:r>
              <a:rPr lang="tr-TR" sz="2800" dirty="0" smtClean="0"/>
              <a:t>belirgin)</a:t>
            </a:r>
          </a:p>
          <a:p>
            <a:endParaRPr lang="tr-TR" sz="2800" dirty="0" smtClean="0"/>
          </a:p>
          <a:p>
            <a:r>
              <a:rPr lang="tr-TR" sz="2800" dirty="0" err="1" smtClean="0"/>
              <a:t>Anikterik</a:t>
            </a:r>
            <a:r>
              <a:rPr lang="tr-TR" sz="2800" dirty="0" smtClean="0"/>
              <a:t> hepatit</a:t>
            </a:r>
          </a:p>
          <a:p>
            <a:endParaRPr lang="tr-TR" sz="2800" dirty="0" smtClean="0"/>
          </a:p>
          <a:p>
            <a:r>
              <a:rPr lang="tr-TR" sz="2800" dirty="0" err="1" smtClean="0"/>
              <a:t>Fulminan</a:t>
            </a:r>
            <a:r>
              <a:rPr lang="tr-TR" sz="2800" dirty="0" smtClean="0"/>
              <a:t> </a:t>
            </a:r>
            <a:r>
              <a:rPr lang="tr-TR" sz="2800" dirty="0"/>
              <a:t>hepatit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E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67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 smtClean="0"/>
              <a:t>Tanı:</a:t>
            </a:r>
          </a:p>
          <a:p>
            <a:r>
              <a:rPr lang="tr-TR" dirty="0" err="1" smtClean="0"/>
              <a:t>Anamnez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Fizik muayene</a:t>
            </a:r>
          </a:p>
          <a:p>
            <a:endParaRPr lang="tr-TR" dirty="0"/>
          </a:p>
          <a:p>
            <a:r>
              <a:rPr lang="tr-TR" dirty="0" err="1" smtClean="0"/>
              <a:t>Laboratuar</a:t>
            </a:r>
            <a:r>
              <a:rPr lang="tr-TR" dirty="0" smtClean="0"/>
              <a:t>:</a:t>
            </a:r>
            <a:endParaRPr lang="tr-TR" dirty="0"/>
          </a:p>
          <a:p>
            <a:pPr lvl="1"/>
            <a:r>
              <a:rPr lang="tr-TR" sz="2200" dirty="0" smtClean="0"/>
              <a:t>HEV RNA: Akut enfeksiyonda hem serumda, </a:t>
            </a:r>
            <a:r>
              <a:rPr lang="tr-TR" sz="2200" dirty="0" err="1" smtClean="0"/>
              <a:t>hemde</a:t>
            </a:r>
            <a:r>
              <a:rPr lang="tr-TR" sz="2200" dirty="0" smtClean="0"/>
              <a:t> safra ve </a:t>
            </a:r>
            <a:r>
              <a:rPr lang="tr-TR" sz="2200" dirty="0" err="1" smtClean="0"/>
              <a:t>feçeste</a:t>
            </a:r>
            <a:r>
              <a:rPr lang="tr-TR" sz="2200" dirty="0" smtClean="0"/>
              <a:t> saptanabilir.</a:t>
            </a:r>
          </a:p>
          <a:p>
            <a:pPr lvl="1"/>
            <a:r>
              <a:rPr lang="tr-TR" sz="2200" dirty="0" smtClean="0"/>
              <a:t>Anti-HEV </a:t>
            </a:r>
            <a:r>
              <a:rPr lang="tr-TR" sz="2200" dirty="0" err="1" smtClean="0"/>
              <a:t>IgM</a:t>
            </a:r>
            <a:r>
              <a:rPr lang="tr-TR" sz="2200" dirty="0" smtClean="0"/>
              <a:t>: ALT pikinden önce </a:t>
            </a:r>
            <a:r>
              <a:rPr lang="tr-TR" sz="2200" dirty="0" err="1" smtClean="0"/>
              <a:t>pozitifleşir</a:t>
            </a:r>
            <a:r>
              <a:rPr lang="tr-TR" sz="2200" dirty="0" smtClean="0"/>
              <a:t>. 6-12 ay içerisinde kaybolur.</a:t>
            </a:r>
          </a:p>
          <a:p>
            <a:pPr lvl="1"/>
            <a:r>
              <a:rPr lang="tr-TR" sz="2200" dirty="0" smtClean="0"/>
              <a:t>Anti-HEV </a:t>
            </a:r>
            <a:r>
              <a:rPr lang="tr-TR" sz="2200" dirty="0" err="1" smtClean="0"/>
              <a:t>IgG</a:t>
            </a:r>
            <a:r>
              <a:rPr lang="tr-TR" sz="2200" dirty="0" smtClean="0"/>
              <a:t>: </a:t>
            </a:r>
            <a:r>
              <a:rPr lang="tr-TR" sz="2200" dirty="0"/>
              <a:t>Anti-HEV </a:t>
            </a:r>
            <a:r>
              <a:rPr lang="tr-TR" sz="2200" dirty="0" err="1" smtClean="0"/>
              <a:t>IgM</a:t>
            </a:r>
            <a:r>
              <a:rPr lang="tr-TR" sz="2200" dirty="0" smtClean="0"/>
              <a:t> kaybolduktan sonra oluşur, yıllarca pozitif kalabilir.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E Virüsü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68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	Tanı:</a:t>
            </a:r>
            <a:endParaRPr lang="tr-TR" dirty="0" smtClean="0"/>
          </a:p>
          <a:p>
            <a:r>
              <a:rPr lang="tr-TR" dirty="0" smtClean="0"/>
              <a:t>Klinik </a:t>
            </a:r>
            <a:r>
              <a:rPr lang="tr-TR" dirty="0"/>
              <a:t>özellikleri ile </a:t>
            </a:r>
            <a:r>
              <a:rPr lang="tr-TR" dirty="0" err="1"/>
              <a:t>viral</a:t>
            </a:r>
            <a:r>
              <a:rPr lang="tr-TR" dirty="0"/>
              <a:t> hepatit düşünülen </a:t>
            </a:r>
            <a:r>
              <a:rPr lang="tr-TR" dirty="0" smtClean="0"/>
              <a:t>hastada </a:t>
            </a:r>
            <a:r>
              <a:rPr lang="tr-TR" dirty="0"/>
              <a:t>anti-HEV </a:t>
            </a:r>
            <a:r>
              <a:rPr lang="tr-TR" dirty="0" err="1"/>
              <a:t>IgM</a:t>
            </a:r>
            <a:r>
              <a:rPr lang="tr-TR" dirty="0"/>
              <a:t> </a:t>
            </a:r>
            <a:r>
              <a:rPr lang="tr-TR" dirty="0" smtClean="0"/>
              <a:t>+ ise hasta hepatit E kabul edilebilir.</a:t>
            </a:r>
          </a:p>
          <a:p>
            <a:endParaRPr lang="tr-TR" dirty="0" smtClean="0"/>
          </a:p>
          <a:p>
            <a:r>
              <a:rPr lang="tr-TR" dirty="0"/>
              <a:t>Klinik özellikleri ile </a:t>
            </a:r>
            <a:r>
              <a:rPr lang="tr-TR" dirty="0" err="1"/>
              <a:t>viral</a:t>
            </a:r>
            <a:r>
              <a:rPr lang="tr-TR" dirty="0"/>
              <a:t> hepatit düşünülen hastada </a:t>
            </a:r>
            <a:r>
              <a:rPr lang="tr-TR" dirty="0" smtClean="0"/>
              <a:t>hepatit </a:t>
            </a:r>
            <a:r>
              <a:rPr lang="tr-TR" dirty="0"/>
              <a:t>A, B, C göstergeleri negatif ve anti-HEV </a:t>
            </a:r>
            <a:r>
              <a:rPr lang="tr-TR" dirty="0" err="1" smtClean="0"/>
              <a:t>IgG</a:t>
            </a:r>
            <a:r>
              <a:rPr lang="tr-TR" dirty="0"/>
              <a:t> </a:t>
            </a:r>
            <a:r>
              <a:rPr lang="tr-TR" dirty="0" smtClean="0"/>
              <a:t>+ ise hasta hepatit E kabul </a:t>
            </a:r>
            <a:r>
              <a:rPr lang="tr-TR" dirty="0"/>
              <a:t>edilebilir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Tanıda altın standart PCR </a:t>
            </a:r>
            <a:r>
              <a:rPr lang="tr-TR" dirty="0"/>
              <a:t>y</a:t>
            </a:r>
            <a:r>
              <a:rPr lang="tr-TR" dirty="0" smtClean="0"/>
              <a:t>öntemi ile HEV RNA bakılmasıdır.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6834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Hepatit E Virüsü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69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	Tedavi:</a:t>
            </a:r>
          </a:p>
          <a:p>
            <a:r>
              <a:rPr lang="tr-TR" dirty="0"/>
              <a:t>U</a:t>
            </a:r>
            <a:r>
              <a:rPr lang="tr-TR" dirty="0" smtClean="0"/>
              <a:t>ygulanabilecek </a:t>
            </a:r>
            <a:r>
              <a:rPr lang="tr-TR" dirty="0"/>
              <a:t>özgün tedavisi yoktur. </a:t>
            </a:r>
            <a:endParaRPr lang="tr-TR" dirty="0" smtClean="0"/>
          </a:p>
          <a:p>
            <a:r>
              <a:rPr lang="tr-TR" dirty="0" smtClean="0"/>
              <a:t>Destek tedavisi önerilir.</a:t>
            </a:r>
            <a:endParaRPr lang="tr-TR" dirty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546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Viral</a:t>
            </a:r>
            <a:r>
              <a:rPr lang="tr-TR" dirty="0" smtClean="0">
                <a:solidFill>
                  <a:schemeClr val="tx1"/>
                </a:solidFill>
              </a:rPr>
              <a:t> Hepatitler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hepatotrop</a:t>
            </a:r>
            <a:r>
              <a:rPr lang="tr-TR" dirty="0" smtClean="0"/>
              <a:t> virüsler:</a:t>
            </a:r>
          </a:p>
          <a:p>
            <a:pPr lvl="1"/>
            <a:r>
              <a:rPr lang="tr-TR" dirty="0"/>
              <a:t>Hepatit A (HAV)</a:t>
            </a:r>
          </a:p>
          <a:p>
            <a:pPr lvl="1"/>
            <a:r>
              <a:rPr lang="tr-TR" dirty="0"/>
              <a:t>Hepatit B (HBV)</a:t>
            </a:r>
          </a:p>
          <a:p>
            <a:pPr lvl="1"/>
            <a:r>
              <a:rPr lang="tr-TR" dirty="0"/>
              <a:t>Hepatit C (HCV)</a:t>
            </a:r>
          </a:p>
          <a:p>
            <a:pPr lvl="1"/>
            <a:r>
              <a:rPr lang="tr-TR" dirty="0"/>
              <a:t>Hepatit D (HDV)</a:t>
            </a:r>
          </a:p>
          <a:p>
            <a:pPr lvl="1"/>
            <a:r>
              <a:rPr lang="tr-TR" dirty="0"/>
              <a:t>Hepatit E (HEV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Sekonder</a:t>
            </a:r>
            <a:r>
              <a:rPr lang="tr-TR" dirty="0" smtClean="0"/>
              <a:t>  </a:t>
            </a:r>
            <a:r>
              <a:rPr lang="tr-TR" dirty="0" err="1"/>
              <a:t>hepatotrop</a:t>
            </a:r>
            <a:r>
              <a:rPr lang="tr-TR" dirty="0"/>
              <a:t> </a:t>
            </a:r>
            <a:r>
              <a:rPr lang="tr-TR" dirty="0" smtClean="0"/>
              <a:t>virüsler:</a:t>
            </a:r>
          </a:p>
          <a:p>
            <a:pPr lvl="1"/>
            <a:r>
              <a:rPr lang="tr-TR" dirty="0" smtClean="0"/>
              <a:t>EBV, CMV, HSV, VZV, </a:t>
            </a:r>
            <a:r>
              <a:rPr lang="tr-TR" dirty="0" err="1" smtClean="0"/>
              <a:t>Koksaki</a:t>
            </a:r>
            <a:r>
              <a:rPr lang="tr-TR" dirty="0" smtClean="0"/>
              <a:t>, </a:t>
            </a:r>
            <a:r>
              <a:rPr lang="tr-TR" dirty="0" err="1" smtClean="0"/>
              <a:t>Rubella</a:t>
            </a:r>
            <a:r>
              <a:rPr lang="tr-TR" dirty="0" smtClean="0"/>
              <a:t>, </a:t>
            </a:r>
            <a:r>
              <a:rPr lang="tr-TR" dirty="0" err="1" smtClean="0"/>
              <a:t>Rubeola</a:t>
            </a:r>
            <a:r>
              <a:rPr lang="tr-TR" dirty="0" smtClean="0"/>
              <a:t>, </a:t>
            </a:r>
            <a:r>
              <a:rPr lang="tr-TR" dirty="0" err="1" smtClean="0"/>
              <a:t>Adenovirüs</a:t>
            </a:r>
            <a:r>
              <a:rPr lang="tr-TR" dirty="0" smtClean="0"/>
              <a:t>, Sarı Humma, </a:t>
            </a:r>
            <a:r>
              <a:rPr lang="tr-TR" dirty="0" err="1" smtClean="0"/>
              <a:t>Marburg</a:t>
            </a:r>
            <a:r>
              <a:rPr lang="tr-TR" dirty="0" smtClean="0"/>
              <a:t>, Lassa, Ebola</a:t>
            </a:r>
          </a:p>
        </p:txBody>
      </p:sp>
      <p:pic>
        <p:nvPicPr>
          <p:cNvPr id="8194" name="Picture 2" descr="C:\Users\cumali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676400"/>
            <a:ext cx="27527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Özet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70</a:t>
            </a:fld>
            <a:endParaRPr lang="tr-TR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61359230"/>
              </p:ext>
            </p:extLst>
          </p:nvPr>
        </p:nvGraphicFramePr>
        <p:xfrm>
          <a:off x="0" y="0"/>
          <a:ext cx="9144000" cy="6967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/>
                <a:gridCol w="1536700"/>
                <a:gridCol w="1676400"/>
                <a:gridCol w="1320800"/>
                <a:gridCol w="1511300"/>
                <a:gridCol w="1587500"/>
              </a:tblGrid>
              <a:tr h="516581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Hepatit 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Hepatit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Hepatit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Hepatit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Hepatit E</a:t>
                      </a:r>
                    </a:p>
                  </a:txBody>
                  <a:tcPr/>
                </a:tc>
              </a:tr>
              <a:tr h="51658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Antijen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HAV </a:t>
                      </a:r>
                      <a:r>
                        <a:rPr lang="tr-TR" dirty="0" err="1" smtClean="0"/>
                        <a:t>Ag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HBsAg</a:t>
                      </a:r>
                      <a:endParaRPr lang="tr-TR" dirty="0" smtClean="0"/>
                    </a:p>
                    <a:p>
                      <a:pPr algn="ctr"/>
                      <a:r>
                        <a:rPr lang="tr-TR" dirty="0" err="1" smtClean="0"/>
                        <a:t>HBeAg</a:t>
                      </a:r>
                      <a:endParaRPr lang="tr-TR" dirty="0" smtClean="0"/>
                    </a:p>
                    <a:p>
                      <a:pPr algn="ctr"/>
                      <a:r>
                        <a:rPr lang="tr-TR" dirty="0" err="1" smtClean="0"/>
                        <a:t>HBcAg</a:t>
                      </a:r>
                      <a:endParaRPr lang="tr-TR" dirty="0" smtClean="0"/>
                    </a:p>
                    <a:p>
                      <a:pPr algn="ctr"/>
                      <a:r>
                        <a:rPr lang="tr-TR" dirty="0" err="1" smtClean="0"/>
                        <a:t>HBxAg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HCV </a:t>
                      </a:r>
                      <a:r>
                        <a:rPr lang="tr-TR" dirty="0" err="1" smtClean="0"/>
                        <a:t>Ag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Delta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</a:tr>
              <a:tr h="51658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Antikor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Anti</a:t>
                      </a:r>
                      <a:r>
                        <a:rPr lang="tr-TR" baseline="0" dirty="0" smtClean="0"/>
                        <a:t> HAV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AntiHBs</a:t>
                      </a:r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AntiHBc</a:t>
                      </a:r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AntiHBe</a:t>
                      </a:r>
                      <a:endParaRPr lang="tr-TR" dirty="0" smtClean="0"/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Anti HCV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Anti HDV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Anti HEV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891632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Bulaş Yolu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Fekaloral</a:t>
                      </a:r>
                      <a:r>
                        <a:rPr lang="tr-TR" baseline="0" dirty="0" smtClean="0"/>
                        <a:t> ve seksüel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Se</a:t>
                      </a:r>
                      <a:r>
                        <a:rPr lang="tr-TR" baseline="0" dirty="0" smtClean="0"/>
                        <a:t>ksüel, Kan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Se</a:t>
                      </a:r>
                      <a:r>
                        <a:rPr lang="tr-TR" baseline="0" dirty="0" smtClean="0"/>
                        <a:t>ksüel, Kan</a:t>
                      </a:r>
                      <a:endParaRPr lang="tr-TR" dirty="0" smtClean="0"/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Fekaloral</a:t>
                      </a:r>
                      <a:endParaRPr lang="tr-TR" dirty="0"/>
                    </a:p>
                  </a:txBody>
                  <a:tcPr/>
                </a:tc>
              </a:tr>
              <a:tr h="516581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Mortalite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%0.1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%1-3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%1-2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%20(gebede)</a:t>
                      </a:r>
                      <a:endParaRPr lang="tr-TR" dirty="0"/>
                    </a:p>
                  </a:txBody>
                  <a:tcPr/>
                </a:tc>
              </a:tr>
              <a:tr h="51658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Kronikleşme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Var(%5)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Var(%6-60)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Var</a:t>
                      </a:r>
                    </a:p>
                    <a:p>
                      <a:pPr algn="ctr"/>
                      <a:r>
                        <a:rPr lang="tr-TR" dirty="0" smtClean="0"/>
                        <a:t>(</a:t>
                      </a:r>
                      <a:r>
                        <a:rPr lang="tr-TR" dirty="0" err="1" smtClean="0"/>
                        <a:t>Ko-enf</a:t>
                      </a:r>
                      <a:r>
                        <a:rPr lang="tr-TR" dirty="0" smtClean="0"/>
                        <a:t>: %2</a:t>
                      </a:r>
                    </a:p>
                    <a:p>
                      <a:pPr algn="ctr"/>
                      <a:r>
                        <a:rPr lang="tr-TR" dirty="0" smtClean="0"/>
                        <a:t>Süper-</a:t>
                      </a:r>
                      <a:r>
                        <a:rPr lang="tr-TR" dirty="0" err="1" smtClean="0"/>
                        <a:t>enf</a:t>
                      </a:r>
                      <a:r>
                        <a:rPr lang="tr-TR" dirty="0" smtClean="0"/>
                        <a:t>: %70-90)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Yok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726966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Siroz</a:t>
                      </a:r>
                      <a:r>
                        <a:rPr lang="tr-TR" b="1" baseline="0" dirty="0" smtClean="0"/>
                        <a:t> ve HCC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Gelişmez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Gelişebilir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Gelişebilir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Gelişebilir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Gelişmez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749734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Familya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Picorna</a:t>
                      </a:r>
                      <a:r>
                        <a:rPr lang="tr-TR" baseline="0" dirty="0" err="1" smtClean="0"/>
                        <a:t>viridae</a:t>
                      </a:r>
                      <a:endParaRPr lang="tr-TR" baseline="0" dirty="0" smtClean="0"/>
                    </a:p>
                    <a:p>
                      <a:pPr algn="ctr"/>
                      <a:r>
                        <a:rPr lang="tr-TR" baseline="0" dirty="0" smtClean="0"/>
                        <a:t>(RNA)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Hepadnaviridae</a:t>
                      </a:r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(DNA)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Flaviviridae</a:t>
                      </a:r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(RNA)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Deltaviridae</a:t>
                      </a:r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(RNA)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Calisiviridae</a:t>
                      </a:r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(RNA)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9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KAYNAKLAR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71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257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tr-TR" dirty="0" smtClean="0"/>
              <a:t>1.</a:t>
            </a:r>
            <a:r>
              <a:rPr lang="tr-TR" sz="3200" dirty="0"/>
              <a:t> </a:t>
            </a:r>
            <a:r>
              <a:rPr lang="tr-TR" sz="2200" dirty="0"/>
              <a:t>Aydoğan, Ü., Koç, B., &amp; Sarı, O. (2016). TEMEL AİLE HEKİMLİĞİ. GÜNEŞ TIP KİTAPEVİ.</a:t>
            </a:r>
          </a:p>
          <a:p>
            <a:pPr marL="342900" indent="-342900" algn="just">
              <a:buClr>
                <a:schemeClr val="tx1"/>
              </a:buClr>
              <a:buFont typeface="+mj-lt"/>
              <a:buAutoNum type="arabicPeriod"/>
            </a:pPr>
            <a:endParaRPr lang="tr-TR" sz="2200" dirty="0"/>
          </a:p>
          <a:p>
            <a:pPr marL="0" indent="0" algn="just">
              <a:buClr>
                <a:schemeClr val="tx1"/>
              </a:buClr>
              <a:buNone/>
            </a:pPr>
            <a:r>
              <a:rPr lang="tr-TR" sz="2200" dirty="0" smtClean="0"/>
              <a:t>2. Bozdemir</a:t>
            </a:r>
            <a:r>
              <a:rPr lang="tr-TR" sz="2200" dirty="0"/>
              <a:t>, N., &amp; Kara, İ. H. (2010). BİRİNCİ BASMAKTA TANI VE TEDAVİ. NOBEL KİTAPEVİ</a:t>
            </a:r>
            <a:r>
              <a:rPr lang="tr-TR" sz="2200" dirty="0" smtClean="0"/>
              <a:t>.</a:t>
            </a:r>
            <a:endParaRPr lang="tr-TR" sz="2200" dirty="0"/>
          </a:p>
          <a:p>
            <a:pPr marL="0" indent="0">
              <a:buNone/>
            </a:pPr>
            <a:endParaRPr lang="tr-TR" sz="2200" dirty="0" smtClean="0"/>
          </a:p>
          <a:p>
            <a:pPr marL="0" indent="0">
              <a:buNone/>
            </a:pPr>
            <a:r>
              <a:rPr lang="tr-TR" sz="2200" dirty="0" smtClean="0"/>
              <a:t>3. Türkiye </a:t>
            </a:r>
            <a:r>
              <a:rPr lang="tr-TR" sz="2200" dirty="0" err="1" smtClean="0"/>
              <a:t>Viral</a:t>
            </a:r>
            <a:r>
              <a:rPr lang="tr-TR" sz="2200" dirty="0" smtClean="0"/>
              <a:t> Hepatitler Tanı ve Tedavi Klavuzu-2017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/>
              <a:t>4</a:t>
            </a:r>
            <a:r>
              <a:rPr lang="tr-TR" sz="2200" dirty="0" smtClean="0"/>
              <a:t>. </a:t>
            </a:r>
            <a:r>
              <a:rPr lang="tr-TR" sz="2200" dirty="0" err="1" smtClean="0"/>
              <a:t>Viral</a:t>
            </a:r>
            <a:r>
              <a:rPr lang="tr-TR" sz="2200" dirty="0" smtClean="0"/>
              <a:t> Hepatitler, </a:t>
            </a:r>
            <a:r>
              <a:rPr lang="tr-TR" sz="2200" dirty="0" err="1" smtClean="0"/>
              <a:t>Doç.Dr.Meltem</a:t>
            </a:r>
            <a:r>
              <a:rPr lang="tr-TR" sz="2200" dirty="0" smtClean="0"/>
              <a:t> Uğraş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 smtClean="0"/>
              <a:t>5. Kut, A., Eminsoy, M.G. (2014). AİLE HEKİMLİĞİ TANI ve TEDAVİ.</a:t>
            </a:r>
          </a:p>
          <a:p>
            <a:pPr marL="0" indent="0">
              <a:buNone/>
            </a:pPr>
            <a:r>
              <a:rPr lang="tr-TR" sz="2200" dirty="0"/>
              <a:t>GÜNEŞ TIP KİTAPEVİ.</a:t>
            </a:r>
          </a:p>
          <a:p>
            <a:pPr marL="0" indent="0">
              <a:buNone/>
            </a:pPr>
            <a:endParaRPr lang="tr-TR" sz="2200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02.01.2018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72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 descr="C:\Users\cumali\Desktop\thank-yo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Epidemiyoloji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Dünya genelinde yaklaşık olarak 350 milyon kişi, ülkemizde en az 3,5 milyon kişi HBV ile </a:t>
            </a:r>
            <a:r>
              <a:rPr lang="tr-TR" dirty="0" err="1" smtClean="0"/>
              <a:t>enfektedir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HCV ise dünyada 175 milyon kişide, ülkemizde yaklaşık 700 bin kişide </a:t>
            </a:r>
            <a:r>
              <a:rPr lang="tr-TR" dirty="0" err="1" smtClean="0"/>
              <a:t>enfektedir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08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Hepatit A Virüsü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13314" name="Picture 2" descr="C:\Users\cumali\Desktop\30742669-hepatitis-a-virus-hav-hepatitis-is-an-inflammation-of-the-liver-that-can-be-caused-by-a-group-of-v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88915"/>
            <a:ext cx="3733800" cy="254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152400" y="3628030"/>
            <a:ext cx="8991600" cy="3200400"/>
          </a:xfrm>
        </p:spPr>
        <p:txBody>
          <a:bodyPr>
            <a:normAutofit/>
          </a:bodyPr>
          <a:lstStyle/>
          <a:p>
            <a:r>
              <a:rPr lang="tr-TR" dirty="0" err="1" smtClean="0"/>
              <a:t>Picornaviridae</a:t>
            </a:r>
            <a:r>
              <a:rPr lang="tr-TR" dirty="0" smtClean="0"/>
              <a:t> ailesinden RNA virüsüdür.</a:t>
            </a:r>
          </a:p>
          <a:p>
            <a:r>
              <a:rPr lang="tr-TR" dirty="0" err="1" smtClean="0"/>
              <a:t>Fekaloral</a:t>
            </a:r>
            <a:r>
              <a:rPr lang="tr-TR" dirty="0" smtClean="0"/>
              <a:t> ve seksüel yol ile bulaşır. Kan yolu ile </a:t>
            </a:r>
            <a:r>
              <a:rPr lang="tr-TR" dirty="0" err="1" smtClean="0"/>
              <a:t>bulaşı</a:t>
            </a:r>
            <a:r>
              <a:rPr lang="tr-TR" dirty="0" smtClean="0"/>
              <a:t> nadirdir.</a:t>
            </a:r>
          </a:p>
          <a:p>
            <a:r>
              <a:rPr lang="tr-TR" dirty="0" smtClean="0"/>
              <a:t>Kronikleşmez.</a:t>
            </a:r>
          </a:p>
          <a:p>
            <a:r>
              <a:rPr lang="tr-TR" dirty="0" smtClean="0"/>
              <a:t>Siroz ve </a:t>
            </a:r>
            <a:r>
              <a:rPr lang="tr-TR" dirty="0" err="1" smtClean="0"/>
              <a:t>hepatosellüler</a:t>
            </a:r>
            <a:r>
              <a:rPr lang="tr-TR" dirty="0" smtClean="0"/>
              <a:t> </a:t>
            </a:r>
            <a:r>
              <a:rPr lang="tr-TR" dirty="0" err="1" smtClean="0"/>
              <a:t>karsinom</a:t>
            </a:r>
            <a:r>
              <a:rPr lang="tr-TR" dirty="0" smtClean="0"/>
              <a:t>(HCC) ile ilişkisi yoktur.</a:t>
            </a:r>
          </a:p>
          <a:p>
            <a:r>
              <a:rPr lang="tr-TR" dirty="0" err="1" smtClean="0"/>
              <a:t>Mortalitesi</a:t>
            </a:r>
            <a:r>
              <a:rPr lang="tr-TR" dirty="0" smtClean="0"/>
              <a:t>  %0.1 ‘</a:t>
            </a:r>
            <a:r>
              <a:rPr lang="tr-TR" dirty="0" err="1" smtClean="0"/>
              <a:t>dir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yan">
  <a:themeElements>
    <a:clrScheme name="Medy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Özel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5075</TotalTime>
  <Words>1521</Words>
  <Application>Microsoft Office PowerPoint</Application>
  <PresentationFormat>Ekran Gösterisi (4:3)</PresentationFormat>
  <Paragraphs>777</Paragraphs>
  <Slides>72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72</vt:i4>
      </vt:variant>
    </vt:vector>
  </HeadingPairs>
  <TitlesOfParts>
    <vt:vector size="74" baseType="lpstr">
      <vt:lpstr>Medyan</vt:lpstr>
      <vt:lpstr>Photo Editor Photo</vt:lpstr>
      <vt:lpstr>VİRAL HEPATİTLER</vt:lpstr>
      <vt:lpstr>Sunum Planı</vt:lpstr>
      <vt:lpstr> Amaç</vt:lpstr>
      <vt:lpstr>Hedefler</vt:lpstr>
      <vt:lpstr>Tanım</vt:lpstr>
      <vt:lpstr>Hepatitler</vt:lpstr>
      <vt:lpstr>Viral Hepatitler</vt:lpstr>
      <vt:lpstr>Epidemiyoloji</vt:lpstr>
      <vt:lpstr>Hepatit A Virüsü</vt:lpstr>
      <vt:lpstr>Hepatit A Virüsü</vt:lpstr>
      <vt:lpstr>Hepatit A Virüsü</vt:lpstr>
      <vt:lpstr>Hepatit A Virüsü</vt:lpstr>
      <vt:lpstr>Hepatit A Virüsü</vt:lpstr>
      <vt:lpstr>Hepatit A Virüsü</vt:lpstr>
      <vt:lpstr>Hepatit A Virüsü</vt:lpstr>
      <vt:lpstr>Hepatit A Virüsü</vt:lpstr>
      <vt:lpstr>Hepatit B Virüsü</vt:lpstr>
      <vt:lpstr>Hepatit B Virüsü</vt:lpstr>
      <vt:lpstr>Hepatit B Virüsü</vt:lpstr>
      <vt:lpstr>Hepatit B Virüsü</vt:lpstr>
      <vt:lpstr>Hepatit B Virüsü</vt:lpstr>
      <vt:lpstr>PowerPoint Sunusu</vt:lpstr>
      <vt:lpstr>Hepatit B Virüsü</vt:lpstr>
      <vt:lpstr>Hepatit B Virüsü</vt:lpstr>
      <vt:lpstr>Hepatit B Virüsü</vt:lpstr>
      <vt:lpstr>Hepatit B Virüsü</vt:lpstr>
      <vt:lpstr>Hepatit B Virüsü</vt:lpstr>
      <vt:lpstr>Hepatit B Virüsü</vt:lpstr>
      <vt:lpstr>Hepatit B Virüsü</vt:lpstr>
      <vt:lpstr>Hepatit B Virüsü</vt:lpstr>
      <vt:lpstr>Hepatit B Virüsü</vt:lpstr>
      <vt:lpstr>Hepatit B Virüsü</vt:lpstr>
      <vt:lpstr>Hepatit B Virüsü</vt:lpstr>
      <vt:lpstr>Hepatit B Virüsü</vt:lpstr>
      <vt:lpstr>PowerPoint Sunusu</vt:lpstr>
      <vt:lpstr>Hepatit C Virüsü</vt:lpstr>
      <vt:lpstr>Hepatit C Virüsü</vt:lpstr>
      <vt:lpstr>Hepatit C Virüsü</vt:lpstr>
      <vt:lpstr>Hepatit C Virüsü</vt:lpstr>
      <vt:lpstr>Hepatit C Virüsü</vt:lpstr>
      <vt:lpstr>Hepatit C Virüsü</vt:lpstr>
      <vt:lpstr>Hepatit C Virüsü</vt:lpstr>
      <vt:lpstr>Hepatit C Virüsü</vt:lpstr>
      <vt:lpstr>Hepatit C Virüsü</vt:lpstr>
      <vt:lpstr>Hepatit C Virüsü</vt:lpstr>
      <vt:lpstr>Hepatit C Virüsü</vt:lpstr>
      <vt:lpstr>Hepatit C Virüsü</vt:lpstr>
      <vt:lpstr>Hepatit C Virüsü</vt:lpstr>
      <vt:lpstr>Hepatit C Virüsü</vt:lpstr>
      <vt:lpstr>Hepatit C Virüsü</vt:lpstr>
      <vt:lpstr>Hepatit C Virüsü</vt:lpstr>
      <vt:lpstr>Hepatit C Virüsü</vt:lpstr>
      <vt:lpstr>Hepatit C Virüsü</vt:lpstr>
      <vt:lpstr>Hepatit C Virüsü</vt:lpstr>
      <vt:lpstr>Hepatit C Virüsü</vt:lpstr>
      <vt:lpstr>Hepatit C Virüsü</vt:lpstr>
      <vt:lpstr>Hepatit D Virüsü</vt:lpstr>
      <vt:lpstr>Hepatit D Virüsü</vt:lpstr>
      <vt:lpstr>Hepatit D Virüsü</vt:lpstr>
      <vt:lpstr>PowerPoint Sunusu</vt:lpstr>
      <vt:lpstr>Hepatit D Virüsü</vt:lpstr>
      <vt:lpstr>Hepatit D Virüsü</vt:lpstr>
      <vt:lpstr>Hepatit D Virüsü</vt:lpstr>
      <vt:lpstr>Hepatit E Virüsü</vt:lpstr>
      <vt:lpstr>Hepatit E Virüsü</vt:lpstr>
      <vt:lpstr>Hepatit E Virüsü</vt:lpstr>
      <vt:lpstr>Hepatit E Virüsü</vt:lpstr>
      <vt:lpstr>Hepatit E Virüsü</vt:lpstr>
      <vt:lpstr>Hepatit E Virüsü</vt:lpstr>
      <vt:lpstr>Özet</vt:lpstr>
      <vt:lpstr>KAYNAKLAR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ÇOCUKLUK DÖNEMİ AŞILARI</dc:title>
  <dc:creator>cumali</dc:creator>
  <cp:lastModifiedBy>cumali</cp:lastModifiedBy>
  <cp:revision>345</cp:revision>
  <dcterms:created xsi:type="dcterms:W3CDTF">2017-12-26T19:54:39Z</dcterms:created>
  <dcterms:modified xsi:type="dcterms:W3CDTF">2018-05-28T19:10:47Z</dcterms:modified>
</cp:coreProperties>
</file>