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8"/>
  </p:notesMasterIdLst>
  <p:sldIdLst>
    <p:sldId id="321" r:id="rId2"/>
    <p:sldId id="256" r:id="rId3"/>
    <p:sldId id="257" r:id="rId4"/>
    <p:sldId id="258" r:id="rId5"/>
    <p:sldId id="309" r:id="rId6"/>
    <p:sldId id="310" r:id="rId7"/>
    <p:sldId id="311" r:id="rId8"/>
    <p:sldId id="259" r:id="rId9"/>
    <p:sldId id="260" r:id="rId10"/>
    <p:sldId id="269" r:id="rId11"/>
    <p:sldId id="262" r:id="rId12"/>
    <p:sldId id="271" r:id="rId13"/>
    <p:sldId id="272" r:id="rId14"/>
    <p:sldId id="273" r:id="rId15"/>
    <p:sldId id="274" r:id="rId16"/>
    <p:sldId id="275" r:id="rId17"/>
    <p:sldId id="276" r:id="rId18"/>
    <p:sldId id="277" r:id="rId19"/>
    <p:sldId id="263" r:id="rId20"/>
    <p:sldId id="278" r:id="rId21"/>
    <p:sldId id="279" r:id="rId22"/>
    <p:sldId id="280" r:id="rId23"/>
    <p:sldId id="281" r:id="rId24"/>
    <p:sldId id="282" r:id="rId25"/>
    <p:sldId id="284" r:id="rId26"/>
    <p:sldId id="285" r:id="rId27"/>
    <p:sldId id="267" r:id="rId28"/>
    <p:sldId id="286" r:id="rId29"/>
    <p:sldId id="287" r:id="rId30"/>
    <p:sldId id="312" r:id="rId31"/>
    <p:sldId id="313" r:id="rId32"/>
    <p:sldId id="314" r:id="rId33"/>
    <p:sldId id="315" r:id="rId34"/>
    <p:sldId id="264" r:id="rId35"/>
    <p:sldId id="307" r:id="rId36"/>
    <p:sldId id="308" r:id="rId37"/>
    <p:sldId id="265" r:id="rId38"/>
    <p:sldId id="290" r:id="rId39"/>
    <p:sldId id="291" r:id="rId40"/>
    <p:sldId id="294" r:id="rId41"/>
    <p:sldId id="295" r:id="rId42"/>
    <p:sldId id="296" r:id="rId43"/>
    <p:sldId id="297" r:id="rId44"/>
    <p:sldId id="298" r:id="rId45"/>
    <p:sldId id="268" r:id="rId46"/>
    <p:sldId id="299" r:id="rId47"/>
    <p:sldId id="300" r:id="rId48"/>
    <p:sldId id="301" r:id="rId49"/>
    <p:sldId id="302" r:id="rId50"/>
    <p:sldId id="303" r:id="rId51"/>
    <p:sldId id="304" r:id="rId52"/>
    <p:sldId id="305" r:id="rId53"/>
    <p:sldId id="306" r:id="rId54"/>
    <p:sldId id="322" r:id="rId55"/>
    <p:sldId id="318" r:id="rId56"/>
    <p:sldId id="319"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37" d="100"/>
          <a:sy n="37" d="100"/>
        </p:scale>
        <p:origin x="105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F7875-7E10-4BEA-ACF2-3B2FE48A7DDD}" type="datetimeFigureOut">
              <a:rPr lang="tr-TR" smtClean="0"/>
              <a:t>16.12.2020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29690-B6BD-45BD-B00D-C4D9A9E388B5}" type="slidenum">
              <a:rPr lang="tr-TR" smtClean="0"/>
              <a:t>‹#›</a:t>
            </a:fld>
            <a:endParaRPr lang="tr-TR"/>
          </a:p>
        </p:txBody>
      </p:sp>
    </p:spTree>
    <p:extLst>
      <p:ext uri="{BB962C8B-B14F-4D97-AF65-F5344CB8AC3E}">
        <p14:creationId xmlns:p14="http://schemas.microsoft.com/office/powerpoint/2010/main" val="109897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Obstetrık</a:t>
            </a:r>
            <a:r>
              <a:rPr lang="tr-TR" baseline="0" dirty="0"/>
              <a:t> </a:t>
            </a:r>
            <a:r>
              <a:rPr lang="tr-TR" baseline="0" dirty="0" err="1"/>
              <a:t>komplıkasyonlar</a:t>
            </a:r>
            <a:r>
              <a:rPr lang="tr-TR" baseline="0" dirty="0"/>
              <a:t> şizofreni </a:t>
            </a:r>
            <a:r>
              <a:rPr lang="tr-TR" baseline="0" dirty="0" err="1"/>
              <a:t>rıskını</a:t>
            </a:r>
            <a:r>
              <a:rPr lang="tr-TR" baseline="0" dirty="0"/>
              <a:t> </a:t>
            </a:r>
            <a:r>
              <a:rPr lang="tr-TR" baseline="0" dirty="0" err="1"/>
              <a:t>ıkı</a:t>
            </a:r>
            <a:r>
              <a:rPr lang="tr-TR" baseline="0" dirty="0"/>
              <a:t> kat artırmaktadır</a:t>
            </a:r>
            <a:endParaRPr lang="tr-TR" dirty="0"/>
          </a:p>
        </p:txBody>
      </p:sp>
      <p:sp>
        <p:nvSpPr>
          <p:cNvPr id="4" name="Slayt Numarası Yer Tutucusu 3"/>
          <p:cNvSpPr>
            <a:spLocks noGrp="1"/>
          </p:cNvSpPr>
          <p:nvPr>
            <p:ph type="sldNum" sz="quarter" idx="10"/>
          </p:nvPr>
        </p:nvSpPr>
        <p:spPr/>
        <p:txBody>
          <a:bodyPr/>
          <a:lstStyle/>
          <a:p>
            <a:fld id="{A9C29690-B6BD-45BD-B00D-C4D9A9E388B5}" type="slidenum">
              <a:rPr lang="tr-TR" smtClean="0"/>
              <a:t>13</a:t>
            </a:fld>
            <a:endParaRPr lang="tr-TR"/>
          </a:p>
        </p:txBody>
      </p:sp>
    </p:spTree>
    <p:extLst>
      <p:ext uri="{BB962C8B-B14F-4D97-AF65-F5344CB8AC3E}">
        <p14:creationId xmlns:p14="http://schemas.microsoft.com/office/powerpoint/2010/main" val="270759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Aksine </a:t>
            </a:r>
            <a:r>
              <a:rPr lang="tr-TR" dirty="0" err="1"/>
              <a:t>romatoid</a:t>
            </a:r>
            <a:r>
              <a:rPr lang="tr-TR" dirty="0"/>
              <a:t> </a:t>
            </a:r>
            <a:r>
              <a:rPr lang="tr-TR" dirty="0" err="1"/>
              <a:t>artrit</a:t>
            </a:r>
            <a:r>
              <a:rPr lang="tr-TR" dirty="0"/>
              <a:t> hastalarında bu oran düşüktür</a:t>
            </a:r>
          </a:p>
        </p:txBody>
      </p:sp>
      <p:sp>
        <p:nvSpPr>
          <p:cNvPr id="4" name="Slayt Numarası Yer Tutucusu 3"/>
          <p:cNvSpPr>
            <a:spLocks noGrp="1"/>
          </p:cNvSpPr>
          <p:nvPr>
            <p:ph type="sldNum" sz="quarter" idx="10"/>
          </p:nvPr>
        </p:nvSpPr>
        <p:spPr/>
        <p:txBody>
          <a:bodyPr/>
          <a:lstStyle/>
          <a:p>
            <a:fld id="{A9C29690-B6BD-45BD-B00D-C4D9A9E388B5}" type="slidenum">
              <a:rPr lang="tr-TR" smtClean="0"/>
              <a:t>15</a:t>
            </a:fld>
            <a:endParaRPr lang="tr-TR"/>
          </a:p>
        </p:txBody>
      </p:sp>
    </p:spTree>
    <p:extLst>
      <p:ext uri="{BB962C8B-B14F-4D97-AF65-F5344CB8AC3E}">
        <p14:creationId xmlns:p14="http://schemas.microsoft.com/office/powerpoint/2010/main" val="3360514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r>
              <a:rPr lang="tr-TR" dirty="0"/>
              <a:t>Bununla birlikte, şizofrenide bozulan tek </a:t>
            </a:r>
            <a:r>
              <a:rPr lang="tr-TR" dirty="0" err="1"/>
              <a:t>nörotransmiter</a:t>
            </a:r>
            <a:r>
              <a:rPr lang="tr-TR" dirty="0"/>
              <a:t> </a:t>
            </a:r>
            <a:r>
              <a:rPr lang="tr-TR" dirty="0" err="1"/>
              <a:t>dopamin</a:t>
            </a:r>
            <a:r>
              <a:rPr lang="tr-TR" dirty="0"/>
              <a:t> olsaydı, </a:t>
            </a:r>
            <a:r>
              <a:rPr lang="tr-TR" dirty="0" err="1"/>
              <a:t>antipsikotikler</a:t>
            </a:r>
            <a:r>
              <a:rPr lang="tr-TR" dirty="0"/>
              <a:t> bu</a:t>
            </a:r>
          </a:p>
          <a:p>
            <a:pPr marL="0" indent="0">
              <a:buNone/>
            </a:pPr>
            <a:r>
              <a:rPr lang="tr-TR" dirty="0"/>
              <a:t>            semptomlar için evrensel ve tamamen etkili olurdu</a:t>
            </a:r>
          </a:p>
          <a:p>
            <a:endParaRPr lang="tr-TR" dirty="0"/>
          </a:p>
        </p:txBody>
      </p:sp>
      <p:sp>
        <p:nvSpPr>
          <p:cNvPr id="4" name="Slayt Numarası Yer Tutucusu 3"/>
          <p:cNvSpPr>
            <a:spLocks noGrp="1"/>
          </p:cNvSpPr>
          <p:nvPr>
            <p:ph type="sldNum" sz="quarter" idx="10"/>
          </p:nvPr>
        </p:nvSpPr>
        <p:spPr/>
        <p:txBody>
          <a:bodyPr/>
          <a:lstStyle/>
          <a:p>
            <a:fld id="{A9C29690-B6BD-45BD-B00D-C4D9A9E388B5}" type="slidenum">
              <a:rPr lang="tr-TR" smtClean="0"/>
              <a:t>16</a:t>
            </a:fld>
            <a:endParaRPr lang="tr-TR"/>
          </a:p>
        </p:txBody>
      </p:sp>
    </p:spTree>
    <p:extLst>
      <p:ext uri="{BB962C8B-B14F-4D97-AF65-F5344CB8AC3E}">
        <p14:creationId xmlns:p14="http://schemas.microsoft.com/office/powerpoint/2010/main" val="4182173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Görsel </a:t>
            </a:r>
            <a:r>
              <a:rPr lang="tr-TR" sz="1200" dirty="0" err="1"/>
              <a:t>varsanılar</a:t>
            </a:r>
            <a:r>
              <a:rPr lang="tr-TR" sz="1200" dirty="0"/>
              <a:t> genellikle parıldayan küreler veya renk parlamaları gibi biçimsizdir. Bununla birlikte, bazı şizofreni hastaları, tamamen biçimlenmiş insan figürlerini, yüzlerini veya vücut parçalarını tanımlamakta</a:t>
            </a:r>
          </a:p>
          <a:p>
            <a:endParaRPr lang="tr-TR" dirty="0"/>
          </a:p>
        </p:txBody>
      </p:sp>
      <p:sp>
        <p:nvSpPr>
          <p:cNvPr id="4" name="Slayt Numarası Yer Tutucusu 3"/>
          <p:cNvSpPr>
            <a:spLocks noGrp="1"/>
          </p:cNvSpPr>
          <p:nvPr>
            <p:ph type="sldNum" sz="quarter" idx="5"/>
          </p:nvPr>
        </p:nvSpPr>
        <p:spPr/>
        <p:txBody>
          <a:bodyPr/>
          <a:lstStyle/>
          <a:p>
            <a:fld id="{A9C29690-B6BD-45BD-B00D-C4D9A9E388B5}" type="slidenum">
              <a:rPr lang="tr-TR" smtClean="0"/>
              <a:t>20</a:t>
            </a:fld>
            <a:endParaRPr lang="tr-TR"/>
          </a:p>
        </p:txBody>
      </p:sp>
    </p:spTree>
    <p:extLst>
      <p:ext uri="{BB962C8B-B14F-4D97-AF65-F5344CB8AC3E}">
        <p14:creationId xmlns:p14="http://schemas.microsoft.com/office/powerpoint/2010/main" val="4184822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C29690-B6BD-45BD-B00D-C4D9A9E388B5}" type="slidenum">
              <a:rPr lang="tr-TR" smtClean="0"/>
              <a:t>28</a:t>
            </a:fld>
            <a:endParaRPr lang="tr-TR"/>
          </a:p>
        </p:txBody>
      </p:sp>
    </p:spTree>
    <p:extLst>
      <p:ext uri="{BB962C8B-B14F-4D97-AF65-F5344CB8AC3E}">
        <p14:creationId xmlns:p14="http://schemas.microsoft.com/office/powerpoint/2010/main" val="4013147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Açık</a:t>
            </a:r>
            <a:r>
              <a:rPr lang="tr-TR" baseline="0" dirty="0"/>
              <a:t> evre sinsi başlayabileceği gibi ani de başlayabilir, intihar oranının en yüksek olduğu </a:t>
            </a:r>
            <a:r>
              <a:rPr lang="tr-TR" baseline="0" dirty="0" err="1"/>
              <a:t>donemdır</a:t>
            </a:r>
            <a:r>
              <a:rPr lang="tr-TR" baseline="0" dirty="0"/>
              <a:t>. Erken müdahale </a:t>
            </a:r>
            <a:r>
              <a:rPr lang="tr-TR" baseline="0" dirty="0" err="1"/>
              <a:t>onemlıdır</a:t>
            </a:r>
            <a:r>
              <a:rPr lang="tr-TR" baseline="0" dirty="0"/>
              <a:t>. Tedavi edilmemiş psikoz hastalığın gidişini olumsuz etkiler</a:t>
            </a:r>
            <a:endParaRPr lang="tr-TR" dirty="0"/>
          </a:p>
        </p:txBody>
      </p:sp>
      <p:sp>
        <p:nvSpPr>
          <p:cNvPr id="4" name="Slayt Numarası Yer Tutucusu 3"/>
          <p:cNvSpPr>
            <a:spLocks noGrp="1"/>
          </p:cNvSpPr>
          <p:nvPr>
            <p:ph type="sldNum" sz="quarter" idx="10"/>
          </p:nvPr>
        </p:nvSpPr>
        <p:spPr/>
        <p:txBody>
          <a:bodyPr/>
          <a:lstStyle/>
          <a:p>
            <a:fld id="{A9C29690-B6BD-45BD-B00D-C4D9A9E388B5}" type="slidenum">
              <a:rPr lang="tr-TR" smtClean="0"/>
              <a:t>41</a:t>
            </a:fld>
            <a:endParaRPr lang="tr-TR"/>
          </a:p>
        </p:txBody>
      </p:sp>
    </p:spTree>
    <p:extLst>
      <p:ext uri="{BB962C8B-B14F-4D97-AF65-F5344CB8AC3E}">
        <p14:creationId xmlns:p14="http://schemas.microsoft.com/office/powerpoint/2010/main" val="832416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Aile üyelerine hastaya karşı tutumlarında, hastaya karşı öfkeli/düşmanca davranmamaları, eleştirel tutumlarını azaltmaları, ya da tersine aşırı koruyucu davranışlarını azaltmaları ve genel olarak sıcak anlayışlı tutum ve olumlu ifadeler içinde olmaları gerektiği anlatılmalı </a:t>
            </a:r>
          </a:p>
          <a:p>
            <a:endParaRPr lang="tr-TR" dirty="0"/>
          </a:p>
        </p:txBody>
      </p:sp>
      <p:sp>
        <p:nvSpPr>
          <p:cNvPr id="4" name="Slayt Numarası Yer Tutucusu 3"/>
          <p:cNvSpPr>
            <a:spLocks noGrp="1"/>
          </p:cNvSpPr>
          <p:nvPr>
            <p:ph type="sldNum" sz="quarter" idx="10"/>
          </p:nvPr>
        </p:nvSpPr>
        <p:spPr/>
        <p:txBody>
          <a:bodyPr/>
          <a:lstStyle/>
          <a:p>
            <a:fld id="{A9C29690-B6BD-45BD-B00D-C4D9A9E388B5}" type="slidenum">
              <a:rPr lang="tr-TR" smtClean="0"/>
              <a:t>43</a:t>
            </a:fld>
            <a:endParaRPr lang="tr-TR"/>
          </a:p>
        </p:txBody>
      </p:sp>
    </p:spTree>
    <p:extLst>
      <p:ext uri="{BB962C8B-B14F-4D97-AF65-F5344CB8AC3E}">
        <p14:creationId xmlns:p14="http://schemas.microsoft.com/office/powerpoint/2010/main" val="406963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2A2672DC-EBDB-4197-8520-C9F9BAE6CD2A}" type="datetimeFigureOut">
              <a:rPr lang="tr-TR" smtClean="0"/>
              <a:t>16.12.2020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490D9AF-AADD-4DDC-AAD1-2EBDCCCC5921}" type="slidenum">
              <a:rPr lang="tr-TR" smtClean="0"/>
              <a:t>‹#›</a:t>
            </a:fld>
            <a:endParaRPr lang="tr-T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12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A2672DC-EBDB-4197-8520-C9F9BAE6CD2A}" type="datetimeFigureOut">
              <a:rPr lang="tr-TR" smtClean="0"/>
              <a:t>16.12.2020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490D9AF-AADD-4DDC-AAD1-2EBDCCCC5921}" type="slidenum">
              <a:rPr lang="tr-TR" smtClean="0"/>
              <a:t>‹#›</a:t>
            </a:fld>
            <a:endParaRPr lang="tr-TR" dirty="0"/>
          </a:p>
        </p:txBody>
      </p:sp>
    </p:spTree>
    <p:extLst>
      <p:ext uri="{BB962C8B-B14F-4D97-AF65-F5344CB8AC3E}">
        <p14:creationId xmlns:p14="http://schemas.microsoft.com/office/powerpoint/2010/main" val="1433913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A2672DC-EBDB-4197-8520-C9F9BAE6CD2A}" type="datetimeFigureOut">
              <a:rPr lang="tr-TR" smtClean="0"/>
              <a:t>16.12.2020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490D9AF-AADD-4DDC-AAD1-2EBDCCCC5921}" type="slidenum">
              <a:rPr lang="tr-TR" smtClean="0"/>
              <a:t>‹#›</a:t>
            </a:fld>
            <a:endParaRPr lang="tr-TR" dirty="0"/>
          </a:p>
        </p:txBody>
      </p:sp>
    </p:spTree>
    <p:extLst>
      <p:ext uri="{BB962C8B-B14F-4D97-AF65-F5344CB8AC3E}">
        <p14:creationId xmlns:p14="http://schemas.microsoft.com/office/powerpoint/2010/main" val="253696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A2672DC-EBDB-4197-8520-C9F9BAE6CD2A}" type="datetimeFigureOut">
              <a:rPr lang="tr-TR" smtClean="0"/>
              <a:t>16.12.2020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490D9AF-AADD-4DDC-AAD1-2EBDCCCC5921}" type="slidenum">
              <a:rPr lang="tr-TR" smtClean="0"/>
              <a:t>‹#›</a:t>
            </a:fld>
            <a:endParaRPr lang="tr-TR" dirty="0"/>
          </a:p>
        </p:txBody>
      </p:sp>
    </p:spTree>
    <p:extLst>
      <p:ext uri="{BB962C8B-B14F-4D97-AF65-F5344CB8AC3E}">
        <p14:creationId xmlns:p14="http://schemas.microsoft.com/office/powerpoint/2010/main" val="2924662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2A2672DC-EBDB-4197-8520-C9F9BAE6CD2A}" type="datetimeFigureOut">
              <a:rPr lang="tr-TR" smtClean="0"/>
              <a:t>16.12.2020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490D9AF-AADD-4DDC-AAD1-2EBDCCCC5921}" type="slidenum">
              <a:rPr lang="tr-TR" smtClean="0"/>
              <a:t>‹#›</a:t>
            </a:fld>
            <a:endParaRPr lang="tr-T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401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A2672DC-EBDB-4197-8520-C9F9BAE6CD2A}" type="datetimeFigureOut">
              <a:rPr lang="tr-TR" smtClean="0"/>
              <a:t>16.12.2020</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490D9AF-AADD-4DDC-AAD1-2EBDCCCC5921}" type="slidenum">
              <a:rPr lang="tr-TR" smtClean="0"/>
              <a:t>‹#›</a:t>
            </a:fld>
            <a:endParaRPr lang="tr-TR" dirty="0"/>
          </a:p>
        </p:txBody>
      </p:sp>
    </p:spTree>
    <p:extLst>
      <p:ext uri="{BB962C8B-B14F-4D97-AF65-F5344CB8AC3E}">
        <p14:creationId xmlns:p14="http://schemas.microsoft.com/office/powerpoint/2010/main" val="219896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A2672DC-EBDB-4197-8520-C9F9BAE6CD2A}" type="datetimeFigureOut">
              <a:rPr lang="tr-TR" smtClean="0"/>
              <a:t>16.12.2020</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F490D9AF-AADD-4DDC-AAD1-2EBDCCCC5921}" type="slidenum">
              <a:rPr lang="tr-TR" smtClean="0"/>
              <a:t>‹#›</a:t>
            </a:fld>
            <a:endParaRPr lang="tr-TR" dirty="0"/>
          </a:p>
        </p:txBody>
      </p:sp>
    </p:spTree>
    <p:extLst>
      <p:ext uri="{BB962C8B-B14F-4D97-AF65-F5344CB8AC3E}">
        <p14:creationId xmlns:p14="http://schemas.microsoft.com/office/powerpoint/2010/main" val="345923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A2672DC-EBDB-4197-8520-C9F9BAE6CD2A}" type="datetimeFigureOut">
              <a:rPr lang="tr-TR" smtClean="0"/>
              <a:t>16.12.2020</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490D9AF-AADD-4DDC-AAD1-2EBDCCCC5921}" type="slidenum">
              <a:rPr lang="tr-TR" smtClean="0"/>
              <a:t>‹#›</a:t>
            </a:fld>
            <a:endParaRPr lang="tr-TR" dirty="0"/>
          </a:p>
        </p:txBody>
      </p:sp>
    </p:spTree>
    <p:extLst>
      <p:ext uri="{BB962C8B-B14F-4D97-AF65-F5344CB8AC3E}">
        <p14:creationId xmlns:p14="http://schemas.microsoft.com/office/powerpoint/2010/main" val="895993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A2672DC-EBDB-4197-8520-C9F9BAE6CD2A}" type="datetimeFigureOut">
              <a:rPr lang="tr-TR" smtClean="0"/>
              <a:t>16.12.2020</a:t>
            </a:fld>
            <a:endParaRPr lang="tr-TR"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dirty="0"/>
          </a:p>
        </p:txBody>
      </p:sp>
      <p:sp>
        <p:nvSpPr>
          <p:cNvPr id="9" name="Slide Number Placeholder 8"/>
          <p:cNvSpPr>
            <a:spLocks noGrp="1"/>
          </p:cNvSpPr>
          <p:nvPr>
            <p:ph type="sldNum" sz="quarter" idx="12"/>
          </p:nvPr>
        </p:nvSpPr>
        <p:spPr/>
        <p:txBody>
          <a:bodyPr/>
          <a:lstStyle/>
          <a:p>
            <a:fld id="{F490D9AF-AADD-4DDC-AAD1-2EBDCCCC5921}" type="slidenum">
              <a:rPr lang="tr-TR" smtClean="0"/>
              <a:t>‹#›</a:t>
            </a:fld>
            <a:endParaRPr lang="tr-TR" dirty="0"/>
          </a:p>
        </p:txBody>
      </p:sp>
    </p:spTree>
    <p:extLst>
      <p:ext uri="{BB962C8B-B14F-4D97-AF65-F5344CB8AC3E}">
        <p14:creationId xmlns:p14="http://schemas.microsoft.com/office/powerpoint/2010/main" val="96394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A2672DC-EBDB-4197-8520-C9F9BAE6CD2A}" type="datetimeFigureOut">
              <a:rPr lang="tr-TR" smtClean="0"/>
              <a:t>16.12.2020</a:t>
            </a:fld>
            <a:endParaRPr lang="tr-TR"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490D9AF-AADD-4DDC-AAD1-2EBDCCCC5921}" type="slidenum">
              <a:rPr lang="tr-TR" smtClean="0"/>
              <a:t>‹#›</a:t>
            </a:fld>
            <a:endParaRPr lang="tr-TR" dirty="0"/>
          </a:p>
        </p:txBody>
      </p:sp>
    </p:spTree>
    <p:extLst>
      <p:ext uri="{BB962C8B-B14F-4D97-AF65-F5344CB8AC3E}">
        <p14:creationId xmlns:p14="http://schemas.microsoft.com/office/powerpoint/2010/main" val="2856722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A2672DC-EBDB-4197-8520-C9F9BAE6CD2A}" type="datetimeFigureOut">
              <a:rPr lang="tr-TR" smtClean="0"/>
              <a:t>16.12.2020</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490D9AF-AADD-4DDC-AAD1-2EBDCCCC5921}" type="slidenum">
              <a:rPr lang="tr-TR" smtClean="0"/>
              <a:t>‹#›</a:t>
            </a:fld>
            <a:endParaRPr lang="tr-TR" dirty="0"/>
          </a:p>
        </p:txBody>
      </p:sp>
    </p:spTree>
    <p:extLst>
      <p:ext uri="{BB962C8B-B14F-4D97-AF65-F5344CB8AC3E}">
        <p14:creationId xmlns:p14="http://schemas.microsoft.com/office/powerpoint/2010/main" val="371864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A2672DC-EBDB-4197-8520-C9F9BAE6CD2A}" type="datetimeFigureOut">
              <a:rPr lang="tr-TR" smtClean="0"/>
              <a:t>16.12.2020</a:t>
            </a:fld>
            <a:endParaRPr lang="tr-TR"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490D9AF-AADD-4DDC-AAD1-2EBDCCCC5921}" type="slidenum">
              <a:rPr lang="tr-TR" smtClean="0"/>
              <a:t>‹#›</a:t>
            </a:fld>
            <a:endParaRPr lang="tr-TR"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7478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uptodate.com/contents/pharmacotherapy-for-schizophrenia-acute-and-maintenance-phase-treatment?search=Schizophrenia%20treatment&amp;source=search_result&amp;selectedTitle=1~150&amp;usage_type=default&amp;display_rank=1" TargetMode="External"/><Relationship Id="rId2" Type="http://schemas.openxmlformats.org/officeDocument/2006/relationships/hyperlink" Target="https://www.uptodate.com/contents/schizophrenia-in-adults-epidemiology-and-pathogenesis?search=Schizophrenia&amp;source=search_result&amp;selectedTitle=3~150&amp;usage_type=default&amp;display_rank=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79" y="286604"/>
            <a:ext cx="10687283" cy="1383576"/>
          </a:xfrm>
        </p:spPr>
        <p:txBody>
          <a:bodyPr/>
          <a:lstStyle/>
          <a:p>
            <a:r>
              <a:rPr lang="tr-TR" dirty="0"/>
              <a:t>Olgu </a:t>
            </a:r>
          </a:p>
        </p:txBody>
      </p:sp>
      <p:sp>
        <p:nvSpPr>
          <p:cNvPr id="3" name="İçerik Yer Tutucusu 2"/>
          <p:cNvSpPr>
            <a:spLocks noGrp="1"/>
          </p:cNvSpPr>
          <p:nvPr>
            <p:ph idx="1"/>
          </p:nvPr>
        </p:nvSpPr>
        <p:spPr/>
        <p:txBody>
          <a:bodyPr>
            <a:noAutofit/>
          </a:bodyPr>
          <a:lstStyle/>
          <a:p>
            <a:pPr>
              <a:buFont typeface="Arial" panose="020B0604020202020204" pitchFamily="34" charset="0"/>
              <a:buChar char="•"/>
            </a:pPr>
            <a:r>
              <a:rPr lang="tr-TR" sz="1600" dirty="0"/>
              <a:t>30 Y, E, bekar, anne-babasıyla yaşıyor</a:t>
            </a:r>
          </a:p>
          <a:p>
            <a:pPr>
              <a:buFont typeface="Arial" panose="020B0604020202020204" pitchFamily="34" charset="0"/>
              <a:buChar char="•"/>
            </a:pPr>
            <a:r>
              <a:rPr lang="tr-TR" sz="1600" dirty="0"/>
              <a:t>Ortaokul mezunu</a:t>
            </a:r>
          </a:p>
          <a:p>
            <a:pPr>
              <a:buFont typeface="Arial" panose="020B0604020202020204" pitchFamily="34" charset="0"/>
              <a:buChar char="•"/>
            </a:pPr>
            <a:r>
              <a:rPr lang="tr-TR" sz="1600" dirty="0"/>
              <a:t>Askerlikten </a:t>
            </a:r>
            <a:r>
              <a:rPr lang="tr-TR" sz="1600" dirty="0" err="1"/>
              <a:t>obezite</a:t>
            </a:r>
            <a:r>
              <a:rPr lang="tr-TR" sz="1600" dirty="0"/>
              <a:t> nedeniyle muaf</a:t>
            </a:r>
          </a:p>
          <a:p>
            <a:pPr>
              <a:buFont typeface="Arial" panose="020B0604020202020204" pitchFamily="34" charset="0"/>
              <a:buChar char="•"/>
            </a:pPr>
            <a:r>
              <a:rPr lang="tr-TR" sz="1600" dirty="0"/>
              <a:t>Düzenli bir çalışma hayatı yok</a:t>
            </a:r>
          </a:p>
          <a:p>
            <a:pPr>
              <a:buFont typeface="Arial" panose="020B0604020202020204" pitchFamily="34" charset="0"/>
              <a:buChar char="•"/>
            </a:pPr>
            <a:r>
              <a:rPr lang="tr-TR" sz="1600" dirty="0"/>
              <a:t>2003 yılında içe kapanma, evden çıkmama, kimseyle konuşmama, banyo yapmama, çok uyuma şikayetleri başlamış</a:t>
            </a:r>
          </a:p>
          <a:p>
            <a:pPr>
              <a:buFont typeface="Arial" panose="020B0604020202020204" pitchFamily="34" charset="0"/>
              <a:buChar char="•"/>
            </a:pPr>
            <a:r>
              <a:rPr lang="tr-TR" sz="1600" dirty="0"/>
              <a:t>Ailenin tabloyu “tembellik” olarak yorumlaması ve damgalanma korkusunun etkisiyle 2008 yılına dek bir psikiyatrik başvuru yapılmamış</a:t>
            </a:r>
          </a:p>
          <a:p>
            <a:pPr>
              <a:buFont typeface="Arial" panose="020B0604020202020204" pitchFamily="34" charset="0"/>
              <a:buChar char="•"/>
            </a:pPr>
            <a:r>
              <a:rPr lang="tr-TR" sz="1600" dirty="0"/>
              <a:t>2008’de; saçma ve anlamsız konuşmalar, annesinin yaptığı yemekleri yememe, eve kimsenin gelmesini istememe, anne ve babasına şiddet uygulama</a:t>
            </a:r>
          </a:p>
          <a:p>
            <a:pPr>
              <a:buFont typeface="Arial" panose="020B0604020202020204" pitchFamily="34" charset="0"/>
              <a:buChar char="•"/>
            </a:pPr>
            <a:r>
              <a:rPr lang="tr-TR" sz="1600" dirty="0"/>
              <a:t>Başvuruda “</a:t>
            </a:r>
            <a:r>
              <a:rPr lang="tr-TR" sz="1600" dirty="0" err="1"/>
              <a:t>obez</a:t>
            </a:r>
            <a:r>
              <a:rPr lang="tr-TR" sz="1600" dirty="0"/>
              <a:t> görünümde, </a:t>
            </a:r>
            <a:r>
              <a:rPr lang="tr-TR" sz="1600" dirty="0" err="1"/>
              <a:t>özbakım</a:t>
            </a:r>
            <a:r>
              <a:rPr lang="tr-TR" sz="1600" dirty="0"/>
              <a:t> kötü, </a:t>
            </a:r>
            <a:r>
              <a:rPr lang="tr-TR" sz="1600" dirty="0" err="1"/>
              <a:t>psikomotor</a:t>
            </a:r>
            <a:r>
              <a:rPr lang="tr-TR" sz="1600" dirty="0"/>
              <a:t> aktivitede artış, ailesine karşı </a:t>
            </a:r>
            <a:r>
              <a:rPr lang="tr-TR" sz="1600" dirty="0" err="1"/>
              <a:t>hostil</a:t>
            </a:r>
            <a:r>
              <a:rPr lang="tr-TR" sz="1600" dirty="0"/>
              <a:t>, </a:t>
            </a:r>
            <a:r>
              <a:rPr lang="tr-TR" sz="1600" dirty="0" err="1"/>
              <a:t>enkoheran</a:t>
            </a:r>
            <a:r>
              <a:rPr lang="tr-TR" sz="1600" dirty="0"/>
              <a:t> konuşma, referans, </a:t>
            </a:r>
            <a:r>
              <a:rPr lang="tr-TR" sz="1600" dirty="0" err="1"/>
              <a:t>persekütif</a:t>
            </a:r>
            <a:r>
              <a:rPr lang="tr-TR" sz="1600" dirty="0"/>
              <a:t> ve bizar hezeyanlar, işitsel, görsel, koku ve </a:t>
            </a:r>
            <a:r>
              <a:rPr lang="tr-TR" sz="1600" dirty="0" err="1"/>
              <a:t>taktil</a:t>
            </a:r>
            <a:r>
              <a:rPr lang="tr-TR" sz="1600" dirty="0"/>
              <a:t> </a:t>
            </a:r>
            <a:r>
              <a:rPr lang="tr-TR" sz="1600" dirty="0" err="1"/>
              <a:t>varsanılar</a:t>
            </a:r>
            <a:r>
              <a:rPr lang="tr-TR" sz="1600" dirty="0"/>
              <a:t>”</a:t>
            </a:r>
          </a:p>
        </p:txBody>
      </p:sp>
    </p:spTree>
    <p:extLst>
      <p:ext uri="{BB962C8B-B14F-4D97-AF65-F5344CB8AC3E}">
        <p14:creationId xmlns:p14="http://schemas.microsoft.com/office/powerpoint/2010/main" val="140045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Epidemiyoloji</a:t>
            </a:r>
          </a:p>
        </p:txBody>
      </p:sp>
      <p:sp>
        <p:nvSpPr>
          <p:cNvPr id="3" name="İçerik Yer Tutucusu 2"/>
          <p:cNvSpPr>
            <a:spLocks noGrp="1"/>
          </p:cNvSpPr>
          <p:nvPr>
            <p:ph idx="1"/>
          </p:nvPr>
        </p:nvSpPr>
        <p:spPr>
          <a:xfrm>
            <a:off x="1097280" y="1845733"/>
            <a:ext cx="10328102" cy="4379575"/>
          </a:xfrm>
        </p:spPr>
        <p:txBody>
          <a:bodyPr>
            <a:noAutofit/>
          </a:bodyPr>
          <a:lstStyle/>
          <a:p>
            <a:pPr>
              <a:lnSpc>
                <a:spcPct val="150000"/>
              </a:lnSpc>
              <a:buFont typeface="Wingdings" panose="05000000000000000000" pitchFamily="2" charset="2"/>
              <a:buChar char="Ø"/>
            </a:pPr>
            <a:r>
              <a:rPr lang="tr-TR" sz="1800" dirty="0"/>
              <a:t>Şizofreni hastalarında hiç evlenmemiş olma durumu en sık izlenen medeni durum olmakla birlikte, boşanmış ve ayrı yaşıyor olma durumlarının da arttığı gösterilmiştir </a:t>
            </a:r>
          </a:p>
          <a:p>
            <a:pPr>
              <a:lnSpc>
                <a:spcPct val="150000"/>
              </a:lnSpc>
              <a:buFont typeface="Wingdings" panose="05000000000000000000" pitchFamily="2" charset="2"/>
              <a:buChar char="Ø"/>
            </a:pPr>
            <a:r>
              <a:rPr lang="tr-TR" sz="1800" dirty="0"/>
              <a:t>Düşük sosyoekonomik düzey</a:t>
            </a:r>
          </a:p>
          <a:p>
            <a:pPr>
              <a:lnSpc>
                <a:spcPct val="150000"/>
              </a:lnSpc>
              <a:buFont typeface="Wingdings" panose="05000000000000000000" pitchFamily="2" charset="2"/>
              <a:buChar char="Ø"/>
            </a:pPr>
            <a:r>
              <a:rPr lang="tr-TR" sz="1800" dirty="0"/>
              <a:t>Her iki ebeveyn sağlıklı</a:t>
            </a:r>
            <a:r>
              <a:rPr lang="tr-TR" sz="1800" dirty="0">
                <a:sym typeface="Wingdings" panose="05000000000000000000" pitchFamily="2" charset="2"/>
              </a:rPr>
              <a:t></a:t>
            </a:r>
            <a:r>
              <a:rPr lang="tr-TR" sz="1800" dirty="0"/>
              <a:t> %1</a:t>
            </a:r>
          </a:p>
          <a:p>
            <a:pPr>
              <a:lnSpc>
                <a:spcPct val="150000"/>
              </a:lnSpc>
              <a:buFont typeface="Wingdings" panose="05000000000000000000" pitchFamily="2" charset="2"/>
              <a:buChar char="Ø"/>
            </a:pPr>
            <a:r>
              <a:rPr lang="tr-TR" sz="1800" dirty="0"/>
              <a:t>Her iki ebeveyn şizofreni</a:t>
            </a:r>
            <a:r>
              <a:rPr lang="tr-TR" sz="1800" dirty="0">
                <a:sym typeface="Wingdings" panose="05000000000000000000" pitchFamily="2" charset="2"/>
              </a:rPr>
              <a:t> %35</a:t>
            </a:r>
            <a:endParaRPr lang="tr-TR" sz="1800" dirty="0"/>
          </a:p>
          <a:p>
            <a:pPr>
              <a:lnSpc>
                <a:spcPct val="150000"/>
              </a:lnSpc>
              <a:buFont typeface="Wingdings" panose="05000000000000000000" pitchFamily="2" charset="2"/>
              <a:buChar char="Ø"/>
            </a:pPr>
            <a:r>
              <a:rPr lang="tr-TR" sz="1800" dirty="0"/>
              <a:t>Annesinde ya da babasında şizofreni olan kişilerde ise bu oran % 13</a:t>
            </a:r>
          </a:p>
          <a:p>
            <a:pPr>
              <a:lnSpc>
                <a:spcPct val="150000"/>
              </a:lnSpc>
              <a:buFont typeface="Wingdings" panose="05000000000000000000" pitchFamily="2" charset="2"/>
              <a:buChar char="Ø"/>
            </a:pPr>
            <a:r>
              <a:rPr lang="tr-TR" sz="1800" dirty="0"/>
              <a:t>Şizofrenisi olan kişilerin birinci dereceden akrabalarında 10 kat artmış risk</a:t>
            </a:r>
          </a:p>
        </p:txBody>
      </p:sp>
      <p:pic>
        <p:nvPicPr>
          <p:cNvPr id="7" name="Resim 6">
            <a:extLst>
              <a:ext uri="{FF2B5EF4-FFF2-40B4-BE49-F238E27FC236}">
                <a16:creationId xmlns:a16="http://schemas.microsoft.com/office/drawing/2014/main" id="{E995302A-A194-4C5C-BA1A-2EDC2169F609}"/>
              </a:ext>
            </a:extLst>
          </p:cNvPr>
          <p:cNvPicPr>
            <a:picLocks noChangeAspect="1"/>
          </p:cNvPicPr>
          <p:nvPr/>
        </p:nvPicPr>
        <p:blipFill rotWithShape="1">
          <a:blip r:embed="rId2"/>
          <a:srcRect l="10473" t="39307" r="37025" b="23810"/>
          <a:stretch/>
        </p:blipFill>
        <p:spPr>
          <a:xfrm>
            <a:off x="6816435" y="2398817"/>
            <a:ext cx="3993621" cy="2244436"/>
          </a:xfrm>
          <a:prstGeom prst="rect">
            <a:avLst/>
          </a:prstGeom>
        </p:spPr>
      </p:pic>
    </p:spTree>
    <p:extLst>
      <p:ext uri="{BB962C8B-B14F-4D97-AF65-F5344CB8AC3E}">
        <p14:creationId xmlns:p14="http://schemas.microsoft.com/office/powerpoint/2010/main" val="217130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Etiyoloji ve </a:t>
            </a:r>
            <a:r>
              <a:rPr lang="tr-TR" dirty="0" err="1"/>
              <a:t>patogenez</a:t>
            </a:r>
            <a:br>
              <a:rPr lang="tr-TR" dirty="0"/>
            </a:br>
            <a:endParaRPr lang="tr-TR" dirty="0"/>
          </a:p>
        </p:txBody>
      </p:sp>
      <p:sp>
        <p:nvSpPr>
          <p:cNvPr id="3" name="İçerik Yer Tutucusu 2"/>
          <p:cNvSpPr>
            <a:spLocks noGrp="1"/>
          </p:cNvSpPr>
          <p:nvPr>
            <p:ph idx="1"/>
          </p:nvPr>
        </p:nvSpPr>
        <p:spPr/>
        <p:txBody>
          <a:bodyPr/>
          <a:lstStyle/>
          <a:p>
            <a:endParaRPr lang="tr-TR" dirty="0"/>
          </a:p>
          <a:p>
            <a:pPr>
              <a:lnSpc>
                <a:spcPct val="150000"/>
              </a:lnSpc>
              <a:buFont typeface="Wingdings" panose="05000000000000000000" pitchFamily="2" charset="2"/>
              <a:buChar char="Ø"/>
            </a:pPr>
            <a:r>
              <a:rPr lang="tr-TR" sz="1800" dirty="0"/>
              <a:t>Şizofreni </a:t>
            </a:r>
            <a:r>
              <a:rPr lang="tr-TR" sz="1800" dirty="0" err="1"/>
              <a:t>fizyopatolojisinde</a:t>
            </a:r>
            <a:r>
              <a:rPr lang="tr-TR" sz="1800" dirty="0"/>
              <a:t> etiyolojik süreç veya süreçler tam olarak bilinmemekle birlikte benzer belirti ve semptomlarla kendini gösteren çok sayıda hastalıktan oluşan bir sendrom olarak kabul edilmektedir</a:t>
            </a:r>
          </a:p>
          <a:p>
            <a:pPr>
              <a:lnSpc>
                <a:spcPct val="150000"/>
              </a:lnSpc>
              <a:buFont typeface="Wingdings" panose="05000000000000000000" pitchFamily="2" charset="2"/>
              <a:buChar char="Ø"/>
            </a:pPr>
            <a:r>
              <a:rPr lang="tr-TR" sz="1800" dirty="0"/>
              <a:t>Bu </a:t>
            </a:r>
            <a:r>
              <a:rPr lang="tr-TR" sz="1800" dirty="0" err="1"/>
              <a:t>heterojenite</a:t>
            </a:r>
            <a:r>
              <a:rPr lang="tr-TR" sz="1800" dirty="0"/>
              <a:t> etiyolojik ve </a:t>
            </a:r>
            <a:r>
              <a:rPr lang="tr-TR" sz="1800" dirty="0" err="1"/>
              <a:t>patofizyolojik</a:t>
            </a:r>
            <a:r>
              <a:rPr lang="tr-TR" sz="1800" dirty="0"/>
              <a:t> faktörlerin aydınlatılmasını zorlaştırmaktadır</a:t>
            </a:r>
          </a:p>
          <a:p>
            <a:pPr>
              <a:lnSpc>
                <a:spcPct val="150000"/>
              </a:lnSpc>
              <a:buFont typeface="Wingdings" panose="05000000000000000000" pitchFamily="2" charset="2"/>
              <a:buChar char="Ø"/>
            </a:pPr>
            <a:r>
              <a:rPr lang="tr-TR" sz="1800" dirty="0"/>
              <a:t>Genetik, </a:t>
            </a:r>
            <a:r>
              <a:rPr lang="tr-TR" sz="1800" dirty="0" err="1"/>
              <a:t>serebral</a:t>
            </a:r>
            <a:r>
              <a:rPr lang="tr-TR" sz="1800" dirty="0"/>
              <a:t> görüntüleme, </a:t>
            </a:r>
            <a:r>
              <a:rPr lang="tr-TR" sz="1800" dirty="0" err="1"/>
              <a:t>nörokimya</a:t>
            </a:r>
            <a:r>
              <a:rPr lang="tr-TR" sz="1800" dirty="0"/>
              <a:t>, </a:t>
            </a:r>
            <a:r>
              <a:rPr lang="tr-TR" sz="1800" dirty="0" err="1"/>
              <a:t>nöropatoloji</a:t>
            </a:r>
            <a:r>
              <a:rPr lang="tr-TR" sz="1800" dirty="0"/>
              <a:t> çalışmalarından elde edilen bulgular şizofreninin </a:t>
            </a:r>
            <a:r>
              <a:rPr lang="tr-TR" sz="1800" dirty="0" err="1"/>
              <a:t>etyolojisine</a:t>
            </a:r>
            <a:r>
              <a:rPr lang="tr-TR" sz="1800" dirty="0"/>
              <a:t> ilişkin önemli bilgiler elde edilmesini sağlamıştır</a:t>
            </a:r>
          </a:p>
          <a:p>
            <a:endParaRPr lang="tr-TR" dirty="0"/>
          </a:p>
        </p:txBody>
      </p:sp>
    </p:spTree>
    <p:extLst>
      <p:ext uri="{BB962C8B-B14F-4D97-AF65-F5344CB8AC3E}">
        <p14:creationId xmlns:p14="http://schemas.microsoft.com/office/powerpoint/2010/main" val="2467156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Etiyoloji ve </a:t>
            </a:r>
            <a:r>
              <a:rPr lang="tr-TR" dirty="0" err="1"/>
              <a:t>patogenez</a:t>
            </a:r>
            <a:br>
              <a:rPr lang="tr-TR" dirty="0"/>
            </a:br>
            <a:endParaRPr lang="tr-TR" dirty="0"/>
          </a:p>
        </p:txBody>
      </p:sp>
      <p:sp>
        <p:nvSpPr>
          <p:cNvPr id="3" name="İçerik Yer Tutucusu 2"/>
          <p:cNvSpPr>
            <a:spLocks noGrp="1"/>
          </p:cNvSpPr>
          <p:nvPr>
            <p:ph idx="1"/>
          </p:nvPr>
        </p:nvSpPr>
        <p:spPr>
          <a:xfrm>
            <a:off x="1097280" y="1845734"/>
            <a:ext cx="6443551" cy="3806921"/>
          </a:xfrm>
        </p:spPr>
        <p:txBody>
          <a:bodyPr/>
          <a:lstStyle/>
          <a:p>
            <a:r>
              <a:rPr lang="tr-TR" b="1" i="1" dirty="0"/>
              <a:t>Genetik </a:t>
            </a:r>
          </a:p>
          <a:p>
            <a:pPr>
              <a:lnSpc>
                <a:spcPct val="150000"/>
              </a:lnSpc>
              <a:buFont typeface="Wingdings" panose="05000000000000000000" pitchFamily="2" charset="2"/>
              <a:buChar char="Ø"/>
            </a:pPr>
            <a:r>
              <a:rPr lang="tr-TR" sz="1800" dirty="0" err="1"/>
              <a:t>Monozigotiklerde</a:t>
            </a:r>
            <a:r>
              <a:rPr lang="tr-TR" sz="1800" dirty="0"/>
              <a:t> </a:t>
            </a:r>
            <a:r>
              <a:rPr lang="tr-TR" sz="1800" dirty="0" err="1"/>
              <a:t>dizigotik</a:t>
            </a:r>
            <a:r>
              <a:rPr lang="tr-TR" sz="1800" dirty="0"/>
              <a:t> ikizlere kıyasla şizofreni oranı daha yüksek</a:t>
            </a:r>
          </a:p>
          <a:p>
            <a:pPr>
              <a:lnSpc>
                <a:spcPct val="150000"/>
              </a:lnSpc>
              <a:buFont typeface="Wingdings" panose="05000000000000000000" pitchFamily="2" charset="2"/>
              <a:buChar char="Ø"/>
            </a:pPr>
            <a:r>
              <a:rPr lang="tr-TR" sz="1800" dirty="0"/>
              <a:t>Ancak bu oran %100 değil</a:t>
            </a:r>
            <a:r>
              <a:rPr lang="tr-TR" sz="1800" dirty="0">
                <a:sym typeface="Wingdings" panose="05000000000000000000" pitchFamily="2" charset="2"/>
              </a:rPr>
              <a:t> Çevresel etmenler</a:t>
            </a:r>
            <a:endParaRPr lang="tr-TR" sz="1800" dirty="0"/>
          </a:p>
          <a:p>
            <a:pPr>
              <a:lnSpc>
                <a:spcPct val="150000"/>
              </a:lnSpc>
              <a:buFont typeface="Wingdings" panose="05000000000000000000" pitchFamily="2" charset="2"/>
              <a:buChar char="Ø"/>
            </a:pPr>
            <a:r>
              <a:rPr lang="tr-TR" sz="1800" dirty="0"/>
              <a:t>Genetik risk faktörleri için bol miktarda kanıt olmasına rağmen, şizofreni etiyolojisinde yer alan spesifik genler tam olarak tanımlanmamıştır</a:t>
            </a:r>
          </a:p>
          <a:p>
            <a:endParaRPr lang="tr-TR" dirty="0"/>
          </a:p>
          <a:p>
            <a:endParaRPr lang="tr-TR" dirty="0"/>
          </a:p>
        </p:txBody>
      </p:sp>
      <p:pic>
        <p:nvPicPr>
          <p:cNvPr id="7" name="Resim 6">
            <a:extLst>
              <a:ext uri="{FF2B5EF4-FFF2-40B4-BE49-F238E27FC236}">
                <a16:creationId xmlns:a16="http://schemas.microsoft.com/office/drawing/2014/main" id="{85377902-52AB-4C1C-8F84-37D5A6ADEB61}"/>
              </a:ext>
            </a:extLst>
          </p:cNvPr>
          <p:cNvPicPr>
            <a:picLocks noChangeAspect="1"/>
          </p:cNvPicPr>
          <p:nvPr/>
        </p:nvPicPr>
        <p:blipFill rotWithShape="1">
          <a:blip r:embed="rId2"/>
          <a:srcRect l="28945" t="30065" r="23365" b="28189"/>
          <a:stretch/>
        </p:blipFill>
        <p:spPr>
          <a:xfrm>
            <a:off x="7707085" y="2095116"/>
            <a:ext cx="4120738" cy="2885704"/>
          </a:xfrm>
          <a:prstGeom prst="rect">
            <a:avLst/>
          </a:prstGeom>
        </p:spPr>
      </p:pic>
    </p:spTree>
    <p:extLst>
      <p:ext uri="{BB962C8B-B14F-4D97-AF65-F5344CB8AC3E}">
        <p14:creationId xmlns:p14="http://schemas.microsoft.com/office/powerpoint/2010/main" val="4176035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Etiyoloji ve </a:t>
            </a:r>
            <a:r>
              <a:rPr lang="tr-TR" dirty="0" err="1"/>
              <a:t>patogenez</a:t>
            </a:r>
            <a:br>
              <a:rPr lang="tr-TR" dirty="0"/>
            </a:br>
            <a:endParaRPr lang="tr-TR" dirty="0"/>
          </a:p>
        </p:txBody>
      </p:sp>
      <p:sp>
        <p:nvSpPr>
          <p:cNvPr id="3" name="İçerik Yer Tutucusu 2"/>
          <p:cNvSpPr>
            <a:spLocks noGrp="1"/>
          </p:cNvSpPr>
          <p:nvPr>
            <p:ph idx="1"/>
          </p:nvPr>
        </p:nvSpPr>
        <p:spPr>
          <a:xfrm>
            <a:off x="864881" y="1737360"/>
            <a:ext cx="10523197" cy="4552604"/>
          </a:xfrm>
        </p:spPr>
        <p:txBody>
          <a:bodyPr>
            <a:normAutofit/>
          </a:bodyPr>
          <a:lstStyle/>
          <a:p>
            <a:pPr marL="0" indent="0">
              <a:buNone/>
            </a:pPr>
            <a:r>
              <a:rPr lang="tr-TR" b="1" i="1" dirty="0" err="1"/>
              <a:t>Obstetrik</a:t>
            </a:r>
            <a:r>
              <a:rPr lang="tr-TR" b="1" i="1" dirty="0"/>
              <a:t> Anomaliler ve </a:t>
            </a:r>
            <a:r>
              <a:rPr lang="tr-TR" b="1" i="1" dirty="0" err="1"/>
              <a:t>Intrauterin</a:t>
            </a:r>
            <a:r>
              <a:rPr lang="tr-TR" b="1" i="1" dirty="0"/>
              <a:t> Enfeksiyonlar </a:t>
            </a:r>
          </a:p>
          <a:p>
            <a:pPr>
              <a:buFont typeface="Wingdings" panose="05000000000000000000" pitchFamily="2" charset="2"/>
              <a:buChar char="Ø"/>
            </a:pPr>
            <a:r>
              <a:rPr lang="tr-TR" sz="1800" dirty="0" err="1"/>
              <a:t>Obstetrik</a:t>
            </a:r>
            <a:r>
              <a:rPr lang="tr-TR" sz="1800" dirty="0"/>
              <a:t> Komplikasyonlar </a:t>
            </a:r>
          </a:p>
          <a:p>
            <a:pPr>
              <a:buFont typeface="Wingdings" panose="05000000000000000000" pitchFamily="2" charset="2"/>
              <a:buChar char="v"/>
            </a:pPr>
            <a:r>
              <a:rPr lang="tr-TR" sz="1800" dirty="0"/>
              <a:t>Kanama </a:t>
            </a:r>
          </a:p>
          <a:p>
            <a:pPr>
              <a:buFont typeface="Wingdings" panose="05000000000000000000" pitchFamily="2" charset="2"/>
              <a:buChar char="v"/>
            </a:pPr>
            <a:r>
              <a:rPr lang="tr-TR" sz="1800" dirty="0"/>
              <a:t>Erken doğum </a:t>
            </a:r>
          </a:p>
          <a:p>
            <a:pPr>
              <a:buFont typeface="Wingdings" panose="05000000000000000000" pitchFamily="2" charset="2"/>
              <a:buChar char="v"/>
            </a:pPr>
            <a:r>
              <a:rPr lang="tr-TR" sz="1800" dirty="0"/>
              <a:t>Kan grubu uyuşmazlıkları</a:t>
            </a:r>
          </a:p>
          <a:p>
            <a:pPr>
              <a:buFont typeface="Wingdings" panose="05000000000000000000" pitchFamily="2" charset="2"/>
              <a:buChar char="v"/>
            </a:pPr>
            <a:r>
              <a:rPr lang="tr-TR" sz="1800" dirty="0" err="1"/>
              <a:t>Fetal</a:t>
            </a:r>
            <a:r>
              <a:rPr lang="tr-TR" sz="1800" dirty="0"/>
              <a:t> </a:t>
            </a:r>
            <a:r>
              <a:rPr lang="tr-TR" sz="1800" dirty="0" err="1"/>
              <a:t>hipoksi</a:t>
            </a:r>
            <a:endParaRPr lang="tr-TR" sz="1800" dirty="0"/>
          </a:p>
          <a:p>
            <a:pPr>
              <a:buFont typeface="Wingdings" panose="05000000000000000000" pitchFamily="2" charset="2"/>
              <a:buChar char="v"/>
            </a:pPr>
            <a:r>
              <a:rPr lang="tr-TR" sz="1800" dirty="0" err="1"/>
              <a:t>Maternal</a:t>
            </a:r>
            <a:r>
              <a:rPr lang="tr-TR" sz="1800" dirty="0"/>
              <a:t> enfeksiyon</a:t>
            </a:r>
          </a:p>
          <a:p>
            <a:pPr marL="0" indent="0">
              <a:lnSpc>
                <a:spcPct val="150000"/>
              </a:lnSpc>
              <a:buNone/>
            </a:pPr>
            <a:r>
              <a:rPr lang="tr-TR" sz="1800" i="1" dirty="0" err="1">
                <a:solidFill>
                  <a:schemeClr val="accent2">
                    <a:lumMod val="75000"/>
                  </a:schemeClr>
                </a:solidFill>
              </a:rPr>
              <a:t>Obstetrik</a:t>
            </a:r>
            <a:r>
              <a:rPr lang="tr-TR" sz="1800" i="1" dirty="0">
                <a:solidFill>
                  <a:schemeClr val="accent2">
                    <a:lumMod val="75000"/>
                  </a:schemeClr>
                </a:solidFill>
              </a:rPr>
              <a:t> komplikasyon öyküsü olan şizofreni hastalarında, hastalığın başlangıç yaşının daha erken olduğu, komplikasyon miktarı arttıkça bu yaşın daha erkene kaydığı, daha kronik bir seyir gösterdiği ve negatif belirtilerin daha belirgin olduğu yapılan çalışmalarda gösterilmiştir </a:t>
            </a:r>
          </a:p>
        </p:txBody>
      </p:sp>
      <p:pic>
        <p:nvPicPr>
          <p:cNvPr id="5" name="Resim 4">
            <a:extLst>
              <a:ext uri="{FF2B5EF4-FFF2-40B4-BE49-F238E27FC236}">
                <a16:creationId xmlns:a16="http://schemas.microsoft.com/office/drawing/2014/main" id="{2A63DEF4-5E10-46D9-B946-6C26952CC53E}"/>
              </a:ext>
            </a:extLst>
          </p:cNvPr>
          <p:cNvPicPr>
            <a:picLocks noChangeAspect="1"/>
          </p:cNvPicPr>
          <p:nvPr/>
        </p:nvPicPr>
        <p:blipFill rotWithShape="1">
          <a:blip r:embed="rId3"/>
          <a:srcRect l="10062" t="29264" r="46306" b="33506"/>
          <a:stretch/>
        </p:blipFill>
        <p:spPr>
          <a:xfrm>
            <a:off x="6579949" y="2009022"/>
            <a:ext cx="3847337" cy="2626200"/>
          </a:xfrm>
          <a:prstGeom prst="rect">
            <a:avLst/>
          </a:prstGeom>
        </p:spPr>
      </p:pic>
    </p:spTree>
    <p:extLst>
      <p:ext uri="{BB962C8B-B14F-4D97-AF65-F5344CB8AC3E}">
        <p14:creationId xmlns:p14="http://schemas.microsoft.com/office/powerpoint/2010/main" val="2352772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Etiyoloji ve </a:t>
            </a:r>
            <a:r>
              <a:rPr lang="tr-TR" dirty="0" err="1"/>
              <a:t>patogenez</a:t>
            </a:r>
            <a:br>
              <a:rPr lang="tr-TR" dirty="0"/>
            </a:br>
            <a:endParaRPr lang="tr-TR" dirty="0"/>
          </a:p>
        </p:txBody>
      </p:sp>
      <p:sp>
        <p:nvSpPr>
          <p:cNvPr id="3" name="İçerik Yer Tutucusu 2"/>
          <p:cNvSpPr>
            <a:spLocks noGrp="1"/>
          </p:cNvSpPr>
          <p:nvPr>
            <p:ph idx="1"/>
          </p:nvPr>
        </p:nvSpPr>
        <p:spPr>
          <a:xfrm>
            <a:off x="922544" y="1737360"/>
            <a:ext cx="10058400" cy="4188427"/>
          </a:xfrm>
        </p:spPr>
        <p:txBody>
          <a:bodyPr>
            <a:normAutofit fontScale="92500" lnSpcReduction="10000"/>
          </a:bodyPr>
          <a:lstStyle/>
          <a:p>
            <a:pPr>
              <a:buFont typeface="Wingdings" panose="05000000000000000000" pitchFamily="2" charset="2"/>
              <a:buChar char="Ø"/>
            </a:pPr>
            <a:r>
              <a:rPr lang="tr-TR" dirty="0"/>
              <a:t>İstenmeyen gebelik ürünü olmak</a:t>
            </a:r>
          </a:p>
          <a:p>
            <a:pPr>
              <a:buFont typeface="Wingdings" panose="05000000000000000000" pitchFamily="2" charset="2"/>
              <a:buChar char="Ø"/>
            </a:pPr>
            <a:r>
              <a:rPr lang="tr-TR" dirty="0"/>
              <a:t>Babanın doğum öncesi ölümü</a:t>
            </a:r>
          </a:p>
          <a:p>
            <a:pPr>
              <a:buFont typeface="Wingdings" panose="05000000000000000000" pitchFamily="2" charset="2"/>
              <a:buChar char="Ø"/>
            </a:pPr>
            <a:r>
              <a:rPr lang="tr-TR" dirty="0"/>
              <a:t>Kıtlık</a:t>
            </a:r>
          </a:p>
          <a:p>
            <a:pPr>
              <a:buFont typeface="Wingdings" panose="05000000000000000000" pitchFamily="2" charset="2"/>
              <a:buChar char="Ø"/>
            </a:pPr>
            <a:r>
              <a:rPr lang="tr-TR" dirty="0"/>
              <a:t>Yas</a:t>
            </a:r>
          </a:p>
          <a:p>
            <a:pPr>
              <a:buFont typeface="Wingdings" panose="05000000000000000000" pitchFamily="2" charset="2"/>
              <a:buChar char="Ø"/>
            </a:pPr>
            <a:r>
              <a:rPr lang="tr-TR" dirty="0"/>
              <a:t>Sigara </a:t>
            </a:r>
          </a:p>
          <a:p>
            <a:pPr>
              <a:buFont typeface="Wingdings" panose="05000000000000000000" pitchFamily="2" charset="2"/>
              <a:buChar char="Ø"/>
            </a:pPr>
            <a:r>
              <a:rPr lang="tr-TR" dirty="0" err="1"/>
              <a:t>Antenatal</a:t>
            </a:r>
            <a:r>
              <a:rPr lang="tr-TR" dirty="0"/>
              <a:t> enfeksiyon</a:t>
            </a:r>
          </a:p>
          <a:p>
            <a:pPr>
              <a:buFont typeface="Wingdings" panose="05000000000000000000" pitchFamily="2" charset="2"/>
              <a:buChar char="v"/>
            </a:pPr>
            <a:r>
              <a:rPr lang="tr-TR" dirty="0"/>
              <a:t>Kışın sonlarında ve ilkbaharın başında doğanlarda artan şizofreni riski, muhtemelen doğum öncesi </a:t>
            </a:r>
            <a:r>
              <a:rPr lang="tr-TR" dirty="0" err="1"/>
              <a:t>nöral</a:t>
            </a:r>
            <a:r>
              <a:rPr lang="tr-TR" dirty="0"/>
              <a:t> gelişim sırasında annenin </a:t>
            </a:r>
            <a:r>
              <a:rPr lang="tr-TR" dirty="0" err="1"/>
              <a:t>influenza</a:t>
            </a:r>
            <a:r>
              <a:rPr lang="tr-TR" dirty="0"/>
              <a:t> virüsüne artan </a:t>
            </a:r>
            <a:r>
              <a:rPr lang="tr-TR" dirty="0" err="1"/>
              <a:t>maruziyetini</a:t>
            </a:r>
            <a:r>
              <a:rPr lang="tr-TR" dirty="0"/>
              <a:t> yansıtabilir</a:t>
            </a:r>
          </a:p>
          <a:p>
            <a:pPr>
              <a:buFont typeface="Wingdings" panose="05000000000000000000" pitchFamily="2" charset="2"/>
              <a:buChar char="v"/>
            </a:pPr>
            <a:r>
              <a:rPr lang="tr-TR" dirty="0"/>
              <a:t>Parazit </a:t>
            </a:r>
            <a:r>
              <a:rPr lang="tr-TR" dirty="0" err="1"/>
              <a:t>toksoplazma</a:t>
            </a:r>
            <a:r>
              <a:rPr lang="tr-TR" dirty="0"/>
              <a:t> </a:t>
            </a:r>
            <a:r>
              <a:rPr lang="tr-TR" dirty="0" err="1"/>
              <a:t>gondii'ye</a:t>
            </a:r>
            <a:r>
              <a:rPr lang="tr-TR" dirty="0"/>
              <a:t> karşı yüksek </a:t>
            </a:r>
            <a:r>
              <a:rPr lang="tr-TR" dirty="0" err="1"/>
              <a:t>maternal</a:t>
            </a:r>
            <a:r>
              <a:rPr lang="tr-TR" dirty="0"/>
              <a:t> </a:t>
            </a:r>
            <a:r>
              <a:rPr lang="tr-TR" dirty="0" err="1"/>
              <a:t>IgG</a:t>
            </a:r>
            <a:r>
              <a:rPr lang="tr-TR" dirty="0"/>
              <a:t> antikorlarının, yavrularda şizofreni gelişme göreli riskini yaklaşık yüzde 60 ila 70 oranında artırdığı bulunmuştur </a:t>
            </a:r>
          </a:p>
          <a:p>
            <a:pPr>
              <a:buFont typeface="Wingdings" panose="05000000000000000000" pitchFamily="2" charset="2"/>
              <a:buChar char="v"/>
            </a:pPr>
            <a:r>
              <a:rPr lang="tr-TR" dirty="0"/>
              <a:t>HSV2 çelişkili veriler mevcut</a:t>
            </a:r>
          </a:p>
          <a:p>
            <a:pPr marL="0" indent="0">
              <a:buNone/>
            </a:pPr>
            <a:endParaRPr lang="tr-TR" dirty="0"/>
          </a:p>
        </p:txBody>
      </p:sp>
      <p:sp>
        <p:nvSpPr>
          <p:cNvPr id="4" name="Sağ Ayraç 3"/>
          <p:cNvSpPr/>
          <p:nvPr/>
        </p:nvSpPr>
        <p:spPr>
          <a:xfrm>
            <a:off x="4386898" y="1737360"/>
            <a:ext cx="812800" cy="13482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5" name="Yuvarlatılmış Dikdörtgen 4"/>
          <p:cNvSpPr/>
          <p:nvPr/>
        </p:nvSpPr>
        <p:spPr>
          <a:xfrm>
            <a:off x="5374434" y="2241656"/>
            <a:ext cx="3079102" cy="5784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solidFill>
                  <a:schemeClr val="tx1"/>
                </a:solidFill>
              </a:rPr>
              <a:t>Maternal</a:t>
            </a:r>
            <a:r>
              <a:rPr lang="tr-TR" dirty="0">
                <a:solidFill>
                  <a:schemeClr val="tx1"/>
                </a:solidFill>
              </a:rPr>
              <a:t> stres</a:t>
            </a:r>
          </a:p>
        </p:txBody>
      </p:sp>
    </p:spTree>
    <p:extLst>
      <p:ext uri="{BB962C8B-B14F-4D97-AF65-F5344CB8AC3E}">
        <p14:creationId xmlns:p14="http://schemas.microsoft.com/office/powerpoint/2010/main" val="1193810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Etiyoloji ve </a:t>
            </a:r>
            <a:r>
              <a:rPr lang="tr-TR" dirty="0" err="1"/>
              <a:t>patogenez</a:t>
            </a:r>
            <a:br>
              <a:rPr lang="tr-TR" dirty="0"/>
            </a:br>
            <a:endParaRPr lang="tr-TR" dirty="0"/>
          </a:p>
        </p:txBody>
      </p:sp>
      <p:sp>
        <p:nvSpPr>
          <p:cNvPr id="3" name="İçerik Yer Tutucusu 2"/>
          <p:cNvSpPr>
            <a:spLocks noGrp="1"/>
          </p:cNvSpPr>
          <p:nvPr>
            <p:ph idx="1"/>
          </p:nvPr>
        </p:nvSpPr>
        <p:spPr/>
        <p:txBody>
          <a:bodyPr>
            <a:normAutofit/>
          </a:bodyPr>
          <a:lstStyle/>
          <a:p>
            <a:r>
              <a:rPr lang="tr-TR" b="1" i="1" dirty="0" err="1"/>
              <a:t>İnflamasyon</a:t>
            </a:r>
            <a:r>
              <a:rPr lang="tr-TR" b="1" i="1" dirty="0"/>
              <a:t> </a:t>
            </a:r>
          </a:p>
          <a:p>
            <a:pPr>
              <a:buFont typeface="Wingdings" panose="05000000000000000000" pitchFamily="2" charset="2"/>
              <a:buChar char="Ø"/>
            </a:pPr>
            <a:r>
              <a:rPr lang="tr-TR" sz="1800" dirty="0"/>
              <a:t>Şizofrenide sıklıkla </a:t>
            </a:r>
            <a:r>
              <a:rPr lang="tr-TR" sz="1800" dirty="0" err="1"/>
              <a:t>proinflamatuvar</a:t>
            </a:r>
            <a:r>
              <a:rPr lang="tr-TR" sz="1800" dirty="0"/>
              <a:t> </a:t>
            </a:r>
            <a:r>
              <a:rPr lang="tr-TR" sz="1800" dirty="0" err="1"/>
              <a:t>sitokin</a:t>
            </a:r>
            <a:r>
              <a:rPr lang="tr-TR" sz="1800" dirty="0"/>
              <a:t> düzeylerinde artış gözlenmiştir </a:t>
            </a:r>
          </a:p>
          <a:p>
            <a:pPr>
              <a:buFont typeface="Wingdings" panose="05000000000000000000" pitchFamily="2" charset="2"/>
              <a:buChar char="Ø"/>
            </a:pPr>
            <a:r>
              <a:rPr lang="tr-TR" sz="1800" dirty="0" err="1"/>
              <a:t>Sitokinler</a:t>
            </a:r>
            <a:r>
              <a:rPr lang="tr-TR" sz="1800" dirty="0"/>
              <a:t> kan-beyin bariyerini değiştirebilir veya merkezi sinir sisteminde aktive </a:t>
            </a:r>
            <a:r>
              <a:rPr lang="tr-TR" sz="1800" dirty="0" err="1"/>
              <a:t>mikroglia</a:t>
            </a:r>
            <a:r>
              <a:rPr lang="tr-TR" sz="1800" dirty="0"/>
              <a:t> tarafından lokal olarak üretilebilir ve psikozdan, alevlenmesinden veya bilişsel bozukluklardan sorumlu olabilir</a:t>
            </a:r>
          </a:p>
          <a:p>
            <a:r>
              <a:rPr lang="tr-TR" sz="1800" dirty="0"/>
              <a:t>Daha yüksek şizofreni </a:t>
            </a:r>
            <a:r>
              <a:rPr lang="tr-TR" sz="1800" dirty="0" err="1"/>
              <a:t>prevalansı</a:t>
            </a:r>
            <a:r>
              <a:rPr lang="tr-TR" sz="1800" dirty="0"/>
              <a:t> ile ilişkili olan </a:t>
            </a:r>
            <a:r>
              <a:rPr lang="tr-TR" sz="1800" dirty="0" err="1"/>
              <a:t>otoimmün</a:t>
            </a:r>
            <a:r>
              <a:rPr lang="tr-TR" sz="1800" dirty="0"/>
              <a:t> bozukluklar:</a:t>
            </a:r>
          </a:p>
          <a:p>
            <a:pPr>
              <a:buFont typeface="Wingdings" panose="05000000000000000000" pitchFamily="2" charset="2"/>
              <a:buChar char="v"/>
            </a:pPr>
            <a:r>
              <a:rPr lang="tr-TR" sz="1800" dirty="0"/>
              <a:t>Edinilmiş </a:t>
            </a:r>
            <a:r>
              <a:rPr lang="tr-TR" sz="1800" dirty="0" err="1"/>
              <a:t>hemolitik</a:t>
            </a:r>
            <a:r>
              <a:rPr lang="tr-TR" sz="1800" dirty="0"/>
              <a:t> anemi</a:t>
            </a:r>
          </a:p>
          <a:p>
            <a:pPr>
              <a:buFont typeface="Wingdings" panose="05000000000000000000" pitchFamily="2" charset="2"/>
              <a:buChar char="v"/>
            </a:pPr>
            <a:r>
              <a:rPr lang="tr-TR" sz="1800" dirty="0" err="1"/>
              <a:t>Büllöz</a:t>
            </a:r>
            <a:r>
              <a:rPr lang="tr-TR" sz="1800" dirty="0"/>
              <a:t> </a:t>
            </a:r>
            <a:r>
              <a:rPr lang="tr-TR" sz="1800" dirty="0" err="1"/>
              <a:t>pemfigoid</a:t>
            </a:r>
            <a:endParaRPr lang="tr-TR" sz="1800" dirty="0"/>
          </a:p>
          <a:p>
            <a:pPr>
              <a:buFont typeface="Wingdings" panose="05000000000000000000" pitchFamily="2" charset="2"/>
              <a:buChar char="v"/>
            </a:pPr>
            <a:r>
              <a:rPr lang="tr-TR" sz="1800" dirty="0" err="1"/>
              <a:t>Çölyak</a:t>
            </a:r>
            <a:r>
              <a:rPr lang="tr-TR" sz="1800" dirty="0"/>
              <a:t> hastalığı</a:t>
            </a:r>
          </a:p>
          <a:p>
            <a:pPr>
              <a:buFont typeface="Wingdings" panose="05000000000000000000" pitchFamily="2" charset="2"/>
              <a:buChar char="v"/>
            </a:pPr>
            <a:r>
              <a:rPr lang="tr-TR" sz="1800" dirty="0" err="1"/>
              <a:t>İnterstisyel</a:t>
            </a:r>
            <a:r>
              <a:rPr lang="tr-TR" sz="1800" dirty="0"/>
              <a:t> sistit</a:t>
            </a:r>
          </a:p>
          <a:p>
            <a:pPr>
              <a:buFont typeface="Wingdings" panose="05000000000000000000" pitchFamily="2" charset="2"/>
              <a:buChar char="v"/>
            </a:pPr>
            <a:r>
              <a:rPr lang="tr-TR" sz="1800" dirty="0" err="1"/>
              <a:t>Tirotoksikoz</a:t>
            </a:r>
            <a:endParaRPr lang="tr-TR" sz="1800" b="1" i="1" dirty="0"/>
          </a:p>
        </p:txBody>
      </p:sp>
    </p:spTree>
    <p:extLst>
      <p:ext uri="{BB962C8B-B14F-4D97-AF65-F5344CB8AC3E}">
        <p14:creationId xmlns:p14="http://schemas.microsoft.com/office/powerpoint/2010/main" val="70300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Etiyoloji ve </a:t>
            </a:r>
            <a:r>
              <a:rPr lang="tr-TR" dirty="0" err="1"/>
              <a:t>patogenez</a:t>
            </a:r>
            <a:br>
              <a:rPr lang="tr-TR" dirty="0"/>
            </a:br>
            <a:endParaRPr lang="tr-TR" dirty="0"/>
          </a:p>
        </p:txBody>
      </p:sp>
      <p:sp>
        <p:nvSpPr>
          <p:cNvPr id="3" name="İçerik Yer Tutucusu 2"/>
          <p:cNvSpPr>
            <a:spLocks noGrp="1"/>
          </p:cNvSpPr>
          <p:nvPr>
            <p:ph idx="1"/>
          </p:nvPr>
        </p:nvSpPr>
        <p:spPr>
          <a:xfrm>
            <a:off x="711200" y="1847272"/>
            <a:ext cx="10444480" cy="4021821"/>
          </a:xfrm>
        </p:spPr>
        <p:txBody>
          <a:bodyPr/>
          <a:lstStyle/>
          <a:p>
            <a:r>
              <a:rPr lang="tr-TR" b="1" i="1" dirty="0" err="1"/>
              <a:t>Nörotransmiterler</a:t>
            </a:r>
            <a:endParaRPr lang="tr-TR" b="1" i="1" dirty="0"/>
          </a:p>
          <a:p>
            <a:pPr>
              <a:buFont typeface="Wingdings" panose="05000000000000000000" pitchFamily="2" charset="2"/>
              <a:buChar char="Ø"/>
            </a:pPr>
            <a:r>
              <a:rPr lang="tr-TR" sz="1800" dirty="0" err="1"/>
              <a:t>Dopamin</a:t>
            </a:r>
            <a:r>
              <a:rPr lang="tr-TR" sz="1800" dirty="0"/>
              <a:t> </a:t>
            </a:r>
          </a:p>
          <a:p>
            <a:pPr>
              <a:buFont typeface="Wingdings" panose="05000000000000000000" pitchFamily="2" charset="2"/>
              <a:buChar char="v"/>
            </a:pPr>
            <a:r>
              <a:rPr lang="tr-TR" sz="1800" dirty="0" err="1"/>
              <a:t>Mezolimbik</a:t>
            </a:r>
            <a:r>
              <a:rPr lang="tr-TR" sz="1800" dirty="0"/>
              <a:t> yolakta </a:t>
            </a:r>
            <a:r>
              <a:rPr lang="tr-TR" sz="1800" dirty="0">
                <a:sym typeface="Wingdings" panose="05000000000000000000" pitchFamily="2" charset="2"/>
              </a:rPr>
              <a:t></a:t>
            </a:r>
            <a:r>
              <a:rPr lang="tr-TR" sz="1800" dirty="0" err="1"/>
              <a:t>dopaminerjik</a:t>
            </a:r>
            <a:r>
              <a:rPr lang="tr-TR" sz="1800" dirty="0"/>
              <a:t> nöronlarının aşırı </a:t>
            </a:r>
            <a:r>
              <a:rPr lang="tr-TR" sz="1800" dirty="0" err="1"/>
              <a:t>aktivasyonu</a:t>
            </a:r>
            <a:r>
              <a:rPr lang="tr-TR" sz="1800" dirty="0" err="1">
                <a:sym typeface="Wingdings" panose="05000000000000000000" pitchFamily="2" charset="2"/>
              </a:rPr>
              <a:t></a:t>
            </a:r>
            <a:r>
              <a:rPr lang="tr-TR" sz="1800" dirty="0" err="1"/>
              <a:t>pozitif</a:t>
            </a:r>
            <a:r>
              <a:rPr lang="tr-TR" sz="1800" dirty="0"/>
              <a:t> belirtiler</a:t>
            </a:r>
          </a:p>
          <a:p>
            <a:pPr>
              <a:buFont typeface="Wingdings" panose="05000000000000000000" pitchFamily="2" charset="2"/>
              <a:buChar char="v"/>
            </a:pPr>
            <a:r>
              <a:rPr lang="tr-TR" sz="1800" dirty="0" err="1"/>
              <a:t>mezokortikal</a:t>
            </a:r>
            <a:r>
              <a:rPr lang="tr-TR" sz="1800" dirty="0"/>
              <a:t> </a:t>
            </a:r>
            <a:r>
              <a:rPr lang="tr-TR" sz="1800" dirty="0" err="1"/>
              <a:t>projeksiyonlarda</a:t>
            </a:r>
            <a:r>
              <a:rPr lang="tr-TR" sz="1800" dirty="0" err="1">
                <a:sym typeface="Wingdings" panose="05000000000000000000" pitchFamily="2" charset="2"/>
              </a:rPr>
              <a:t></a:t>
            </a:r>
            <a:r>
              <a:rPr lang="tr-TR" sz="1800" dirty="0" err="1"/>
              <a:t>dopamin</a:t>
            </a:r>
            <a:r>
              <a:rPr lang="tr-TR" sz="1800" dirty="0"/>
              <a:t> aktivitesindeki </a:t>
            </a:r>
            <a:r>
              <a:rPr lang="tr-TR" sz="1800" dirty="0" err="1"/>
              <a:t>defisit</a:t>
            </a:r>
            <a:r>
              <a:rPr lang="tr-TR" sz="1800" dirty="0" err="1">
                <a:sym typeface="Wingdings" panose="05000000000000000000" pitchFamily="2" charset="2"/>
              </a:rPr>
              <a:t>negatif</a:t>
            </a:r>
            <a:r>
              <a:rPr lang="tr-TR" sz="1800" dirty="0">
                <a:sym typeface="Wingdings" panose="05000000000000000000" pitchFamily="2" charset="2"/>
              </a:rPr>
              <a:t> semptomlar</a:t>
            </a:r>
            <a:endParaRPr lang="tr-TR" sz="1800" dirty="0"/>
          </a:p>
          <a:p>
            <a:pPr>
              <a:buFont typeface="Wingdings" panose="05000000000000000000" pitchFamily="2" charset="2"/>
              <a:buChar char="Ø"/>
            </a:pPr>
            <a:r>
              <a:rPr lang="tr-TR" sz="1800" dirty="0" err="1"/>
              <a:t>Serotonin</a:t>
            </a:r>
            <a:r>
              <a:rPr lang="tr-TR" sz="1800" dirty="0"/>
              <a:t> </a:t>
            </a:r>
          </a:p>
          <a:p>
            <a:pPr>
              <a:buFont typeface="Wingdings" panose="05000000000000000000" pitchFamily="2" charset="2"/>
              <a:buChar char="v"/>
            </a:pPr>
            <a:r>
              <a:rPr lang="tr-TR" sz="1800" dirty="0" err="1"/>
              <a:t>Serotonin</a:t>
            </a:r>
            <a:r>
              <a:rPr lang="tr-TR" sz="1800" dirty="0"/>
              <a:t> işlevinin azalmasının şizofreni ile bağlantılı olabileceği düşünülmekte </a:t>
            </a:r>
          </a:p>
          <a:p>
            <a:pPr>
              <a:buFont typeface="Wingdings" panose="05000000000000000000" pitchFamily="2" charset="2"/>
              <a:buChar char="v"/>
            </a:pPr>
            <a:r>
              <a:rPr lang="tr-TR" sz="1800" dirty="0"/>
              <a:t>Kronik ve negatif belirtileri belirgin hastalarda, pozitif belirtileri olan hastalara göre </a:t>
            </a:r>
            <a:r>
              <a:rPr lang="tr-TR" sz="1800" dirty="0" err="1"/>
              <a:t>serotonin</a:t>
            </a:r>
            <a:r>
              <a:rPr lang="tr-TR" sz="1800" dirty="0"/>
              <a:t> metabolizması ile ilgili bozukluklar daha sık izlenmekte </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2410831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Etiyoloji ve </a:t>
            </a:r>
            <a:r>
              <a:rPr lang="tr-TR" dirty="0" err="1"/>
              <a:t>patogenez</a:t>
            </a:r>
            <a:endParaRPr lang="tr-TR" dirty="0"/>
          </a:p>
        </p:txBody>
      </p:sp>
      <p:sp>
        <p:nvSpPr>
          <p:cNvPr id="3" name="İçerik Yer Tutucusu 2"/>
          <p:cNvSpPr>
            <a:spLocks noGrp="1"/>
          </p:cNvSpPr>
          <p:nvPr>
            <p:ph idx="1"/>
          </p:nvPr>
        </p:nvSpPr>
        <p:spPr>
          <a:xfrm>
            <a:off x="1097280" y="1845733"/>
            <a:ext cx="10189556" cy="4213321"/>
          </a:xfrm>
        </p:spPr>
        <p:txBody>
          <a:bodyPr>
            <a:normAutofit/>
          </a:bodyPr>
          <a:lstStyle/>
          <a:p>
            <a:pPr>
              <a:buFont typeface="Wingdings" panose="05000000000000000000" pitchFamily="2" charset="2"/>
              <a:buChar char="Ø"/>
            </a:pPr>
            <a:r>
              <a:rPr lang="tr-TR" sz="1800" dirty="0" err="1"/>
              <a:t>Glutamat</a:t>
            </a:r>
            <a:endParaRPr lang="tr-TR" sz="1800" dirty="0"/>
          </a:p>
          <a:p>
            <a:pPr>
              <a:buFont typeface="Wingdings" panose="05000000000000000000" pitchFamily="2" charset="2"/>
              <a:buChar char="v"/>
            </a:pPr>
            <a:r>
              <a:rPr lang="tr-TR" sz="1800" dirty="0"/>
              <a:t>Bir </a:t>
            </a:r>
            <a:r>
              <a:rPr lang="tr-TR" sz="1800" dirty="0" err="1"/>
              <a:t>glutamat</a:t>
            </a:r>
            <a:r>
              <a:rPr lang="tr-TR" sz="1800" dirty="0"/>
              <a:t> reseptörü olan </a:t>
            </a:r>
            <a:r>
              <a:rPr lang="tr-TR" sz="1800" dirty="0" err="1"/>
              <a:t>olan</a:t>
            </a:r>
            <a:r>
              <a:rPr lang="tr-TR" sz="1800" dirty="0"/>
              <a:t> </a:t>
            </a:r>
            <a:r>
              <a:rPr lang="tr-TR" sz="1800" dirty="0" err="1"/>
              <a:t>NMDA’yı</a:t>
            </a:r>
            <a:r>
              <a:rPr lang="tr-TR" sz="1800" dirty="0"/>
              <a:t> bloke ederek etki gösteren </a:t>
            </a:r>
            <a:r>
              <a:rPr lang="tr-TR" sz="1800" dirty="0" err="1"/>
              <a:t>fensiklidinin</a:t>
            </a:r>
            <a:r>
              <a:rPr lang="tr-TR" sz="1800" dirty="0"/>
              <a:t>, şizofreninin pozitif ve negatif belirtilerine benzer belirtiler içeren bir klinik tabloya neden olması ve şizofrenisi olan kişilerde şizofreniyi alevlendirmesi, </a:t>
            </a:r>
            <a:r>
              <a:rPr lang="tr-TR" sz="1800" dirty="0" err="1"/>
              <a:t>glutamat</a:t>
            </a:r>
            <a:r>
              <a:rPr lang="tr-TR" sz="1800" dirty="0"/>
              <a:t> sisteminin şizofrenideki rolüne dikkat çekmektedir</a:t>
            </a:r>
          </a:p>
          <a:p>
            <a:pPr>
              <a:buFont typeface="Wingdings" panose="05000000000000000000" pitchFamily="2" charset="2"/>
              <a:buChar char="Ø"/>
            </a:pPr>
            <a:r>
              <a:rPr lang="tr-TR" sz="1800" dirty="0"/>
              <a:t>GABA</a:t>
            </a:r>
          </a:p>
          <a:p>
            <a:pPr>
              <a:buFont typeface="Wingdings" panose="05000000000000000000" pitchFamily="2" charset="2"/>
              <a:buChar char="v"/>
            </a:pPr>
            <a:r>
              <a:rPr lang="tr-TR" sz="1800" dirty="0"/>
              <a:t>GABA hücre yoğunluğundaki azalma veya aktivite kaybı, </a:t>
            </a:r>
            <a:r>
              <a:rPr lang="tr-TR" sz="1800" dirty="0" err="1"/>
              <a:t>GABA’nın</a:t>
            </a:r>
            <a:r>
              <a:rPr lang="tr-TR" sz="1800" dirty="0"/>
              <a:t> </a:t>
            </a:r>
            <a:r>
              <a:rPr lang="tr-TR" sz="1800" dirty="0" err="1"/>
              <a:t>dopaminerjik</a:t>
            </a:r>
            <a:r>
              <a:rPr lang="tr-TR" sz="1800" dirty="0"/>
              <a:t> ve </a:t>
            </a:r>
            <a:r>
              <a:rPr lang="tr-TR" sz="1800" dirty="0" err="1"/>
              <a:t>glutamaterjik</a:t>
            </a:r>
            <a:r>
              <a:rPr lang="tr-TR" sz="1800" dirty="0"/>
              <a:t> nöronlar üzerindeki düzenleyici-</a:t>
            </a:r>
            <a:r>
              <a:rPr lang="tr-TR" sz="1800" dirty="0" err="1"/>
              <a:t>inhibe</a:t>
            </a:r>
            <a:r>
              <a:rPr lang="tr-TR" sz="1800" dirty="0"/>
              <a:t> edici etkisinin azalmasına neden olmakta, bu durumda </a:t>
            </a:r>
            <a:r>
              <a:rPr lang="tr-TR" sz="1800" dirty="0" err="1"/>
              <a:t>subkortikal</a:t>
            </a:r>
            <a:r>
              <a:rPr lang="tr-TR" sz="1800" dirty="0"/>
              <a:t> </a:t>
            </a:r>
            <a:r>
              <a:rPr lang="tr-TR" sz="1800" dirty="0" err="1"/>
              <a:t>dopamin</a:t>
            </a:r>
            <a:r>
              <a:rPr lang="tr-TR" sz="1800" dirty="0"/>
              <a:t> </a:t>
            </a:r>
            <a:r>
              <a:rPr lang="tr-TR" sz="1800" dirty="0" err="1"/>
              <a:t>hiperaktivitesi</a:t>
            </a:r>
            <a:r>
              <a:rPr lang="tr-TR" sz="1800" dirty="0"/>
              <a:t> ile sonuçlanmakta ve </a:t>
            </a:r>
            <a:r>
              <a:rPr lang="tr-TR" sz="1800" dirty="0" err="1"/>
              <a:t>dopamin</a:t>
            </a:r>
            <a:r>
              <a:rPr lang="tr-TR" sz="1800" dirty="0"/>
              <a:t> artışı ve şizofreni belirtileri ile ilişkilendirilmekte</a:t>
            </a:r>
          </a:p>
          <a:p>
            <a:pPr>
              <a:buFont typeface="Wingdings" panose="05000000000000000000" pitchFamily="2" charset="2"/>
              <a:buChar char="Ø"/>
            </a:pPr>
            <a:r>
              <a:rPr lang="tr-TR" sz="1800" dirty="0" err="1"/>
              <a:t>Nörepinefrin</a:t>
            </a:r>
            <a:r>
              <a:rPr lang="tr-TR" sz="1800" dirty="0"/>
              <a:t> </a:t>
            </a:r>
          </a:p>
          <a:p>
            <a:pPr>
              <a:buFont typeface="Wingdings" panose="05000000000000000000" pitchFamily="2" charset="2"/>
              <a:buChar char="Ø"/>
            </a:pPr>
            <a:r>
              <a:rPr lang="tr-TR" sz="1800" dirty="0" err="1"/>
              <a:t>Asetilkolin</a:t>
            </a:r>
            <a:r>
              <a:rPr lang="tr-TR" sz="1800" dirty="0"/>
              <a:t> </a:t>
            </a:r>
          </a:p>
        </p:txBody>
      </p:sp>
    </p:spTree>
    <p:extLst>
      <p:ext uri="{BB962C8B-B14F-4D97-AF65-F5344CB8AC3E}">
        <p14:creationId xmlns:p14="http://schemas.microsoft.com/office/powerpoint/2010/main" val="394357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Etiyoloji ve </a:t>
            </a:r>
            <a:r>
              <a:rPr lang="tr-TR" dirty="0" err="1"/>
              <a:t>patogenez</a:t>
            </a:r>
            <a:endParaRPr lang="tr-TR" dirty="0"/>
          </a:p>
        </p:txBody>
      </p:sp>
      <p:sp>
        <p:nvSpPr>
          <p:cNvPr id="3" name="İçerik Yer Tutucusu 2"/>
          <p:cNvSpPr>
            <a:spLocks noGrp="1"/>
          </p:cNvSpPr>
          <p:nvPr>
            <p:ph idx="1"/>
          </p:nvPr>
        </p:nvSpPr>
        <p:spPr>
          <a:xfrm>
            <a:off x="1097280" y="1845734"/>
            <a:ext cx="10586720" cy="4453466"/>
          </a:xfrm>
        </p:spPr>
        <p:txBody>
          <a:bodyPr>
            <a:normAutofit/>
          </a:bodyPr>
          <a:lstStyle/>
          <a:p>
            <a:r>
              <a:rPr lang="tr-TR" sz="1800" b="1" i="1" dirty="0"/>
              <a:t>Esrar kullanımı</a:t>
            </a:r>
            <a:endParaRPr lang="tr-TR" sz="1800" dirty="0"/>
          </a:p>
          <a:p>
            <a:pPr>
              <a:buFont typeface="Wingdings" panose="05000000000000000000" pitchFamily="2" charset="2"/>
              <a:buChar char="Ø"/>
            </a:pPr>
            <a:r>
              <a:rPr lang="tr-TR" sz="1800" dirty="0"/>
              <a:t>Esrar kullanımından kaynaklanan artmış risk, aile öyküsü gibi diğer risk faktörlerine bağlıdır, ancak genellikle 2,2 ile 2,8 oranlarında risk artışı</a:t>
            </a:r>
          </a:p>
          <a:p>
            <a:pPr marL="0" indent="0">
              <a:buNone/>
            </a:pPr>
            <a:r>
              <a:rPr lang="tr-TR" sz="1800" b="1" i="1" dirty="0"/>
              <a:t>Göçmenlik </a:t>
            </a:r>
          </a:p>
          <a:p>
            <a:pPr>
              <a:buFont typeface="Wingdings" panose="05000000000000000000" pitchFamily="2" charset="2"/>
              <a:buChar char="Ø"/>
            </a:pPr>
            <a:r>
              <a:rPr lang="tr-TR" sz="1800" dirty="0"/>
              <a:t>Birçok ülkede yapılan çok sayıda çalışma, göçmen popülasyonlarda, yerli nüfus ile karşılaştırıldığında daha yüksek bir şizofreni </a:t>
            </a:r>
            <a:r>
              <a:rPr lang="tr-TR" sz="1800" dirty="0" err="1"/>
              <a:t>prevalansı</a:t>
            </a:r>
            <a:r>
              <a:rPr lang="tr-TR" sz="1800" dirty="0"/>
              <a:t> gözlemlemiştir </a:t>
            </a:r>
          </a:p>
          <a:p>
            <a:pPr>
              <a:buFont typeface="Wingdings" panose="05000000000000000000" pitchFamily="2" charset="2"/>
              <a:buChar char="Ø"/>
            </a:pPr>
            <a:r>
              <a:rPr lang="tr-TR" sz="1800" dirty="0"/>
              <a:t>Göçmenlik stresi, dışarıdan gelen bir grubun parçası olmak, şizofreninin gelişimine katkıda bulunabilir</a:t>
            </a:r>
          </a:p>
          <a:p>
            <a:pPr marL="0" indent="0">
              <a:buNone/>
            </a:pPr>
            <a:r>
              <a:rPr lang="tr-TR" sz="1800" b="1" i="1" dirty="0"/>
              <a:t>Stres </a:t>
            </a:r>
          </a:p>
          <a:p>
            <a:pPr>
              <a:buFont typeface="Wingdings" panose="05000000000000000000" pitchFamily="2" charset="2"/>
              <a:buChar char="Ø"/>
            </a:pPr>
            <a:r>
              <a:rPr lang="tr-TR" sz="1800" dirty="0"/>
              <a:t>Stresli yaşam olaylarının ilk 6 ay içerisinde şizofreni geliştirme riskini 2 kat arttırdığı ve hem ilk epizodun ortaya çıkmasına hem de </a:t>
            </a:r>
            <a:r>
              <a:rPr lang="tr-TR" sz="1800" dirty="0" err="1"/>
              <a:t>nükslere</a:t>
            </a:r>
            <a:r>
              <a:rPr lang="tr-TR" sz="1800" dirty="0"/>
              <a:t> yol açtığı öne sürülmektedir </a:t>
            </a:r>
            <a:endParaRPr lang="tr-TR" sz="1800" b="1" i="1" dirty="0"/>
          </a:p>
          <a:p>
            <a:endParaRPr lang="tr-TR" b="1" i="1" dirty="0"/>
          </a:p>
        </p:txBody>
      </p:sp>
    </p:spTree>
    <p:extLst>
      <p:ext uri="{BB962C8B-B14F-4D97-AF65-F5344CB8AC3E}">
        <p14:creationId xmlns:p14="http://schemas.microsoft.com/office/powerpoint/2010/main" val="2112793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Belirti ve bulgular</a:t>
            </a:r>
          </a:p>
        </p:txBody>
      </p:sp>
      <p:sp>
        <p:nvSpPr>
          <p:cNvPr id="3" name="İçerik Yer Tutucusu 2"/>
          <p:cNvSpPr>
            <a:spLocks noGrp="1"/>
          </p:cNvSpPr>
          <p:nvPr>
            <p:ph idx="1"/>
          </p:nvPr>
        </p:nvSpPr>
        <p:spPr/>
        <p:txBody>
          <a:bodyPr>
            <a:normAutofit/>
          </a:bodyPr>
          <a:lstStyle/>
          <a:p>
            <a:pPr>
              <a:lnSpc>
                <a:spcPct val="150000"/>
              </a:lnSpc>
            </a:pPr>
            <a:r>
              <a:rPr lang="tr-TR" sz="1800" dirty="0"/>
              <a:t>Belirti ve bulguları çok fazla çeşitlilik gösterdiği için tek bir hastalık olarak değil; klinik görünüm, etiyoloji, tedavi yanıtı ve seyri bakımından farklılıklar gösteren bir grup bozukluk ya da sendrom olarak ele alınmakta</a:t>
            </a:r>
          </a:p>
          <a:p>
            <a:pPr>
              <a:buFont typeface="Wingdings" panose="05000000000000000000" pitchFamily="2" charset="2"/>
              <a:buChar char="Ø"/>
            </a:pPr>
            <a:r>
              <a:rPr lang="tr-TR" sz="1800" dirty="0"/>
              <a:t> Pozitif belirtiler</a:t>
            </a:r>
          </a:p>
          <a:p>
            <a:pPr>
              <a:buFont typeface="Wingdings" panose="05000000000000000000" pitchFamily="2" charset="2"/>
              <a:buChar char="Ø"/>
            </a:pPr>
            <a:r>
              <a:rPr lang="tr-TR" sz="1800" dirty="0"/>
              <a:t> Negatif belirtiler</a:t>
            </a:r>
          </a:p>
          <a:p>
            <a:pPr>
              <a:buFont typeface="Wingdings" panose="05000000000000000000" pitchFamily="2" charset="2"/>
              <a:buChar char="Ø"/>
            </a:pPr>
            <a:r>
              <a:rPr lang="tr-TR" sz="1800" dirty="0"/>
              <a:t> Bilişsel bozukluk</a:t>
            </a:r>
          </a:p>
          <a:p>
            <a:pPr>
              <a:buFont typeface="Wingdings" panose="05000000000000000000" pitchFamily="2" charset="2"/>
              <a:buChar char="Ø"/>
            </a:pPr>
            <a:r>
              <a:rPr lang="tr-TR" sz="1800" dirty="0"/>
              <a:t> Ruh hali ve </a:t>
            </a:r>
            <a:r>
              <a:rPr lang="tr-TR" sz="1800" dirty="0" err="1"/>
              <a:t>anksiyete</a:t>
            </a:r>
            <a:r>
              <a:rPr lang="tr-TR" sz="1800" dirty="0"/>
              <a:t> belirtileri</a:t>
            </a:r>
          </a:p>
          <a:p>
            <a:pPr>
              <a:buFont typeface="Wingdings" panose="05000000000000000000" pitchFamily="2" charset="2"/>
              <a:buChar char="Ø"/>
            </a:pPr>
            <a:r>
              <a:rPr lang="tr-TR" sz="1800" dirty="0"/>
              <a:t> </a:t>
            </a:r>
            <a:r>
              <a:rPr lang="tr-TR" sz="1800" dirty="0" err="1"/>
              <a:t>Stigma</a:t>
            </a:r>
            <a:r>
              <a:rPr lang="tr-TR" sz="1800" dirty="0"/>
              <a:t> </a:t>
            </a:r>
          </a:p>
          <a:p>
            <a:pPr>
              <a:buFont typeface="Wingdings" panose="05000000000000000000" pitchFamily="2" charset="2"/>
              <a:buChar char="Ø"/>
            </a:pPr>
            <a:r>
              <a:rPr lang="tr-TR" sz="1800" dirty="0"/>
              <a:t> İlişkili fiziksel belirtiler</a:t>
            </a:r>
          </a:p>
          <a:p>
            <a:endParaRPr lang="tr-TR" dirty="0"/>
          </a:p>
        </p:txBody>
      </p:sp>
    </p:spTree>
    <p:extLst>
      <p:ext uri="{BB962C8B-B14F-4D97-AF65-F5344CB8AC3E}">
        <p14:creationId xmlns:p14="http://schemas.microsoft.com/office/powerpoint/2010/main" val="334373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dirty="0"/>
              <a:t>ŞİZOFRENİ</a:t>
            </a:r>
          </a:p>
        </p:txBody>
      </p:sp>
      <p:sp>
        <p:nvSpPr>
          <p:cNvPr id="3" name="Alt Başlık 2"/>
          <p:cNvSpPr>
            <a:spLocks noGrp="1"/>
          </p:cNvSpPr>
          <p:nvPr>
            <p:ph type="subTitle" idx="1"/>
          </p:nvPr>
        </p:nvSpPr>
        <p:spPr/>
        <p:txBody>
          <a:bodyPr>
            <a:normAutofit fontScale="85000" lnSpcReduction="20000"/>
          </a:bodyPr>
          <a:lstStyle/>
          <a:p>
            <a:r>
              <a:rPr lang="tr-TR" cap="none" dirty="0" err="1"/>
              <a:t>Arş.Gör</a:t>
            </a:r>
            <a:r>
              <a:rPr lang="tr-TR" cap="none" dirty="0"/>
              <a:t>. Dr. Sevgi PEKŞEN</a:t>
            </a:r>
          </a:p>
          <a:p>
            <a:r>
              <a:rPr lang="tr-TR" cap="none" dirty="0"/>
              <a:t>27/10/2020</a:t>
            </a:r>
          </a:p>
          <a:p>
            <a:r>
              <a:rPr lang="tr-TR" cap="none" dirty="0"/>
              <a:t>KTÜ TIP FAKÜLTESİ AİLE HEKİMLİĞİ ANABİLİM DALI</a:t>
            </a:r>
          </a:p>
        </p:txBody>
      </p:sp>
    </p:spTree>
    <p:extLst>
      <p:ext uri="{BB962C8B-B14F-4D97-AF65-F5344CB8AC3E}">
        <p14:creationId xmlns:p14="http://schemas.microsoft.com/office/powerpoint/2010/main" val="3526831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Belirti ve bulgular</a:t>
            </a:r>
          </a:p>
        </p:txBody>
      </p:sp>
      <p:sp>
        <p:nvSpPr>
          <p:cNvPr id="3" name="İçerik Yer Tutucusu 2"/>
          <p:cNvSpPr>
            <a:spLocks noGrp="1"/>
          </p:cNvSpPr>
          <p:nvPr>
            <p:ph idx="1"/>
          </p:nvPr>
        </p:nvSpPr>
        <p:spPr>
          <a:xfrm>
            <a:off x="1097280" y="1737360"/>
            <a:ext cx="10058400" cy="4131734"/>
          </a:xfrm>
        </p:spPr>
        <p:txBody>
          <a:bodyPr/>
          <a:lstStyle/>
          <a:p>
            <a:r>
              <a:rPr lang="tr-TR" sz="1800" b="1" i="1" dirty="0"/>
              <a:t>Pozitif belirtiler</a:t>
            </a:r>
          </a:p>
          <a:p>
            <a:pPr marL="0" indent="0">
              <a:buNone/>
            </a:pPr>
            <a:r>
              <a:rPr lang="tr-TR" sz="1800" dirty="0"/>
              <a:t>Olağan işlevlerde aşırılık ya da çarpıklıklardan oluşan belirtilerdir</a:t>
            </a:r>
          </a:p>
          <a:p>
            <a:pPr>
              <a:buFont typeface="Wingdings" panose="05000000000000000000" pitchFamily="2" charset="2"/>
              <a:buChar char="Ø"/>
            </a:pPr>
            <a:r>
              <a:rPr lang="tr-TR" sz="1800" dirty="0"/>
              <a:t>Halüsinasyonlar (</a:t>
            </a:r>
            <a:r>
              <a:rPr lang="tr-TR" sz="1800" dirty="0" err="1"/>
              <a:t>varsanı</a:t>
            </a:r>
            <a:r>
              <a:rPr lang="tr-TR" sz="1800" dirty="0"/>
              <a:t>): Ortada gerçek bir dış uyaran yokken</a:t>
            </a:r>
          </a:p>
          <a:p>
            <a:pPr marL="0" indent="0">
              <a:buNone/>
            </a:pPr>
            <a:r>
              <a:rPr lang="tr-TR" sz="1800" dirty="0"/>
              <a:t>var gibi algılanmasıdır. İşitsel, görsel, somatik, koku alma </a:t>
            </a:r>
          </a:p>
          <a:p>
            <a:pPr marL="0" indent="0">
              <a:buNone/>
            </a:pPr>
            <a:r>
              <a:rPr lang="tr-TR" sz="1800" dirty="0"/>
              <a:t>veya tat alma özellikleri olabilir</a:t>
            </a:r>
          </a:p>
          <a:p>
            <a:pPr>
              <a:buFont typeface="Wingdings" panose="05000000000000000000" pitchFamily="2" charset="2"/>
              <a:buChar char="v"/>
            </a:pPr>
            <a:r>
              <a:rPr lang="tr-TR" sz="1800" dirty="0"/>
              <a:t>İşitsel </a:t>
            </a:r>
            <a:r>
              <a:rPr lang="tr-TR" sz="1800" dirty="0" err="1"/>
              <a:t>varsanılar</a:t>
            </a:r>
            <a:r>
              <a:rPr lang="tr-TR" sz="1800" dirty="0">
                <a:sym typeface="Wingdings" panose="05000000000000000000" pitchFamily="2" charset="2"/>
              </a:rPr>
              <a:t></a:t>
            </a:r>
            <a:r>
              <a:rPr lang="tr-TR" sz="1800" dirty="0"/>
              <a:t> en sık</a:t>
            </a:r>
          </a:p>
          <a:p>
            <a:pPr>
              <a:buFont typeface="Wingdings" panose="05000000000000000000" pitchFamily="2" charset="2"/>
              <a:buChar char="v"/>
            </a:pPr>
            <a:r>
              <a:rPr lang="tr-TR" sz="1800" dirty="0"/>
              <a:t>Görsel </a:t>
            </a:r>
            <a:r>
              <a:rPr lang="tr-TR" sz="1800" dirty="0" err="1"/>
              <a:t>varsanılar</a:t>
            </a:r>
            <a:endParaRPr lang="tr-TR" sz="1800" dirty="0"/>
          </a:p>
          <a:p>
            <a:pPr>
              <a:buFont typeface="Wingdings" panose="05000000000000000000" pitchFamily="2" charset="2"/>
              <a:buChar char="v"/>
            </a:pPr>
            <a:r>
              <a:rPr lang="tr-TR" sz="1800" dirty="0"/>
              <a:t>Somatik </a:t>
            </a:r>
            <a:r>
              <a:rPr lang="tr-TR" sz="1800" dirty="0" err="1"/>
              <a:t>varsanılar</a:t>
            </a:r>
            <a:r>
              <a:rPr lang="tr-TR" sz="1800" dirty="0" err="1">
                <a:sym typeface="Wingdings" panose="05000000000000000000" pitchFamily="2" charset="2"/>
              </a:rPr>
              <a:t></a:t>
            </a:r>
            <a:r>
              <a:rPr lang="tr-TR" sz="1800" dirty="0" err="1"/>
              <a:t>dokunulma</a:t>
            </a:r>
            <a:r>
              <a:rPr lang="tr-TR" sz="1800" dirty="0"/>
              <a:t>, </a:t>
            </a:r>
          </a:p>
          <a:p>
            <a:pPr marL="0" indent="0">
              <a:buNone/>
            </a:pPr>
            <a:r>
              <a:rPr lang="tr-TR" sz="1800" dirty="0"/>
              <a:t>cinsel ilişki veya ağrı duyuları şeklinde </a:t>
            </a:r>
          </a:p>
          <a:p>
            <a:pPr marL="0" indent="0">
              <a:buNone/>
            </a:pPr>
            <a:endParaRPr lang="tr-TR" dirty="0"/>
          </a:p>
          <a:p>
            <a:pPr marL="0" indent="0">
              <a:buNone/>
            </a:pPr>
            <a:endParaRPr lang="tr-TR" dirty="0"/>
          </a:p>
        </p:txBody>
      </p:sp>
      <p:pic>
        <p:nvPicPr>
          <p:cNvPr id="9" name="Resim 8">
            <a:extLst>
              <a:ext uri="{FF2B5EF4-FFF2-40B4-BE49-F238E27FC236}">
                <a16:creationId xmlns:a16="http://schemas.microsoft.com/office/drawing/2014/main" id="{1862E637-1A01-49C2-8477-A040891B3FF6}"/>
              </a:ext>
            </a:extLst>
          </p:cNvPr>
          <p:cNvPicPr>
            <a:picLocks noChangeAspect="1"/>
          </p:cNvPicPr>
          <p:nvPr/>
        </p:nvPicPr>
        <p:blipFill rotWithShape="1">
          <a:blip r:embed="rId3"/>
          <a:srcRect l="12136" t="31862" r="39241" b="36449"/>
          <a:stretch/>
        </p:blipFill>
        <p:spPr>
          <a:xfrm>
            <a:off x="5640779" y="3910544"/>
            <a:ext cx="4168239" cy="2173184"/>
          </a:xfrm>
          <a:prstGeom prst="rect">
            <a:avLst/>
          </a:prstGeom>
        </p:spPr>
      </p:pic>
      <p:pic>
        <p:nvPicPr>
          <p:cNvPr id="13" name="Resim 12">
            <a:extLst>
              <a:ext uri="{FF2B5EF4-FFF2-40B4-BE49-F238E27FC236}">
                <a16:creationId xmlns:a16="http://schemas.microsoft.com/office/drawing/2014/main" id="{DF9E6627-5961-4C89-A6F8-0769BCCE8EAD}"/>
              </a:ext>
            </a:extLst>
          </p:cNvPr>
          <p:cNvPicPr>
            <a:picLocks noChangeAspect="1"/>
          </p:cNvPicPr>
          <p:nvPr/>
        </p:nvPicPr>
        <p:blipFill rotWithShape="1">
          <a:blip r:embed="rId4"/>
          <a:srcRect l="28759" t="25333" r="7241" b="32814"/>
          <a:stretch/>
        </p:blipFill>
        <p:spPr>
          <a:xfrm>
            <a:off x="7517080" y="1725701"/>
            <a:ext cx="3971109" cy="2077526"/>
          </a:xfrm>
          <a:prstGeom prst="rect">
            <a:avLst/>
          </a:prstGeom>
        </p:spPr>
      </p:pic>
    </p:spTree>
    <p:extLst>
      <p:ext uri="{BB962C8B-B14F-4D97-AF65-F5344CB8AC3E}">
        <p14:creationId xmlns:p14="http://schemas.microsoft.com/office/powerpoint/2010/main" val="3256324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Belirti ve bulgular</a:t>
            </a:r>
          </a:p>
        </p:txBody>
      </p:sp>
      <p:sp>
        <p:nvSpPr>
          <p:cNvPr id="3" name="İçerik Yer Tutucusu 2"/>
          <p:cNvSpPr>
            <a:spLocks noGrp="1"/>
          </p:cNvSpPr>
          <p:nvPr>
            <p:ph idx="1"/>
          </p:nvPr>
        </p:nvSpPr>
        <p:spPr>
          <a:xfrm>
            <a:off x="1097280" y="1818025"/>
            <a:ext cx="10485120" cy="4351866"/>
          </a:xfrm>
        </p:spPr>
        <p:txBody>
          <a:bodyPr>
            <a:normAutofit fontScale="92500" lnSpcReduction="10000"/>
          </a:bodyPr>
          <a:lstStyle/>
          <a:p>
            <a:pPr>
              <a:buFont typeface="Wingdings" panose="05000000000000000000" pitchFamily="2" charset="2"/>
              <a:buChar char="Ø"/>
            </a:pPr>
            <a:r>
              <a:rPr lang="tr-TR" sz="1900" dirty="0"/>
              <a:t>Sanrı ( hezeyan, </a:t>
            </a:r>
            <a:r>
              <a:rPr lang="tr-TR" sz="1900" dirty="0" err="1"/>
              <a:t>delusion</a:t>
            </a:r>
            <a:r>
              <a:rPr lang="tr-TR" sz="1900" dirty="0"/>
              <a:t>): bireyin bağlı olduğu kültür ve toplumun özelliklerine uymayan, ikna yolu ile değiştirilemeyen, yanlış, sabit ve sarsılmaz inanışlardır. Akla aykırı sanrılara bizar sanrılar denir.</a:t>
            </a:r>
          </a:p>
          <a:p>
            <a:pPr>
              <a:buFont typeface="Wingdings" panose="05000000000000000000" pitchFamily="2" charset="2"/>
              <a:buChar char="v"/>
            </a:pPr>
            <a:r>
              <a:rPr lang="tr-TR" sz="1900" dirty="0" err="1"/>
              <a:t>Perseküsyon</a:t>
            </a:r>
            <a:r>
              <a:rPr lang="tr-TR" sz="1900" dirty="0"/>
              <a:t> (kötülük görme) sanrıları: en sık</a:t>
            </a:r>
          </a:p>
          <a:p>
            <a:pPr>
              <a:buFont typeface="Wingdings" panose="05000000000000000000" pitchFamily="2" charset="2"/>
              <a:buChar char="v"/>
            </a:pPr>
            <a:r>
              <a:rPr lang="tr-TR" sz="1900" dirty="0"/>
              <a:t>Referans (alınganlık) sanrıları: ikinci sıklıkta</a:t>
            </a:r>
          </a:p>
          <a:p>
            <a:pPr>
              <a:buFont typeface="Wingdings" panose="05000000000000000000" pitchFamily="2" charset="2"/>
              <a:buChar char="v"/>
            </a:pPr>
            <a:r>
              <a:rPr lang="tr-TR" sz="1900" dirty="0"/>
              <a:t>Büyüklük (</a:t>
            </a:r>
            <a:r>
              <a:rPr lang="tr-TR" sz="1900" dirty="0" err="1"/>
              <a:t>grandiyözite</a:t>
            </a:r>
            <a:r>
              <a:rPr lang="tr-TR" sz="1900" dirty="0"/>
              <a:t>)</a:t>
            </a:r>
          </a:p>
          <a:p>
            <a:pPr>
              <a:buFont typeface="Wingdings" panose="05000000000000000000" pitchFamily="2" charset="2"/>
              <a:buChar char="v"/>
            </a:pPr>
            <a:r>
              <a:rPr lang="tr-TR" sz="1900" dirty="0"/>
              <a:t>Kıskançlık </a:t>
            </a:r>
          </a:p>
          <a:p>
            <a:pPr>
              <a:buFont typeface="Wingdings" panose="05000000000000000000" pitchFamily="2" charset="2"/>
              <a:buChar char="v"/>
            </a:pPr>
            <a:r>
              <a:rPr lang="tr-TR" sz="1900" dirty="0" err="1"/>
              <a:t>Erotomanik</a:t>
            </a:r>
            <a:endParaRPr lang="tr-TR" sz="1900" dirty="0"/>
          </a:p>
          <a:p>
            <a:pPr>
              <a:buFont typeface="Wingdings" panose="05000000000000000000" pitchFamily="2" charset="2"/>
              <a:buChar char="v"/>
            </a:pPr>
            <a:r>
              <a:rPr lang="tr-TR" sz="1900" dirty="0"/>
              <a:t>Düşünce okunması-çalınması-yayınlanması</a:t>
            </a:r>
          </a:p>
          <a:p>
            <a:pPr>
              <a:buFont typeface="Wingdings" panose="05000000000000000000" pitchFamily="2" charset="2"/>
              <a:buChar char="v"/>
            </a:pPr>
            <a:r>
              <a:rPr lang="tr-TR" sz="1900" dirty="0" err="1"/>
              <a:t>Nihilistik</a:t>
            </a:r>
            <a:r>
              <a:rPr lang="tr-TR" sz="1900" dirty="0"/>
              <a:t> sanrılar</a:t>
            </a:r>
          </a:p>
          <a:p>
            <a:pPr marL="0" indent="0">
              <a:buNone/>
            </a:pPr>
            <a:r>
              <a:rPr lang="tr-TR" sz="1900" i="1" dirty="0">
                <a:solidFill>
                  <a:schemeClr val="accent2">
                    <a:lumMod val="75000"/>
                  </a:schemeClr>
                </a:solidFill>
              </a:rPr>
              <a:t>Literatür tarandığında dinsel ve büyüklük sanrılarının erkeklerde, kıskançlık sanrılarının da kadınlarda daha sık olduğu belirlenmiştir </a:t>
            </a:r>
          </a:p>
          <a:p>
            <a:pPr marL="0" indent="0">
              <a:buNone/>
            </a:pPr>
            <a:r>
              <a:rPr lang="tr-TR" dirty="0"/>
              <a:t> </a:t>
            </a:r>
          </a:p>
        </p:txBody>
      </p:sp>
      <p:pic>
        <p:nvPicPr>
          <p:cNvPr id="7" name="Resim 6">
            <a:extLst>
              <a:ext uri="{FF2B5EF4-FFF2-40B4-BE49-F238E27FC236}">
                <a16:creationId xmlns:a16="http://schemas.microsoft.com/office/drawing/2014/main" id="{5D1A1ED9-EC7B-43A9-9F1E-7F5482305C01}"/>
              </a:ext>
            </a:extLst>
          </p:cNvPr>
          <p:cNvPicPr>
            <a:picLocks noChangeAspect="1"/>
          </p:cNvPicPr>
          <p:nvPr/>
        </p:nvPicPr>
        <p:blipFill rotWithShape="1">
          <a:blip r:embed="rId2"/>
          <a:srcRect l="19695" t="27590" r="19175" b="29175"/>
          <a:stretch/>
        </p:blipFill>
        <p:spPr>
          <a:xfrm>
            <a:off x="5937664" y="2554295"/>
            <a:ext cx="4191990" cy="2371909"/>
          </a:xfrm>
          <a:prstGeom prst="rect">
            <a:avLst/>
          </a:prstGeom>
        </p:spPr>
      </p:pic>
    </p:spTree>
    <p:extLst>
      <p:ext uri="{BB962C8B-B14F-4D97-AF65-F5344CB8AC3E}">
        <p14:creationId xmlns:p14="http://schemas.microsoft.com/office/powerpoint/2010/main" val="4044332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Belirti ve bulgular</a:t>
            </a:r>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r>
              <a:rPr lang="tr-TR" sz="1800" dirty="0"/>
              <a:t>Düşünce bozuklukları ( </a:t>
            </a:r>
            <a:r>
              <a:rPr lang="tr-TR" sz="1800" dirty="0" err="1"/>
              <a:t>dezorganizasyon</a:t>
            </a:r>
            <a:r>
              <a:rPr lang="tr-TR" sz="1800" dirty="0"/>
              <a:t>) : Düzensiz davranışlar doğrudan gözlemlenirken düzensiz düşünceler kişinin konuşmasından çıkarılmalıdır. Anormal konuşmanın en yaygın görülen biçimleri </a:t>
            </a:r>
            <a:r>
              <a:rPr lang="tr-TR" sz="1800" dirty="0" err="1"/>
              <a:t>teğetsellik</a:t>
            </a:r>
            <a:r>
              <a:rPr lang="tr-TR" sz="1800" dirty="0"/>
              <a:t> ve </a:t>
            </a:r>
            <a:r>
              <a:rPr lang="tr-TR" sz="1800" dirty="0" err="1"/>
              <a:t>koşulsallıktır</a:t>
            </a:r>
            <a:endParaRPr lang="tr-TR" sz="1800" dirty="0"/>
          </a:p>
          <a:p>
            <a:pPr>
              <a:buFont typeface="Wingdings" panose="05000000000000000000" pitchFamily="2" charset="2"/>
              <a:buChar char="v"/>
            </a:pPr>
            <a:r>
              <a:rPr lang="tr-TR" sz="1800" dirty="0" err="1"/>
              <a:t>Teğetsel</a:t>
            </a:r>
            <a:r>
              <a:rPr lang="tr-TR" sz="1800" dirty="0"/>
              <a:t> konuşma: Kişi bir soruyu uygun şekilde cevaplamadan konudan giderek daha fazla uzaklaşır</a:t>
            </a:r>
          </a:p>
          <a:p>
            <a:pPr>
              <a:buFont typeface="Wingdings" panose="05000000000000000000" pitchFamily="2" charset="2"/>
              <a:buChar char="v"/>
            </a:pPr>
            <a:r>
              <a:rPr lang="tr-TR" sz="1800" dirty="0"/>
              <a:t>Dolaylı konuşma: sorulan soruları belirgin bir şekilde dolambaçlı yoldan cevaplar</a:t>
            </a:r>
          </a:p>
          <a:p>
            <a:pPr>
              <a:buFont typeface="Wingdings" panose="05000000000000000000" pitchFamily="2" charset="2"/>
              <a:buChar char="v"/>
            </a:pPr>
            <a:r>
              <a:rPr lang="tr-TR" sz="1800" dirty="0"/>
              <a:t>Raydan Çıkma: herhangi bir mantık veya bölüm olmaksızın aniden konuyu değiştirir</a:t>
            </a:r>
          </a:p>
          <a:p>
            <a:pPr>
              <a:buFont typeface="Wingdings" panose="05000000000000000000" pitchFamily="2" charset="2"/>
              <a:buChar char="v"/>
            </a:pPr>
            <a:r>
              <a:rPr lang="tr-TR" sz="1800" dirty="0"/>
              <a:t>Neolojizmler: Yeni, kendine özgü kelimelerin oluşturulması</a:t>
            </a:r>
          </a:p>
          <a:p>
            <a:pPr>
              <a:buFont typeface="Wingdings" panose="05000000000000000000" pitchFamily="2" charset="2"/>
              <a:buChar char="v"/>
            </a:pPr>
            <a:r>
              <a:rPr lang="tr-TR" sz="1800" dirty="0"/>
              <a:t>Kelime salatası</a:t>
            </a:r>
          </a:p>
        </p:txBody>
      </p:sp>
      <p:pic>
        <p:nvPicPr>
          <p:cNvPr id="7" name="Resim 6">
            <a:extLst>
              <a:ext uri="{FF2B5EF4-FFF2-40B4-BE49-F238E27FC236}">
                <a16:creationId xmlns:a16="http://schemas.microsoft.com/office/drawing/2014/main" id="{884ECE78-DF71-4B7F-B8EC-95C96F61044C}"/>
              </a:ext>
            </a:extLst>
          </p:cNvPr>
          <p:cNvPicPr>
            <a:picLocks noChangeAspect="1"/>
          </p:cNvPicPr>
          <p:nvPr/>
        </p:nvPicPr>
        <p:blipFill rotWithShape="1">
          <a:blip r:embed="rId2"/>
          <a:srcRect l="40100" t="55621" r="34229" b="29042"/>
          <a:stretch/>
        </p:blipFill>
        <p:spPr>
          <a:xfrm>
            <a:off x="7160821" y="4130214"/>
            <a:ext cx="4144488" cy="1980854"/>
          </a:xfrm>
          <a:prstGeom prst="rect">
            <a:avLst/>
          </a:prstGeom>
        </p:spPr>
      </p:pic>
    </p:spTree>
    <p:extLst>
      <p:ext uri="{BB962C8B-B14F-4D97-AF65-F5344CB8AC3E}">
        <p14:creationId xmlns:p14="http://schemas.microsoft.com/office/powerpoint/2010/main" val="1931071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Belirti ve bulgular</a:t>
            </a:r>
          </a:p>
        </p:txBody>
      </p:sp>
      <p:sp>
        <p:nvSpPr>
          <p:cNvPr id="3" name="İçerik Yer Tutucusu 2"/>
          <p:cNvSpPr>
            <a:spLocks noGrp="1"/>
          </p:cNvSpPr>
          <p:nvPr>
            <p:ph idx="1"/>
          </p:nvPr>
        </p:nvSpPr>
        <p:spPr/>
        <p:txBody>
          <a:bodyPr/>
          <a:lstStyle/>
          <a:p>
            <a:pPr>
              <a:lnSpc>
                <a:spcPct val="150000"/>
              </a:lnSpc>
              <a:buFont typeface="Wingdings" panose="05000000000000000000" pitchFamily="2" charset="2"/>
              <a:buChar char="Ø"/>
            </a:pPr>
            <a:endParaRPr lang="tr-TR" dirty="0"/>
          </a:p>
          <a:p>
            <a:pPr>
              <a:lnSpc>
                <a:spcPct val="150000"/>
              </a:lnSpc>
              <a:buFont typeface="Wingdings" panose="05000000000000000000" pitchFamily="2" charset="2"/>
              <a:buChar char="Ø"/>
            </a:pPr>
            <a:r>
              <a:rPr lang="tr-TR" dirty="0"/>
              <a:t>Hastalığın genelde akut ve alevlenme dönemlerinde görülen aşırı hareketlilik, taşkınlık, yüzde ve özellikle ağız çevresinde belirgin tike benzer garip hareketler, uygunsuz tuhaf ve önceden kestirilemeyen davranışlar da şizofreninin pozitif </a:t>
            </a:r>
            <a:r>
              <a:rPr lang="tr-TR" dirty="0" err="1"/>
              <a:t>psikotik</a:t>
            </a:r>
            <a:r>
              <a:rPr lang="tr-TR" dirty="0"/>
              <a:t> belirtileri arasında yer almaktadır </a:t>
            </a:r>
          </a:p>
        </p:txBody>
      </p:sp>
    </p:spTree>
    <p:extLst>
      <p:ext uri="{BB962C8B-B14F-4D97-AF65-F5344CB8AC3E}">
        <p14:creationId xmlns:p14="http://schemas.microsoft.com/office/powerpoint/2010/main" val="599406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Belirti ve bulgular</a:t>
            </a:r>
          </a:p>
        </p:txBody>
      </p:sp>
      <p:sp>
        <p:nvSpPr>
          <p:cNvPr id="3" name="İçerik Yer Tutucusu 2"/>
          <p:cNvSpPr>
            <a:spLocks noGrp="1"/>
          </p:cNvSpPr>
          <p:nvPr>
            <p:ph idx="1"/>
          </p:nvPr>
        </p:nvSpPr>
        <p:spPr>
          <a:xfrm>
            <a:off x="1097280" y="1845733"/>
            <a:ext cx="8236725" cy="4293809"/>
          </a:xfrm>
        </p:spPr>
        <p:txBody>
          <a:bodyPr>
            <a:normAutofit fontScale="85000" lnSpcReduction="20000"/>
          </a:bodyPr>
          <a:lstStyle/>
          <a:p>
            <a:r>
              <a:rPr lang="tr-TR" b="1" i="1" dirty="0"/>
              <a:t>Negatif Belirtiler</a:t>
            </a:r>
          </a:p>
          <a:p>
            <a:r>
              <a:rPr lang="tr-TR" dirty="0"/>
              <a:t>Olağan işlevlerin azalması ya da yitimi</a:t>
            </a:r>
          </a:p>
          <a:p>
            <a:pPr>
              <a:buFont typeface="Wingdings" panose="05000000000000000000" pitchFamily="2" charset="2"/>
              <a:buChar char="Ø"/>
            </a:pPr>
            <a:r>
              <a:rPr lang="tr-TR" dirty="0" err="1"/>
              <a:t>Affektif</a:t>
            </a:r>
            <a:r>
              <a:rPr lang="tr-TR" dirty="0"/>
              <a:t> </a:t>
            </a:r>
            <a:r>
              <a:rPr lang="tr-TR" dirty="0" err="1"/>
              <a:t>küntlük</a:t>
            </a:r>
            <a:r>
              <a:rPr lang="tr-TR" dirty="0"/>
              <a:t> (duygulanımda </a:t>
            </a:r>
            <a:r>
              <a:rPr lang="tr-TR" dirty="0" err="1"/>
              <a:t>küntleşme</a:t>
            </a:r>
            <a:r>
              <a:rPr lang="tr-TR" dirty="0"/>
              <a:t>)</a:t>
            </a:r>
          </a:p>
          <a:p>
            <a:pPr>
              <a:buFont typeface="Wingdings" panose="05000000000000000000" pitchFamily="2" charset="2"/>
              <a:buChar char="Ø"/>
            </a:pPr>
            <a:r>
              <a:rPr lang="tr-TR" dirty="0" err="1"/>
              <a:t>Aloji</a:t>
            </a:r>
            <a:r>
              <a:rPr lang="tr-TR" dirty="0"/>
              <a:t>: düşünce içeriğinde </a:t>
            </a:r>
            <a:r>
              <a:rPr lang="tr-TR" dirty="0" err="1"/>
              <a:t>yokşullaşma</a:t>
            </a:r>
            <a:endParaRPr lang="tr-TR" dirty="0"/>
          </a:p>
          <a:p>
            <a:pPr>
              <a:buFont typeface="Wingdings" panose="05000000000000000000" pitchFamily="2" charset="2"/>
              <a:buChar char="Ø"/>
            </a:pPr>
            <a:r>
              <a:rPr lang="tr-TR" dirty="0"/>
              <a:t>Abuli: bireyin istencini kullanma yetisini yitirmesi ve davranışlarının sonuçlarına kayıtsız kalması</a:t>
            </a:r>
          </a:p>
          <a:p>
            <a:pPr>
              <a:buFont typeface="Wingdings" panose="05000000000000000000" pitchFamily="2" charset="2"/>
              <a:buChar char="Ø"/>
            </a:pPr>
            <a:r>
              <a:rPr lang="tr-TR" dirty="0" err="1"/>
              <a:t>Anhedoni</a:t>
            </a:r>
            <a:endParaRPr lang="tr-TR" dirty="0"/>
          </a:p>
          <a:p>
            <a:pPr>
              <a:buFont typeface="Wingdings" panose="05000000000000000000" pitchFamily="2" charset="2"/>
              <a:buChar char="Ø"/>
            </a:pPr>
            <a:r>
              <a:rPr lang="tr-TR" dirty="0" err="1"/>
              <a:t>Avolüsyon</a:t>
            </a:r>
            <a:r>
              <a:rPr lang="tr-TR" dirty="0"/>
              <a:t>: bireyin bir işe başlama, sürdürme ve sonlandırma yetisinin ortadan kalkması</a:t>
            </a:r>
          </a:p>
          <a:p>
            <a:pPr>
              <a:buFont typeface="Wingdings" panose="05000000000000000000" pitchFamily="2" charset="2"/>
              <a:buChar char="Ø"/>
            </a:pPr>
            <a:r>
              <a:rPr lang="tr-TR" dirty="0" err="1"/>
              <a:t>Akinezi</a:t>
            </a:r>
            <a:r>
              <a:rPr lang="tr-TR" dirty="0"/>
              <a:t>: fiziksel hareket azlığı</a:t>
            </a:r>
          </a:p>
          <a:p>
            <a:pPr>
              <a:buFont typeface="Wingdings" panose="05000000000000000000" pitchFamily="2" charset="2"/>
              <a:buChar char="Ø"/>
            </a:pPr>
            <a:r>
              <a:rPr lang="tr-TR" dirty="0" err="1"/>
              <a:t>Anerji</a:t>
            </a:r>
            <a:r>
              <a:rPr lang="tr-TR" dirty="0"/>
              <a:t>: enerji yitimi</a:t>
            </a:r>
          </a:p>
          <a:p>
            <a:pPr>
              <a:buFont typeface="Wingdings" panose="05000000000000000000" pitchFamily="2" charset="2"/>
              <a:buChar char="Ø"/>
            </a:pPr>
            <a:r>
              <a:rPr lang="tr-TR" dirty="0" err="1"/>
              <a:t>Apati</a:t>
            </a:r>
            <a:r>
              <a:rPr lang="tr-TR" dirty="0"/>
              <a:t>: duygulanımda kayıtsızlık ile birlikte olan çevreye ilgisizlik ya da çevreden kopukluk</a:t>
            </a:r>
          </a:p>
          <a:p>
            <a:pPr>
              <a:buFont typeface="Wingdings" panose="05000000000000000000" pitchFamily="2" charset="2"/>
              <a:buChar char="Ø"/>
            </a:pPr>
            <a:r>
              <a:rPr lang="tr-TR" dirty="0"/>
              <a:t>Asosyal davranış</a:t>
            </a:r>
          </a:p>
          <a:p>
            <a:endParaRPr lang="tr-TR" dirty="0"/>
          </a:p>
        </p:txBody>
      </p:sp>
      <p:pic>
        <p:nvPicPr>
          <p:cNvPr id="7" name="Resim 6">
            <a:extLst>
              <a:ext uri="{FF2B5EF4-FFF2-40B4-BE49-F238E27FC236}">
                <a16:creationId xmlns:a16="http://schemas.microsoft.com/office/drawing/2014/main" id="{94A36441-5141-4217-B057-63BC5D1EFAAF}"/>
              </a:ext>
            </a:extLst>
          </p:cNvPr>
          <p:cNvPicPr>
            <a:picLocks noChangeAspect="1"/>
          </p:cNvPicPr>
          <p:nvPr/>
        </p:nvPicPr>
        <p:blipFill rotWithShape="1">
          <a:blip r:embed="rId2"/>
          <a:srcRect l="66162" t="17489" r="5024" b="40087"/>
          <a:stretch/>
        </p:blipFill>
        <p:spPr>
          <a:xfrm>
            <a:off x="9060872" y="1974272"/>
            <a:ext cx="3011970" cy="3547753"/>
          </a:xfrm>
          <a:prstGeom prst="rect">
            <a:avLst/>
          </a:prstGeom>
        </p:spPr>
      </p:pic>
    </p:spTree>
    <p:extLst>
      <p:ext uri="{BB962C8B-B14F-4D97-AF65-F5344CB8AC3E}">
        <p14:creationId xmlns:p14="http://schemas.microsoft.com/office/powerpoint/2010/main" val="4036660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Belirti ve bulgular</a:t>
            </a:r>
          </a:p>
        </p:txBody>
      </p:sp>
      <p:sp>
        <p:nvSpPr>
          <p:cNvPr id="3" name="İçerik Yer Tutucusu 2"/>
          <p:cNvSpPr>
            <a:spLocks noGrp="1"/>
          </p:cNvSpPr>
          <p:nvPr>
            <p:ph idx="1"/>
          </p:nvPr>
        </p:nvSpPr>
        <p:spPr/>
        <p:txBody>
          <a:bodyPr>
            <a:normAutofit fontScale="85000" lnSpcReduction="20000"/>
          </a:bodyPr>
          <a:lstStyle/>
          <a:p>
            <a:r>
              <a:rPr lang="tr-TR" b="1" i="1" dirty="0"/>
              <a:t>Bilişsel belirtiler</a:t>
            </a:r>
          </a:p>
          <a:p>
            <a:pPr>
              <a:buFont typeface="Wingdings" panose="05000000000000000000" pitchFamily="2" charset="2"/>
              <a:buChar char="Ø"/>
            </a:pPr>
            <a:r>
              <a:rPr lang="tr-TR" b="1" i="1" dirty="0"/>
              <a:t> </a:t>
            </a:r>
            <a:r>
              <a:rPr lang="tr-TR" dirty="0"/>
              <a:t>Düşünce: otistik düşünme biçimi, çağrışım bozuklukları</a:t>
            </a:r>
            <a:endParaRPr lang="tr-TR" b="1" i="1" dirty="0"/>
          </a:p>
          <a:p>
            <a:pPr>
              <a:buFont typeface="Wingdings" panose="05000000000000000000" pitchFamily="2" charset="2"/>
              <a:buChar char="Ø"/>
            </a:pPr>
            <a:r>
              <a:rPr lang="tr-TR" dirty="0"/>
              <a:t> İşleme hızı</a:t>
            </a:r>
          </a:p>
          <a:p>
            <a:pPr>
              <a:buFont typeface="Wingdings" panose="05000000000000000000" pitchFamily="2" charset="2"/>
              <a:buChar char="Ø"/>
            </a:pPr>
            <a:r>
              <a:rPr lang="tr-TR" dirty="0"/>
              <a:t> Dikkati sürdürme</a:t>
            </a:r>
          </a:p>
          <a:p>
            <a:pPr>
              <a:buFont typeface="Wingdings" panose="05000000000000000000" pitchFamily="2" charset="2"/>
              <a:buChar char="Ø"/>
            </a:pPr>
            <a:r>
              <a:rPr lang="tr-TR" dirty="0"/>
              <a:t> Çalışma belleği</a:t>
            </a:r>
          </a:p>
          <a:p>
            <a:pPr>
              <a:buFont typeface="Wingdings" panose="05000000000000000000" pitchFamily="2" charset="2"/>
              <a:buChar char="Ø"/>
            </a:pPr>
            <a:r>
              <a:rPr lang="tr-TR" dirty="0"/>
              <a:t> Sözlü öğrenme ve hafıza</a:t>
            </a:r>
          </a:p>
          <a:p>
            <a:pPr>
              <a:buFont typeface="Wingdings" panose="05000000000000000000" pitchFamily="2" charset="2"/>
              <a:buChar char="Ø"/>
            </a:pPr>
            <a:r>
              <a:rPr lang="tr-TR" dirty="0"/>
              <a:t> Görsel öğrenme ve hafıza</a:t>
            </a:r>
          </a:p>
          <a:p>
            <a:pPr>
              <a:buFont typeface="Wingdings" panose="05000000000000000000" pitchFamily="2" charset="2"/>
              <a:buChar char="Ø"/>
            </a:pPr>
            <a:r>
              <a:rPr lang="tr-TR" dirty="0"/>
              <a:t> Muhakeme / yürütme işlevi: gerçeği değerlendirme yetileri bozuk</a:t>
            </a:r>
          </a:p>
          <a:p>
            <a:pPr>
              <a:buFont typeface="Wingdings" panose="05000000000000000000" pitchFamily="2" charset="2"/>
              <a:buChar char="Ø"/>
            </a:pPr>
            <a:r>
              <a:rPr lang="tr-TR" dirty="0"/>
              <a:t> Algılama: </a:t>
            </a:r>
            <a:r>
              <a:rPr lang="tr-TR" dirty="0" err="1"/>
              <a:t>varsanı</a:t>
            </a:r>
            <a:r>
              <a:rPr lang="tr-TR" dirty="0"/>
              <a:t>, sanrı oluşumu</a:t>
            </a:r>
          </a:p>
          <a:p>
            <a:pPr>
              <a:buFont typeface="Wingdings" panose="05000000000000000000" pitchFamily="2" charset="2"/>
              <a:buChar char="Ø"/>
            </a:pPr>
            <a:r>
              <a:rPr lang="tr-TR" dirty="0"/>
              <a:t> Sosyal biliş</a:t>
            </a:r>
          </a:p>
          <a:p>
            <a:pPr>
              <a:buFont typeface="Wingdings" panose="05000000000000000000" pitchFamily="2" charset="2"/>
              <a:buChar char="Ø"/>
            </a:pPr>
            <a:r>
              <a:rPr lang="tr-TR" dirty="0"/>
              <a:t> </a:t>
            </a:r>
            <a:r>
              <a:rPr lang="tr-TR" dirty="0" err="1"/>
              <a:t>İçgörü</a:t>
            </a:r>
            <a:r>
              <a:rPr lang="tr-TR" dirty="0"/>
              <a:t>: normal, azalmış veya yoktur</a:t>
            </a:r>
          </a:p>
        </p:txBody>
      </p:sp>
      <p:sp>
        <p:nvSpPr>
          <p:cNvPr id="4" name="Katlanmış Nesne 3"/>
          <p:cNvSpPr/>
          <p:nvPr/>
        </p:nvSpPr>
        <p:spPr>
          <a:xfrm>
            <a:off x="7416800" y="2669309"/>
            <a:ext cx="3288145" cy="2189018"/>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tr-TR" dirty="0">
                <a:solidFill>
                  <a:schemeClr val="tx1"/>
                </a:solidFill>
              </a:rPr>
              <a:t>Şizofreni hastalarında zeka geri, normal veya ileri olabilir</a:t>
            </a:r>
          </a:p>
          <a:p>
            <a:pPr marL="285750" indent="-285750">
              <a:buFont typeface="Wingdings" panose="05000000000000000000" pitchFamily="2" charset="2"/>
              <a:buChar char="v"/>
            </a:pPr>
            <a:r>
              <a:rPr lang="tr-TR" dirty="0">
                <a:solidFill>
                  <a:schemeClr val="tx1"/>
                </a:solidFill>
              </a:rPr>
              <a:t>Bilinç ve yönelim bozukluğu yoktur</a:t>
            </a:r>
          </a:p>
        </p:txBody>
      </p:sp>
    </p:spTree>
    <p:extLst>
      <p:ext uri="{BB962C8B-B14F-4D97-AF65-F5344CB8AC3E}">
        <p14:creationId xmlns:p14="http://schemas.microsoft.com/office/powerpoint/2010/main" val="1223054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Belirti ve bulgular</a:t>
            </a:r>
          </a:p>
        </p:txBody>
      </p:sp>
      <p:sp>
        <p:nvSpPr>
          <p:cNvPr id="3" name="İçerik Yer Tutucusu 2"/>
          <p:cNvSpPr>
            <a:spLocks noGrp="1"/>
          </p:cNvSpPr>
          <p:nvPr>
            <p:ph idx="1"/>
          </p:nvPr>
        </p:nvSpPr>
        <p:spPr/>
        <p:txBody>
          <a:bodyPr/>
          <a:lstStyle/>
          <a:p>
            <a:r>
              <a:rPr lang="tr-TR" b="1" i="1" dirty="0" err="1"/>
              <a:t>Duygudurum</a:t>
            </a:r>
            <a:r>
              <a:rPr lang="tr-TR" b="1" i="1" dirty="0"/>
              <a:t> ve </a:t>
            </a:r>
            <a:r>
              <a:rPr lang="tr-TR" b="1" i="1" dirty="0" err="1"/>
              <a:t>anksiyete</a:t>
            </a:r>
            <a:r>
              <a:rPr lang="tr-TR" b="1" i="1" dirty="0"/>
              <a:t> belirtileri</a:t>
            </a:r>
          </a:p>
          <a:p>
            <a:pPr>
              <a:lnSpc>
                <a:spcPct val="150000"/>
              </a:lnSpc>
            </a:pPr>
            <a:r>
              <a:rPr lang="tr-TR" sz="1800" dirty="0"/>
              <a:t>Şizofreni hastalarında şizofreni olmayanlara göre çeşitli psikiyatrik bozukluk oranları daha yüksektir</a:t>
            </a:r>
          </a:p>
          <a:p>
            <a:pPr>
              <a:lnSpc>
                <a:spcPct val="150000"/>
              </a:lnSpc>
              <a:buFont typeface="Wingdings" panose="05000000000000000000" pitchFamily="2" charset="2"/>
              <a:buChar char="Ø"/>
            </a:pPr>
            <a:r>
              <a:rPr lang="tr-TR" sz="1800" dirty="0"/>
              <a:t> Depresif bozukluklar</a:t>
            </a:r>
          </a:p>
          <a:p>
            <a:pPr>
              <a:lnSpc>
                <a:spcPct val="150000"/>
              </a:lnSpc>
              <a:buFont typeface="Wingdings" panose="05000000000000000000" pitchFamily="2" charset="2"/>
              <a:buChar char="Ø"/>
            </a:pPr>
            <a:r>
              <a:rPr lang="tr-TR" sz="1800" dirty="0"/>
              <a:t> </a:t>
            </a:r>
            <a:r>
              <a:rPr lang="tr-TR" sz="1800" dirty="0" err="1"/>
              <a:t>Anksiyete</a:t>
            </a:r>
            <a:r>
              <a:rPr lang="tr-TR" sz="1800" dirty="0"/>
              <a:t> bozuklukları: sosyal </a:t>
            </a:r>
            <a:r>
              <a:rPr lang="tr-TR" sz="1800" dirty="0" err="1"/>
              <a:t>anksiyete</a:t>
            </a:r>
            <a:r>
              <a:rPr lang="tr-TR" sz="1800" dirty="0"/>
              <a:t> bozukluğu, travma sonrası stres bozukluğu ve obsesif </a:t>
            </a:r>
            <a:r>
              <a:rPr lang="tr-TR" sz="1800" dirty="0" err="1"/>
              <a:t>kompulsif</a:t>
            </a:r>
            <a:r>
              <a:rPr lang="tr-TR" sz="1800" dirty="0"/>
              <a:t> bozukluk</a:t>
            </a:r>
          </a:p>
          <a:p>
            <a:pPr>
              <a:lnSpc>
                <a:spcPct val="150000"/>
              </a:lnSpc>
              <a:buFont typeface="Wingdings" panose="05000000000000000000" pitchFamily="2" charset="2"/>
              <a:buChar char="Ø"/>
            </a:pPr>
            <a:r>
              <a:rPr lang="tr-TR" sz="1800" dirty="0"/>
              <a:t> Alkol ve diğer madde kullanım bozuklukları</a:t>
            </a:r>
          </a:p>
          <a:p>
            <a:endParaRPr lang="tr-TR" dirty="0"/>
          </a:p>
          <a:p>
            <a:endParaRPr lang="tr-TR" dirty="0"/>
          </a:p>
        </p:txBody>
      </p:sp>
    </p:spTree>
    <p:extLst>
      <p:ext uri="{BB962C8B-B14F-4D97-AF65-F5344CB8AC3E}">
        <p14:creationId xmlns:p14="http://schemas.microsoft.com/office/powerpoint/2010/main" val="3227139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Belirti ve bulgular</a:t>
            </a:r>
          </a:p>
        </p:txBody>
      </p:sp>
      <p:sp>
        <p:nvSpPr>
          <p:cNvPr id="3" name="İçerik Yer Tutucusu 2"/>
          <p:cNvSpPr>
            <a:spLocks noGrp="1"/>
          </p:cNvSpPr>
          <p:nvPr>
            <p:ph idx="1"/>
          </p:nvPr>
        </p:nvSpPr>
        <p:spPr>
          <a:xfrm>
            <a:off x="1097280" y="1845734"/>
            <a:ext cx="10231780" cy="3153778"/>
          </a:xfrm>
        </p:spPr>
        <p:txBody>
          <a:bodyPr/>
          <a:lstStyle/>
          <a:p>
            <a:r>
              <a:rPr lang="tr-TR" b="1" i="1" dirty="0" err="1"/>
              <a:t>Stigma</a:t>
            </a:r>
            <a:endParaRPr lang="tr-TR" b="1" i="1" dirty="0"/>
          </a:p>
          <a:p>
            <a:pPr>
              <a:lnSpc>
                <a:spcPct val="150000"/>
              </a:lnSpc>
              <a:buFont typeface="Wingdings" panose="05000000000000000000" pitchFamily="2" charset="2"/>
              <a:buChar char="Ø"/>
            </a:pPr>
            <a:r>
              <a:rPr lang="tr-TR" dirty="0"/>
              <a:t>Şizofreni hastalarına yönelik damgalayıcı tutum yaygındır ve içselleştirilerek “kendini damgalama” ile sonuçlanabilir</a:t>
            </a:r>
            <a:endParaRPr lang="tr-TR" b="1" i="1" dirty="0"/>
          </a:p>
          <a:p>
            <a:pPr>
              <a:lnSpc>
                <a:spcPct val="150000"/>
              </a:lnSpc>
              <a:buFont typeface="Wingdings" panose="05000000000000000000" pitchFamily="2" charset="2"/>
              <a:buChar char="Ø"/>
            </a:pPr>
            <a:r>
              <a:rPr lang="tr-TR" dirty="0"/>
              <a:t>İçselleştirilmiş damgalanma, hastalığın doğrudan etkileri kadar zarar verici olabilir. 78 şizofreni hastası üzerinde yapılan beş aylık </a:t>
            </a:r>
            <a:r>
              <a:rPr lang="tr-TR" dirty="0" err="1"/>
              <a:t>boylamsal</a:t>
            </a:r>
            <a:r>
              <a:rPr lang="tr-TR" dirty="0"/>
              <a:t> bir çalışmada, içselleştirilmiş damgalanma mesleki rehabilitasyona daha zayıf yanıt ile ilişkilendirilmiştir</a:t>
            </a:r>
          </a:p>
        </p:txBody>
      </p:sp>
      <p:pic>
        <p:nvPicPr>
          <p:cNvPr id="7" name="Resim 6">
            <a:extLst>
              <a:ext uri="{FF2B5EF4-FFF2-40B4-BE49-F238E27FC236}">
                <a16:creationId xmlns:a16="http://schemas.microsoft.com/office/drawing/2014/main" id="{BFABDB0C-DB0E-4A4C-BD3C-0E1B3C6266DB}"/>
              </a:ext>
            </a:extLst>
          </p:cNvPr>
          <p:cNvPicPr>
            <a:picLocks noChangeAspect="1"/>
          </p:cNvPicPr>
          <p:nvPr/>
        </p:nvPicPr>
        <p:blipFill rotWithShape="1">
          <a:blip r:embed="rId2"/>
          <a:srcRect l="35270" t="56970" r="9596" b="20346"/>
          <a:stretch/>
        </p:blipFill>
        <p:spPr>
          <a:xfrm>
            <a:off x="2731324" y="4785756"/>
            <a:ext cx="4726379" cy="1555667"/>
          </a:xfrm>
          <a:prstGeom prst="rect">
            <a:avLst/>
          </a:prstGeom>
        </p:spPr>
      </p:pic>
    </p:spTree>
    <p:extLst>
      <p:ext uri="{BB962C8B-B14F-4D97-AF65-F5344CB8AC3E}">
        <p14:creationId xmlns:p14="http://schemas.microsoft.com/office/powerpoint/2010/main" val="614067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Belirti ve bulgular</a:t>
            </a:r>
          </a:p>
        </p:txBody>
      </p:sp>
      <p:sp>
        <p:nvSpPr>
          <p:cNvPr id="3" name="İçerik Yer Tutucusu 2"/>
          <p:cNvSpPr>
            <a:spLocks noGrp="1"/>
          </p:cNvSpPr>
          <p:nvPr>
            <p:ph idx="1"/>
          </p:nvPr>
        </p:nvSpPr>
        <p:spPr>
          <a:xfrm>
            <a:off x="1097280" y="1845733"/>
            <a:ext cx="10734502" cy="4425757"/>
          </a:xfrm>
        </p:spPr>
        <p:txBody>
          <a:bodyPr>
            <a:normAutofit/>
          </a:bodyPr>
          <a:lstStyle/>
          <a:p>
            <a:r>
              <a:rPr lang="tr-TR" b="1" i="1" dirty="0"/>
              <a:t>İlişkili fiziksel belirtiler</a:t>
            </a:r>
          </a:p>
          <a:p>
            <a:pPr>
              <a:lnSpc>
                <a:spcPct val="150000"/>
              </a:lnSpc>
              <a:buFont typeface="Wingdings" panose="05000000000000000000" pitchFamily="2" charset="2"/>
              <a:buChar char="Ø"/>
            </a:pPr>
            <a:r>
              <a:rPr lang="tr-TR" sz="1800" dirty="0"/>
              <a:t>Nörolojik rahatsızlıklar</a:t>
            </a:r>
          </a:p>
          <a:p>
            <a:pPr>
              <a:lnSpc>
                <a:spcPct val="150000"/>
              </a:lnSpc>
              <a:buFont typeface="Wingdings" panose="05000000000000000000" pitchFamily="2" charset="2"/>
              <a:buChar char="v"/>
            </a:pPr>
            <a:r>
              <a:rPr lang="tr-TR" sz="1800" dirty="0"/>
              <a:t>Duyusal entegrasyon, motor koordinasyon ve dizileme gibi ince bozukluklar bulunabilir. Örnek olarak sağ-sol kafa karışıklığı, </a:t>
            </a:r>
            <a:r>
              <a:rPr lang="tr-TR" sz="1800" dirty="0" err="1"/>
              <a:t>agrafestezi</a:t>
            </a:r>
            <a:r>
              <a:rPr lang="tr-TR" sz="1800" dirty="0"/>
              <a:t> (deride, genellikle avuç içinde izlenen harfleri veya sayıları tanıyamama) ve </a:t>
            </a:r>
            <a:r>
              <a:rPr lang="tr-TR" sz="1800" dirty="0" err="1"/>
              <a:t>astereognozi</a:t>
            </a:r>
            <a:r>
              <a:rPr lang="tr-TR" sz="1800" dirty="0"/>
              <a:t> (tanıdık nesneleri tek başına dokunarak tanımlayamama) verilebilir. Bu belirtiler genellikle stabildir ve ilaçla ilişkisizdir</a:t>
            </a:r>
          </a:p>
          <a:p>
            <a:pPr>
              <a:lnSpc>
                <a:spcPct val="150000"/>
              </a:lnSpc>
              <a:buFont typeface="Wingdings" panose="05000000000000000000" pitchFamily="2" charset="2"/>
              <a:buChar char="v"/>
            </a:pPr>
            <a:r>
              <a:rPr lang="tr-TR" sz="1800" dirty="0"/>
              <a:t>Şizofreni hastalarında kolayca gözlemlenen nörolojik rahatsızlıkların çoğu, muhtemelen ilaç tedavisine bağlıdır. </a:t>
            </a:r>
            <a:r>
              <a:rPr lang="tr-TR" sz="1800" dirty="0" err="1"/>
              <a:t>Antipsikotik</a:t>
            </a:r>
            <a:r>
              <a:rPr lang="tr-TR" sz="1800" dirty="0"/>
              <a:t> </a:t>
            </a:r>
            <a:r>
              <a:rPr lang="tr-TR" sz="1800" dirty="0" err="1"/>
              <a:t>dopamin</a:t>
            </a:r>
            <a:r>
              <a:rPr lang="tr-TR" sz="1800" dirty="0"/>
              <a:t> blokajı, titreme ve </a:t>
            </a:r>
            <a:r>
              <a:rPr lang="tr-TR" sz="1800" dirty="0" err="1"/>
              <a:t>bradikinezi</a:t>
            </a:r>
            <a:r>
              <a:rPr lang="tr-TR" sz="1800" dirty="0"/>
              <a:t>, akut </a:t>
            </a:r>
            <a:r>
              <a:rPr lang="tr-TR" sz="1800" dirty="0" err="1"/>
              <a:t>distoniler</a:t>
            </a:r>
            <a:r>
              <a:rPr lang="tr-TR" sz="1800" dirty="0"/>
              <a:t>, </a:t>
            </a:r>
            <a:r>
              <a:rPr lang="tr-TR" sz="1800" dirty="0" err="1"/>
              <a:t>akatizi</a:t>
            </a:r>
            <a:r>
              <a:rPr lang="tr-TR" sz="1800" dirty="0"/>
              <a:t> (</a:t>
            </a:r>
            <a:r>
              <a:rPr lang="tr-TR" sz="1800" dirty="0" err="1"/>
              <a:t>subjektif</a:t>
            </a:r>
            <a:r>
              <a:rPr lang="tr-TR" sz="1800" dirty="0"/>
              <a:t> bir huzursuzluk hissi veya gerçek huzursuzluk) veya </a:t>
            </a:r>
            <a:r>
              <a:rPr lang="tr-TR" sz="1800" dirty="0" err="1"/>
              <a:t>tardif</a:t>
            </a:r>
            <a:r>
              <a:rPr lang="tr-TR" sz="1800" dirty="0"/>
              <a:t> </a:t>
            </a:r>
            <a:r>
              <a:rPr lang="tr-TR" sz="1800" dirty="0" err="1"/>
              <a:t>diskinezi</a:t>
            </a:r>
            <a:r>
              <a:rPr lang="tr-TR" sz="1800" dirty="0"/>
              <a:t> gibi </a:t>
            </a:r>
            <a:r>
              <a:rPr lang="tr-TR" sz="1800" dirty="0" err="1"/>
              <a:t>ekstrapiramidal</a:t>
            </a:r>
            <a:r>
              <a:rPr lang="tr-TR" sz="1800" dirty="0"/>
              <a:t> semptomlar (EPS) görülebilir</a:t>
            </a:r>
          </a:p>
        </p:txBody>
      </p:sp>
    </p:spTree>
    <p:extLst>
      <p:ext uri="{BB962C8B-B14F-4D97-AF65-F5344CB8AC3E}">
        <p14:creationId xmlns:p14="http://schemas.microsoft.com/office/powerpoint/2010/main" val="3131950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Belirti ve bulgular</a:t>
            </a:r>
          </a:p>
        </p:txBody>
      </p:sp>
      <p:sp>
        <p:nvSpPr>
          <p:cNvPr id="3" name="İçerik Yer Tutucusu 2"/>
          <p:cNvSpPr>
            <a:spLocks noGrp="1"/>
          </p:cNvSpPr>
          <p:nvPr>
            <p:ph idx="1"/>
          </p:nvPr>
        </p:nvSpPr>
        <p:spPr>
          <a:xfrm>
            <a:off x="1097280" y="1855160"/>
            <a:ext cx="6526678" cy="4329435"/>
          </a:xfrm>
        </p:spPr>
        <p:txBody>
          <a:bodyPr>
            <a:normAutofit lnSpcReduction="10000"/>
          </a:bodyPr>
          <a:lstStyle/>
          <a:p>
            <a:pPr>
              <a:lnSpc>
                <a:spcPct val="150000"/>
              </a:lnSpc>
              <a:buFont typeface="Wingdings" panose="05000000000000000000" pitchFamily="2" charset="2"/>
              <a:buChar char="Ø"/>
            </a:pPr>
            <a:r>
              <a:rPr lang="tr-TR" sz="1800" dirty="0" err="1"/>
              <a:t>Katatoni</a:t>
            </a:r>
            <a:r>
              <a:rPr lang="tr-TR" sz="1800" dirty="0"/>
              <a:t> ve </a:t>
            </a:r>
            <a:r>
              <a:rPr lang="tr-TR" sz="1800" dirty="0" err="1"/>
              <a:t>postür</a:t>
            </a:r>
            <a:r>
              <a:rPr lang="tr-TR" sz="1800" dirty="0"/>
              <a:t> anormallikleri</a:t>
            </a:r>
          </a:p>
          <a:p>
            <a:pPr>
              <a:lnSpc>
                <a:spcPct val="150000"/>
              </a:lnSpc>
              <a:buFont typeface="Wingdings" panose="05000000000000000000" pitchFamily="2" charset="2"/>
              <a:buChar char="Ø"/>
            </a:pPr>
            <a:r>
              <a:rPr lang="tr-TR" sz="1800" dirty="0" err="1"/>
              <a:t>Metabolik</a:t>
            </a:r>
            <a:r>
              <a:rPr lang="tr-TR" sz="1800" dirty="0"/>
              <a:t> bozukluklar</a:t>
            </a:r>
          </a:p>
          <a:p>
            <a:pPr>
              <a:lnSpc>
                <a:spcPct val="150000"/>
              </a:lnSpc>
              <a:buFont typeface="Wingdings" panose="05000000000000000000" pitchFamily="2" charset="2"/>
              <a:buChar char="v"/>
            </a:pPr>
            <a:r>
              <a:rPr lang="tr-TR" sz="1800" dirty="0"/>
              <a:t>Şizofreni, diyabet, </a:t>
            </a:r>
            <a:r>
              <a:rPr lang="tr-TR" sz="1800" dirty="0" err="1"/>
              <a:t>hiperlipidemi</a:t>
            </a:r>
            <a:r>
              <a:rPr lang="tr-TR" sz="1800" dirty="0"/>
              <a:t> ve hipertansiyon ile ilişkilidir</a:t>
            </a:r>
          </a:p>
          <a:p>
            <a:pPr>
              <a:lnSpc>
                <a:spcPct val="150000"/>
              </a:lnSpc>
              <a:buFont typeface="Wingdings" panose="05000000000000000000" pitchFamily="2" charset="2"/>
              <a:buChar char="v"/>
            </a:pPr>
            <a:r>
              <a:rPr lang="tr-TR" sz="1800" dirty="0"/>
              <a:t>Pek çok </a:t>
            </a:r>
            <a:r>
              <a:rPr lang="tr-TR" sz="1800" dirty="0" err="1"/>
              <a:t>antipsikotik</a:t>
            </a:r>
            <a:r>
              <a:rPr lang="tr-TR" sz="1800" dirty="0"/>
              <a:t> ilaç, kilo alımı ve diyabet dahil olmak üzere </a:t>
            </a:r>
            <a:r>
              <a:rPr lang="tr-TR" sz="1800" dirty="0" err="1"/>
              <a:t>metabolik</a:t>
            </a:r>
            <a:r>
              <a:rPr lang="tr-TR" sz="1800" dirty="0"/>
              <a:t> rahatsızlıklara neden olsa da, şizofreni hastaları genellikle hareketsiz yaşam tarzı ve sigara da dahil olmak üzere bu koşullar için başka risk faktörlerine sahiptir. </a:t>
            </a:r>
          </a:p>
          <a:p>
            <a:pPr marL="0" indent="0">
              <a:lnSpc>
                <a:spcPct val="150000"/>
              </a:lnSpc>
              <a:buNone/>
            </a:pPr>
            <a:r>
              <a:rPr lang="tr-TR" sz="1800" i="1" dirty="0">
                <a:solidFill>
                  <a:schemeClr val="accent2">
                    <a:lumMod val="75000"/>
                  </a:schemeClr>
                </a:solidFill>
              </a:rPr>
              <a:t>Şizofreni hastalarının yaşam beklentisi, genel nüfusa kıyasla on yıldan fazla azalmıştır.</a:t>
            </a:r>
          </a:p>
        </p:txBody>
      </p:sp>
      <p:pic>
        <p:nvPicPr>
          <p:cNvPr id="7" name="Resim 6">
            <a:extLst>
              <a:ext uri="{FF2B5EF4-FFF2-40B4-BE49-F238E27FC236}">
                <a16:creationId xmlns:a16="http://schemas.microsoft.com/office/drawing/2014/main" id="{FA647B34-D43B-4FA9-AED7-CF5B47E87A98}"/>
              </a:ext>
            </a:extLst>
          </p:cNvPr>
          <p:cNvPicPr>
            <a:picLocks noChangeAspect="1"/>
          </p:cNvPicPr>
          <p:nvPr/>
        </p:nvPicPr>
        <p:blipFill rotWithShape="1">
          <a:blip r:embed="rId2"/>
          <a:srcRect l="61867" t="20433" r="5163" b="30216"/>
          <a:stretch/>
        </p:blipFill>
        <p:spPr>
          <a:xfrm>
            <a:off x="10081585" y="1944500"/>
            <a:ext cx="2026269" cy="2426414"/>
          </a:xfrm>
          <a:prstGeom prst="rect">
            <a:avLst/>
          </a:prstGeom>
        </p:spPr>
      </p:pic>
      <p:pic>
        <p:nvPicPr>
          <p:cNvPr id="11" name="Resim 10">
            <a:extLst>
              <a:ext uri="{FF2B5EF4-FFF2-40B4-BE49-F238E27FC236}">
                <a16:creationId xmlns:a16="http://schemas.microsoft.com/office/drawing/2014/main" id="{90F42928-1A6A-47EC-BAB5-C3B4918B507E}"/>
              </a:ext>
            </a:extLst>
          </p:cNvPr>
          <p:cNvPicPr>
            <a:picLocks noChangeAspect="1"/>
          </p:cNvPicPr>
          <p:nvPr/>
        </p:nvPicPr>
        <p:blipFill rotWithShape="1">
          <a:blip r:embed="rId3"/>
          <a:srcRect l="66716" t="17489" r="4747" b="33680"/>
          <a:stretch/>
        </p:blipFill>
        <p:spPr>
          <a:xfrm>
            <a:off x="7623958" y="1737360"/>
            <a:ext cx="1923802" cy="2633554"/>
          </a:xfrm>
          <a:prstGeom prst="rect">
            <a:avLst/>
          </a:prstGeom>
        </p:spPr>
      </p:pic>
    </p:spTree>
    <p:extLst>
      <p:ext uri="{BB962C8B-B14F-4D97-AF65-F5344CB8AC3E}">
        <p14:creationId xmlns:p14="http://schemas.microsoft.com/office/powerpoint/2010/main" val="42915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Amaç </a:t>
            </a:r>
          </a:p>
        </p:txBody>
      </p:sp>
      <p:sp>
        <p:nvSpPr>
          <p:cNvPr id="3" name="İçerik Yer Tutucusu 2"/>
          <p:cNvSpPr>
            <a:spLocks noGrp="1"/>
          </p:cNvSpPr>
          <p:nvPr>
            <p:ph idx="1"/>
          </p:nvPr>
        </p:nvSpPr>
        <p:spPr/>
        <p:txBody>
          <a:bodyPr/>
          <a:lstStyle/>
          <a:p>
            <a:r>
              <a:rPr lang="tr-TR" dirty="0"/>
              <a:t>Şizofreni hakkında bilgi vermek</a:t>
            </a:r>
          </a:p>
        </p:txBody>
      </p:sp>
    </p:spTree>
    <p:extLst>
      <p:ext uri="{BB962C8B-B14F-4D97-AF65-F5344CB8AC3E}">
        <p14:creationId xmlns:p14="http://schemas.microsoft.com/office/powerpoint/2010/main" val="163032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Tanı </a:t>
            </a:r>
          </a:p>
        </p:txBody>
      </p:sp>
      <p:sp>
        <p:nvSpPr>
          <p:cNvPr id="3" name="İçerik Yer Tutucusu 2"/>
          <p:cNvSpPr>
            <a:spLocks noGrp="1"/>
          </p:cNvSpPr>
          <p:nvPr>
            <p:ph idx="1"/>
          </p:nvPr>
        </p:nvSpPr>
        <p:spPr>
          <a:xfrm>
            <a:off x="728943" y="1737360"/>
            <a:ext cx="11280805" cy="4494469"/>
          </a:xfrm>
        </p:spPr>
        <p:txBody>
          <a:bodyPr>
            <a:noAutofit/>
          </a:bodyPr>
          <a:lstStyle/>
          <a:p>
            <a:pPr marL="0" indent="0">
              <a:lnSpc>
                <a:spcPct val="100000"/>
              </a:lnSpc>
              <a:buNone/>
            </a:pPr>
            <a:r>
              <a:rPr lang="tr-TR" sz="1800" dirty="0"/>
              <a:t>DSM-5 Şizofreni tanı kriterleri şunlardır; </a:t>
            </a:r>
          </a:p>
          <a:p>
            <a:pPr marL="0" indent="0">
              <a:lnSpc>
                <a:spcPct val="100000"/>
              </a:lnSpc>
              <a:buNone/>
            </a:pPr>
            <a:r>
              <a:rPr lang="tr-TR" sz="1800" b="1" dirty="0"/>
              <a:t>A) Klinik Semptomlar </a:t>
            </a:r>
          </a:p>
          <a:p>
            <a:pPr>
              <a:lnSpc>
                <a:spcPct val="100000"/>
              </a:lnSpc>
              <a:buFont typeface="Wingdings" panose="05000000000000000000" pitchFamily="2" charset="2"/>
              <a:buChar char="Ø"/>
            </a:pPr>
            <a:r>
              <a:rPr lang="tr-TR" sz="1600" dirty="0"/>
              <a:t>Bir aylık dönemin (başarıyla tedavi edilmişse daha kısa bir süre) önemli bir bölümünde aşağıdaki aktif dönem semptomlarının en az ikisinin bulunması gerekir, ayrıca bu iki semptomdan en az birisi hezeyan, </a:t>
            </a:r>
            <a:r>
              <a:rPr lang="tr-TR" sz="1600" dirty="0" err="1"/>
              <a:t>halusinasyon</a:t>
            </a:r>
            <a:r>
              <a:rPr lang="tr-TR" sz="1600" dirty="0"/>
              <a:t> ya da </a:t>
            </a:r>
            <a:r>
              <a:rPr lang="tr-TR" sz="1600" dirty="0" err="1"/>
              <a:t>dezorganize</a:t>
            </a:r>
            <a:r>
              <a:rPr lang="tr-TR" sz="1600" dirty="0"/>
              <a:t> konuşma olmalıdır (diğer bir deyişle aktif olarak ya da </a:t>
            </a:r>
            <a:r>
              <a:rPr lang="tr-TR" sz="1600" dirty="0" err="1"/>
              <a:t>anamnezde</a:t>
            </a:r>
            <a:r>
              <a:rPr lang="tr-TR" sz="1600" dirty="0"/>
              <a:t> ileri derecede </a:t>
            </a:r>
            <a:r>
              <a:rPr lang="tr-TR" sz="1600" dirty="0" err="1"/>
              <a:t>dezorganize</a:t>
            </a:r>
            <a:r>
              <a:rPr lang="tr-TR" sz="1600" dirty="0"/>
              <a:t> ya da </a:t>
            </a:r>
            <a:r>
              <a:rPr lang="tr-TR" sz="1600" dirty="0" err="1"/>
              <a:t>katatonik</a:t>
            </a:r>
            <a:r>
              <a:rPr lang="tr-TR" sz="1600" dirty="0"/>
              <a:t> davranış ve negatif belirtilerden başka belirtisi olmayan bir hastaya şizofreni teşhisi konamaz): </a:t>
            </a:r>
          </a:p>
          <a:p>
            <a:pPr marL="0" indent="0">
              <a:lnSpc>
                <a:spcPct val="100000"/>
              </a:lnSpc>
              <a:buNone/>
            </a:pPr>
            <a:r>
              <a:rPr lang="tr-TR" sz="1600" dirty="0"/>
              <a:t>1. Hezeyanlar </a:t>
            </a:r>
          </a:p>
          <a:p>
            <a:pPr marL="0" indent="0">
              <a:lnSpc>
                <a:spcPct val="100000"/>
              </a:lnSpc>
              <a:buNone/>
            </a:pPr>
            <a:r>
              <a:rPr lang="tr-TR" sz="1600" dirty="0"/>
              <a:t>2. Halüsinasyonlar </a:t>
            </a:r>
          </a:p>
          <a:p>
            <a:pPr marL="0" indent="0">
              <a:lnSpc>
                <a:spcPct val="100000"/>
              </a:lnSpc>
              <a:buNone/>
            </a:pPr>
            <a:r>
              <a:rPr lang="tr-TR" sz="1600" dirty="0"/>
              <a:t>3. </a:t>
            </a:r>
            <a:r>
              <a:rPr lang="tr-TR" sz="1600" dirty="0" err="1"/>
              <a:t>Dezorganize</a:t>
            </a:r>
            <a:r>
              <a:rPr lang="tr-TR" sz="1600" dirty="0"/>
              <a:t> konuşma (çağrışımlarda kopukluk, </a:t>
            </a:r>
            <a:r>
              <a:rPr lang="tr-TR" sz="1600" dirty="0" err="1"/>
              <a:t>enkoherans</a:t>
            </a:r>
            <a:r>
              <a:rPr lang="tr-TR" sz="1600" dirty="0"/>
              <a:t> vb.) </a:t>
            </a:r>
          </a:p>
          <a:p>
            <a:pPr marL="0" indent="0">
              <a:lnSpc>
                <a:spcPct val="100000"/>
              </a:lnSpc>
              <a:buNone/>
            </a:pPr>
            <a:r>
              <a:rPr lang="tr-TR" sz="1600" dirty="0"/>
              <a:t>4. İleri derecede </a:t>
            </a:r>
            <a:r>
              <a:rPr lang="tr-TR" sz="1600" dirty="0" err="1"/>
              <a:t>dezorganize</a:t>
            </a:r>
            <a:r>
              <a:rPr lang="tr-TR" sz="1600" dirty="0"/>
              <a:t> yada </a:t>
            </a:r>
            <a:r>
              <a:rPr lang="tr-TR" sz="1600" dirty="0" err="1"/>
              <a:t>katatonik</a:t>
            </a:r>
            <a:r>
              <a:rPr lang="tr-TR" sz="1600" dirty="0"/>
              <a:t> davranış </a:t>
            </a:r>
          </a:p>
          <a:p>
            <a:pPr marL="0" indent="0">
              <a:lnSpc>
                <a:spcPct val="100000"/>
              </a:lnSpc>
              <a:buNone/>
            </a:pPr>
            <a:r>
              <a:rPr lang="tr-TR" sz="1600" dirty="0"/>
              <a:t>5. Negatif belirtiler (duygusal </a:t>
            </a:r>
            <a:r>
              <a:rPr lang="tr-TR" sz="1600" dirty="0" err="1"/>
              <a:t>küntlük</a:t>
            </a:r>
            <a:r>
              <a:rPr lang="tr-TR" sz="1600" dirty="0"/>
              <a:t>, </a:t>
            </a:r>
            <a:r>
              <a:rPr lang="tr-TR" sz="1600" dirty="0" err="1"/>
              <a:t>aloji</a:t>
            </a:r>
            <a:r>
              <a:rPr lang="tr-TR" sz="1600" dirty="0"/>
              <a:t> - düşünce ve konuşma içeriğinin yoksullaşması yada </a:t>
            </a:r>
            <a:r>
              <a:rPr lang="tr-TR" sz="1600" dirty="0" err="1"/>
              <a:t>avolisyon</a:t>
            </a:r>
            <a:r>
              <a:rPr lang="tr-TR" sz="1600" dirty="0"/>
              <a:t>-istem yokluğu)</a:t>
            </a:r>
          </a:p>
        </p:txBody>
      </p:sp>
    </p:spTree>
    <p:extLst>
      <p:ext uri="{BB962C8B-B14F-4D97-AF65-F5344CB8AC3E}">
        <p14:creationId xmlns:p14="http://schemas.microsoft.com/office/powerpoint/2010/main" val="4136534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Tanı </a:t>
            </a:r>
          </a:p>
        </p:txBody>
      </p:sp>
      <p:sp>
        <p:nvSpPr>
          <p:cNvPr id="3" name="İçerik Yer Tutucusu 2"/>
          <p:cNvSpPr>
            <a:spLocks noGrp="1"/>
          </p:cNvSpPr>
          <p:nvPr>
            <p:ph idx="1"/>
          </p:nvPr>
        </p:nvSpPr>
        <p:spPr/>
        <p:txBody>
          <a:bodyPr>
            <a:normAutofit/>
          </a:bodyPr>
          <a:lstStyle/>
          <a:p>
            <a:pPr>
              <a:lnSpc>
                <a:spcPct val="150000"/>
              </a:lnSpc>
            </a:pPr>
            <a:r>
              <a:rPr lang="tr-TR" sz="1800" b="1" dirty="0"/>
              <a:t>B) Toplumsal /Mesleki İşlev Bozukluğu </a:t>
            </a:r>
          </a:p>
          <a:p>
            <a:pPr>
              <a:lnSpc>
                <a:spcPct val="150000"/>
              </a:lnSpc>
              <a:buFont typeface="Wingdings" panose="05000000000000000000" pitchFamily="2" charset="2"/>
              <a:buChar char="Ø"/>
            </a:pPr>
            <a:r>
              <a:rPr lang="tr-TR" sz="1600" dirty="0"/>
              <a:t>İş, kişilerarası ilişkiler ya da kendine bakım gibi bir ya da birden çok ana alanda işlevsellikte önemli düzeyde bozulma </a:t>
            </a:r>
          </a:p>
          <a:p>
            <a:pPr>
              <a:lnSpc>
                <a:spcPct val="150000"/>
              </a:lnSpc>
            </a:pPr>
            <a:r>
              <a:rPr lang="tr-TR" sz="1800" b="1" dirty="0"/>
              <a:t>C) Süre </a:t>
            </a:r>
          </a:p>
          <a:p>
            <a:pPr>
              <a:lnSpc>
                <a:spcPct val="150000"/>
              </a:lnSpc>
              <a:buFont typeface="Wingdings" panose="05000000000000000000" pitchFamily="2" charset="2"/>
              <a:buChar char="Ø"/>
            </a:pPr>
            <a:r>
              <a:rPr lang="tr-TR" sz="1600" dirty="0"/>
              <a:t>Bu bozukluğun devam ettiğini gösteren belirtiler en az 6 ay süreyle bulunmaktadır. Bu süre en az 1 ay süren A tanı ölçütlerini oluşturan aktif dönemi (başarıyla tedavi edilmişse daha kısa bir süre) içermelidir. </a:t>
            </a:r>
            <a:r>
              <a:rPr lang="tr-TR" sz="1600" dirty="0" err="1"/>
              <a:t>Prodromal</a:t>
            </a:r>
            <a:r>
              <a:rPr lang="tr-TR" sz="1600" dirty="0"/>
              <a:t> ve </a:t>
            </a:r>
            <a:r>
              <a:rPr lang="tr-TR" sz="1600" dirty="0" err="1"/>
              <a:t>rezidüel</a:t>
            </a:r>
            <a:r>
              <a:rPr lang="tr-TR" sz="1600" dirty="0"/>
              <a:t> dönemler de 6 aylık süreye dahil olabilir. </a:t>
            </a:r>
            <a:r>
              <a:rPr lang="tr-TR" sz="1600" dirty="0" err="1"/>
              <a:t>Prodrom</a:t>
            </a:r>
            <a:r>
              <a:rPr lang="tr-TR" sz="1600" dirty="0"/>
              <a:t> belirtileri de dahil olmak üzere 6 ay süreyi doldurmamış ilk atak hastaya Şizofreni teşhisi konulmamalıdır</a:t>
            </a:r>
          </a:p>
        </p:txBody>
      </p:sp>
    </p:spTree>
    <p:extLst>
      <p:ext uri="{BB962C8B-B14F-4D97-AF65-F5344CB8AC3E}">
        <p14:creationId xmlns:p14="http://schemas.microsoft.com/office/powerpoint/2010/main" val="2053403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Tanı </a:t>
            </a:r>
          </a:p>
        </p:txBody>
      </p:sp>
      <p:sp>
        <p:nvSpPr>
          <p:cNvPr id="3" name="İçerik Yer Tutucusu 2"/>
          <p:cNvSpPr>
            <a:spLocks noGrp="1"/>
          </p:cNvSpPr>
          <p:nvPr>
            <p:ph idx="1"/>
          </p:nvPr>
        </p:nvSpPr>
        <p:spPr>
          <a:xfrm>
            <a:off x="821094" y="1737360"/>
            <a:ext cx="10334586" cy="4131734"/>
          </a:xfrm>
        </p:spPr>
        <p:txBody>
          <a:bodyPr>
            <a:normAutofit/>
          </a:bodyPr>
          <a:lstStyle/>
          <a:p>
            <a:pPr>
              <a:lnSpc>
                <a:spcPct val="150000"/>
              </a:lnSpc>
            </a:pPr>
            <a:r>
              <a:rPr lang="tr-TR" sz="1800" b="1" dirty="0"/>
              <a:t>D) </a:t>
            </a:r>
            <a:r>
              <a:rPr lang="tr-TR" sz="1800" b="1" dirty="0" err="1"/>
              <a:t>Şizoaffektif</a:t>
            </a:r>
            <a:r>
              <a:rPr lang="tr-TR" sz="1800" b="1" dirty="0"/>
              <a:t> Bozukluk Ve </a:t>
            </a:r>
            <a:r>
              <a:rPr lang="tr-TR" sz="1800" b="1" dirty="0" err="1"/>
              <a:t>Duygudurum</a:t>
            </a:r>
            <a:r>
              <a:rPr lang="tr-TR" sz="1800" b="1" dirty="0"/>
              <a:t> Bozukluğunun Dışlanması </a:t>
            </a:r>
          </a:p>
          <a:p>
            <a:pPr>
              <a:lnSpc>
                <a:spcPct val="150000"/>
              </a:lnSpc>
              <a:buFont typeface="Wingdings" panose="05000000000000000000" pitchFamily="2" charset="2"/>
              <a:buChar char="Ø"/>
            </a:pPr>
            <a:r>
              <a:rPr lang="tr-TR" sz="1800" dirty="0" err="1"/>
              <a:t>Şizoaffektif</a:t>
            </a:r>
            <a:r>
              <a:rPr lang="tr-TR" sz="1800" dirty="0"/>
              <a:t> bozukluk ya da psikoz özellikleri gösteren depresyon ve </a:t>
            </a:r>
            <a:r>
              <a:rPr lang="tr-TR" sz="1800" dirty="0" err="1"/>
              <a:t>bipolar</a:t>
            </a:r>
            <a:r>
              <a:rPr lang="tr-TR" sz="1800" dirty="0"/>
              <a:t> bozukluk dışlanır. Bu tanı ölçütünde sıralanan bozuklukların şizofreniden en temel farkı </a:t>
            </a:r>
            <a:r>
              <a:rPr lang="tr-TR" sz="1800" dirty="0" err="1"/>
              <a:t>duygudurum</a:t>
            </a:r>
            <a:r>
              <a:rPr lang="tr-TR" sz="1800" dirty="0"/>
              <a:t> semptomlarının tabloda önemli bir yer tutmasıdır. </a:t>
            </a:r>
          </a:p>
          <a:p>
            <a:pPr>
              <a:lnSpc>
                <a:spcPct val="150000"/>
              </a:lnSpc>
            </a:pPr>
            <a:r>
              <a:rPr lang="tr-TR" sz="1800" b="1" dirty="0"/>
              <a:t>E) Madde Kullanımı Ve Genel Tıbbi Durumun Dışlanması </a:t>
            </a:r>
          </a:p>
        </p:txBody>
      </p:sp>
    </p:spTree>
    <p:extLst>
      <p:ext uri="{BB962C8B-B14F-4D97-AF65-F5344CB8AC3E}">
        <p14:creationId xmlns:p14="http://schemas.microsoft.com/office/powerpoint/2010/main" val="63072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Tanı </a:t>
            </a:r>
          </a:p>
        </p:txBody>
      </p:sp>
      <p:sp>
        <p:nvSpPr>
          <p:cNvPr id="3" name="İçerik Yer Tutucusu 2"/>
          <p:cNvSpPr>
            <a:spLocks noGrp="1"/>
          </p:cNvSpPr>
          <p:nvPr>
            <p:ph idx="1"/>
          </p:nvPr>
        </p:nvSpPr>
        <p:spPr/>
        <p:txBody>
          <a:bodyPr/>
          <a:lstStyle/>
          <a:p>
            <a:pPr>
              <a:lnSpc>
                <a:spcPct val="150000"/>
              </a:lnSpc>
            </a:pPr>
            <a:r>
              <a:rPr lang="tr-TR" sz="1800" b="1" dirty="0"/>
              <a:t>F) Yaygın Gelişimsel Bir Bozuklukla Olan İlişki </a:t>
            </a:r>
          </a:p>
          <a:p>
            <a:pPr>
              <a:lnSpc>
                <a:spcPct val="150000"/>
              </a:lnSpc>
              <a:buFont typeface="Wingdings" panose="05000000000000000000" pitchFamily="2" charset="2"/>
              <a:buChar char="Ø"/>
            </a:pPr>
            <a:r>
              <a:rPr lang="tr-TR" sz="1800" dirty="0"/>
              <a:t>Otistik bozukluk veya diğer bir yaygın gelişimsel bozukluk öyküsü varsa ancak en az bir ay süreyle (başarıyla tedavi edilmişse daha kısa bir süre) belirgin sanrı ve </a:t>
            </a:r>
            <a:r>
              <a:rPr lang="tr-TR" sz="1800" dirty="0" err="1"/>
              <a:t>varsanılar</a:t>
            </a:r>
            <a:r>
              <a:rPr lang="tr-TR" sz="1800" dirty="0"/>
              <a:t> da mevcutsa şizofreni ek tanısı konulabilir. </a:t>
            </a:r>
          </a:p>
          <a:p>
            <a:pPr>
              <a:lnSpc>
                <a:spcPct val="150000"/>
              </a:lnSpc>
            </a:pPr>
            <a:r>
              <a:rPr lang="tr-TR" sz="1800" dirty="0"/>
              <a:t>Ayrıca DSM-5; DSM-IV ve daha önceki tanısal sınıflandırılmalarda kabul edilmiş olan Şizofreninin </a:t>
            </a:r>
            <a:r>
              <a:rPr lang="tr-TR" sz="1800" dirty="0" err="1"/>
              <a:t>paranoid</a:t>
            </a:r>
            <a:r>
              <a:rPr lang="tr-TR" sz="1800" dirty="0"/>
              <a:t>, </a:t>
            </a:r>
            <a:r>
              <a:rPr lang="tr-TR" sz="1800" dirty="0" err="1"/>
              <a:t>katatonik</a:t>
            </a:r>
            <a:r>
              <a:rPr lang="tr-TR" sz="1800" dirty="0"/>
              <a:t>, </a:t>
            </a:r>
            <a:r>
              <a:rPr lang="tr-TR" sz="1800" dirty="0" err="1"/>
              <a:t>dezorganize</a:t>
            </a:r>
            <a:r>
              <a:rPr lang="tr-TR" sz="1800" dirty="0"/>
              <a:t> gibi </a:t>
            </a:r>
            <a:r>
              <a:rPr lang="tr-TR" sz="1800" dirty="0" err="1"/>
              <a:t>tiplendirilmesine</a:t>
            </a:r>
            <a:r>
              <a:rPr lang="tr-TR" sz="1800" dirty="0"/>
              <a:t> son vermiştir</a:t>
            </a:r>
          </a:p>
          <a:p>
            <a:endParaRPr lang="tr-TR" dirty="0"/>
          </a:p>
        </p:txBody>
      </p:sp>
    </p:spTree>
    <p:extLst>
      <p:ext uri="{BB962C8B-B14F-4D97-AF65-F5344CB8AC3E}">
        <p14:creationId xmlns:p14="http://schemas.microsoft.com/office/powerpoint/2010/main" val="1646281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Tanı</a:t>
            </a:r>
          </a:p>
        </p:txBody>
      </p:sp>
      <p:sp>
        <p:nvSpPr>
          <p:cNvPr id="3" name="İçerik Yer Tutucusu 2"/>
          <p:cNvSpPr>
            <a:spLocks noGrp="1"/>
          </p:cNvSpPr>
          <p:nvPr>
            <p:ph idx="1"/>
          </p:nvPr>
        </p:nvSpPr>
        <p:spPr/>
        <p:txBody>
          <a:bodyPr>
            <a:normAutofit/>
          </a:bodyPr>
          <a:lstStyle/>
          <a:p>
            <a:pPr>
              <a:lnSpc>
                <a:spcPct val="100000"/>
              </a:lnSpc>
            </a:pPr>
            <a:r>
              <a:rPr lang="tr-TR" sz="1800" dirty="0"/>
              <a:t>Şizofreni tanısı konmadan önce ayrıntılı </a:t>
            </a:r>
            <a:r>
              <a:rPr lang="tr-TR" sz="1800" dirty="0" err="1"/>
              <a:t>anamnez</a:t>
            </a:r>
            <a:r>
              <a:rPr lang="tr-TR" sz="1800" dirty="0"/>
              <a:t>, ruhsal durum muayenesi, fizik-nörolojik muayene ve laboratuvar sonuçları ile diğer tüm olasılıkların dışlanması gerekir</a:t>
            </a:r>
          </a:p>
          <a:p>
            <a:pPr>
              <a:lnSpc>
                <a:spcPct val="100000"/>
              </a:lnSpc>
              <a:buFont typeface="Wingdings" panose="05000000000000000000" pitchFamily="2" charset="2"/>
              <a:buChar char="Ø"/>
            </a:pPr>
            <a:r>
              <a:rPr lang="tr-TR" sz="1800" dirty="0"/>
              <a:t>Öncelikle şizofreni benzeri belirtilere neden olabilecek </a:t>
            </a:r>
            <a:r>
              <a:rPr lang="tr-TR" sz="1800" b="1" dirty="0">
                <a:solidFill>
                  <a:srgbClr val="FF0000"/>
                </a:solidFill>
              </a:rPr>
              <a:t>başka bir sağlık durumuna bağlı </a:t>
            </a:r>
            <a:r>
              <a:rPr lang="tr-TR" sz="1800" b="1" dirty="0" err="1">
                <a:solidFill>
                  <a:srgbClr val="FF0000"/>
                </a:solidFill>
              </a:rPr>
              <a:t>psikotik</a:t>
            </a:r>
            <a:r>
              <a:rPr lang="tr-TR" sz="1800" b="1" dirty="0">
                <a:solidFill>
                  <a:srgbClr val="FF0000"/>
                </a:solidFill>
              </a:rPr>
              <a:t> bozukluklar ve maddenin/ilacın yol açtığı </a:t>
            </a:r>
            <a:r>
              <a:rPr lang="tr-TR" sz="1800" b="1" dirty="0" err="1">
                <a:solidFill>
                  <a:srgbClr val="FF0000"/>
                </a:solidFill>
              </a:rPr>
              <a:t>psikotik</a:t>
            </a:r>
            <a:r>
              <a:rPr lang="tr-TR" sz="1800" b="1" dirty="0">
                <a:solidFill>
                  <a:srgbClr val="FF0000"/>
                </a:solidFill>
              </a:rPr>
              <a:t> bozukluklar </a:t>
            </a:r>
            <a:r>
              <a:rPr lang="tr-TR" sz="1800" dirty="0"/>
              <a:t>dışlanmalıdır</a:t>
            </a:r>
          </a:p>
          <a:p>
            <a:pPr>
              <a:lnSpc>
                <a:spcPct val="100000"/>
              </a:lnSpc>
              <a:buFont typeface="Wingdings" panose="05000000000000000000" pitchFamily="2" charset="2"/>
              <a:buChar char="Ø"/>
            </a:pPr>
            <a:r>
              <a:rPr lang="tr-TR" sz="1800" dirty="0"/>
              <a:t>Eğer </a:t>
            </a:r>
            <a:r>
              <a:rPr lang="tr-TR" sz="1800" dirty="0" err="1"/>
              <a:t>psikotik</a:t>
            </a:r>
            <a:r>
              <a:rPr lang="tr-TR" sz="1800" dirty="0"/>
              <a:t> özellikler gösteren hastada </a:t>
            </a:r>
            <a:r>
              <a:rPr lang="tr-TR" sz="1800" dirty="0" err="1"/>
              <a:t>psikotik</a:t>
            </a:r>
            <a:r>
              <a:rPr lang="tr-TR" sz="1800" dirty="0"/>
              <a:t> belirtilere ek olarak </a:t>
            </a:r>
            <a:r>
              <a:rPr lang="tr-TR" sz="1800" dirty="0">
                <a:solidFill>
                  <a:schemeClr val="bg2">
                    <a:lumMod val="50000"/>
                  </a:schemeClr>
                </a:solidFill>
              </a:rPr>
              <a:t>bilinç ve yönelim bozukluğu </a:t>
            </a:r>
            <a:r>
              <a:rPr lang="tr-TR" sz="1800" dirty="0"/>
              <a:t>var ve </a:t>
            </a:r>
            <a:r>
              <a:rPr lang="tr-TR" sz="1800" dirty="0">
                <a:solidFill>
                  <a:schemeClr val="bg2">
                    <a:lumMod val="50000"/>
                  </a:schemeClr>
                </a:solidFill>
              </a:rPr>
              <a:t>gün içinde dalgalanmalar gösteriyorsa</a:t>
            </a:r>
            <a:r>
              <a:rPr lang="tr-TR" sz="1800" dirty="0"/>
              <a:t>, </a:t>
            </a:r>
            <a:r>
              <a:rPr lang="tr-TR" sz="1800" dirty="0">
                <a:solidFill>
                  <a:schemeClr val="bg2">
                    <a:lumMod val="50000"/>
                  </a:schemeClr>
                </a:solidFill>
              </a:rPr>
              <a:t>başlangıç ani </a:t>
            </a:r>
            <a:r>
              <a:rPr lang="tr-TR" sz="1800" dirty="0"/>
              <a:t>olmuşsa, </a:t>
            </a:r>
            <a:r>
              <a:rPr lang="tr-TR" sz="1800" dirty="0">
                <a:solidFill>
                  <a:schemeClr val="bg2">
                    <a:lumMod val="50000"/>
                  </a:schemeClr>
                </a:solidFill>
              </a:rPr>
              <a:t>işitsel olmayan </a:t>
            </a:r>
            <a:r>
              <a:rPr lang="tr-TR" sz="1800" dirty="0" err="1">
                <a:solidFill>
                  <a:schemeClr val="bg2">
                    <a:lumMod val="50000"/>
                  </a:schemeClr>
                </a:solidFill>
              </a:rPr>
              <a:t>varsanılar</a:t>
            </a:r>
            <a:r>
              <a:rPr lang="tr-TR" sz="1800" dirty="0">
                <a:solidFill>
                  <a:schemeClr val="bg2">
                    <a:lumMod val="50000"/>
                  </a:schemeClr>
                </a:solidFill>
              </a:rPr>
              <a:t> </a:t>
            </a:r>
            <a:r>
              <a:rPr lang="tr-TR" sz="1800" dirty="0"/>
              <a:t>ön planda ise, </a:t>
            </a:r>
            <a:r>
              <a:rPr lang="tr-TR" sz="1800" dirty="0">
                <a:solidFill>
                  <a:schemeClr val="bg2">
                    <a:lumMod val="50000"/>
                  </a:schemeClr>
                </a:solidFill>
              </a:rPr>
              <a:t>beyin işlevlerini bozacak başka bir durum için kanıt</a:t>
            </a:r>
            <a:r>
              <a:rPr lang="tr-TR" sz="1800" dirty="0"/>
              <a:t> varsa </a:t>
            </a:r>
            <a:r>
              <a:rPr lang="tr-TR" sz="1800" b="1" dirty="0" err="1">
                <a:solidFill>
                  <a:schemeClr val="bg2">
                    <a:lumMod val="50000"/>
                  </a:schemeClr>
                </a:solidFill>
              </a:rPr>
              <a:t>deliryum</a:t>
            </a:r>
            <a:r>
              <a:rPr lang="tr-TR" sz="1800" b="1" dirty="0"/>
              <a:t> </a:t>
            </a:r>
            <a:r>
              <a:rPr lang="tr-TR" sz="1800" dirty="0"/>
              <a:t>dışlanmalıdır</a:t>
            </a:r>
          </a:p>
          <a:p>
            <a:pPr>
              <a:lnSpc>
                <a:spcPct val="100000"/>
              </a:lnSpc>
              <a:buFont typeface="Wingdings" panose="05000000000000000000" pitchFamily="2" charset="2"/>
              <a:buChar char="Ø"/>
            </a:pPr>
            <a:r>
              <a:rPr lang="tr-TR" sz="1800" dirty="0" err="1"/>
              <a:t>Psikotik</a:t>
            </a:r>
            <a:r>
              <a:rPr lang="tr-TR" sz="1800" dirty="0"/>
              <a:t> belirtiler gösteren bir hastada ek olarak </a:t>
            </a:r>
            <a:r>
              <a:rPr lang="tr-TR" sz="1800" dirty="0">
                <a:solidFill>
                  <a:srgbClr val="FFC000"/>
                </a:solidFill>
              </a:rPr>
              <a:t>yeni bilgiler öğrenme ya da daha önceden öğrenilmiş bilgilerin anımsanması</a:t>
            </a:r>
            <a:r>
              <a:rPr lang="tr-TR" sz="1800" dirty="0"/>
              <a:t>yla karakterize edilen bellekte açık bir bozukluk, </a:t>
            </a:r>
            <a:r>
              <a:rPr lang="tr-TR" sz="1800" dirty="0">
                <a:solidFill>
                  <a:srgbClr val="FFC000"/>
                </a:solidFill>
              </a:rPr>
              <a:t>afazi, apraksi, agnozi ve yönetsel işlevlerde bozukluk</a:t>
            </a:r>
            <a:r>
              <a:rPr lang="tr-TR" sz="1800" dirty="0"/>
              <a:t> varsa</a:t>
            </a:r>
            <a:r>
              <a:rPr lang="tr-TR" sz="1800" b="1" dirty="0"/>
              <a:t> </a:t>
            </a:r>
            <a:r>
              <a:rPr lang="tr-TR" sz="1800" b="1" dirty="0" err="1">
                <a:solidFill>
                  <a:srgbClr val="FFC000"/>
                </a:solidFill>
              </a:rPr>
              <a:t>demans</a:t>
            </a:r>
            <a:r>
              <a:rPr lang="tr-TR" sz="1800" b="1" dirty="0"/>
              <a:t> </a:t>
            </a:r>
            <a:r>
              <a:rPr lang="tr-TR" sz="1800" dirty="0"/>
              <a:t>dışlanmalı</a:t>
            </a:r>
          </a:p>
          <a:p>
            <a:pPr>
              <a:lnSpc>
                <a:spcPct val="100000"/>
              </a:lnSpc>
              <a:buFont typeface="Wingdings" panose="05000000000000000000" pitchFamily="2" charset="2"/>
              <a:buChar char="Ø"/>
            </a:pPr>
            <a:r>
              <a:rPr lang="tr-TR" sz="1800" dirty="0"/>
              <a:t>Bu tanılar dışlandıktan sonra şizofreninin diğer </a:t>
            </a:r>
            <a:r>
              <a:rPr lang="tr-TR" sz="1800" b="1" dirty="0"/>
              <a:t>ruhsal bozukluklar</a:t>
            </a:r>
            <a:r>
              <a:rPr lang="tr-TR" sz="1800" dirty="0"/>
              <a:t>dan</a:t>
            </a:r>
            <a:r>
              <a:rPr lang="tr-TR" sz="1800" b="1" dirty="0"/>
              <a:t> </a:t>
            </a:r>
            <a:r>
              <a:rPr lang="tr-TR" sz="1800" dirty="0"/>
              <a:t>ayırıcı tanısı yapılmalı</a:t>
            </a:r>
          </a:p>
        </p:txBody>
      </p:sp>
    </p:spTree>
    <p:extLst>
      <p:ext uri="{BB962C8B-B14F-4D97-AF65-F5344CB8AC3E}">
        <p14:creationId xmlns:p14="http://schemas.microsoft.com/office/powerpoint/2010/main" val="1708119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7897" y="268131"/>
            <a:ext cx="10058401" cy="886415"/>
          </a:xfrm>
        </p:spPr>
        <p:txBody>
          <a:bodyPr/>
          <a:lstStyle/>
          <a:p>
            <a:r>
              <a:rPr lang="tr-TR" dirty="0"/>
              <a:t>Tanı </a:t>
            </a:r>
          </a:p>
        </p:txBody>
      </p:sp>
      <p:sp>
        <p:nvSpPr>
          <p:cNvPr id="3" name="İçerik Yer Tutucusu 2"/>
          <p:cNvSpPr>
            <a:spLocks noGrp="1"/>
          </p:cNvSpPr>
          <p:nvPr>
            <p:ph idx="1"/>
          </p:nvPr>
        </p:nvSpPr>
        <p:spPr>
          <a:xfrm>
            <a:off x="847897" y="1281392"/>
            <a:ext cx="10825018" cy="5080000"/>
          </a:xfrm>
        </p:spPr>
        <p:txBody>
          <a:bodyPr>
            <a:normAutofit/>
          </a:bodyPr>
          <a:lstStyle/>
          <a:p>
            <a:r>
              <a:rPr lang="tr-TR" b="1" dirty="0"/>
              <a:t>Şizofreni benzeri belirtilere yol açtığı bilinen başka bir sağlık durumuna bağlı nedenler</a:t>
            </a:r>
            <a:endParaRPr lang="tr-TR" dirty="0"/>
          </a:p>
          <a:p>
            <a:r>
              <a:rPr lang="tr-TR" sz="1700" b="1" i="1" dirty="0"/>
              <a:t>Genel tıbbi durumlar</a:t>
            </a:r>
            <a:endParaRPr lang="tr-TR" sz="1700" dirty="0"/>
          </a:p>
          <a:p>
            <a:pPr lvl="0">
              <a:buFont typeface="Arial" panose="020B0604020202020204" pitchFamily="34" charset="0"/>
              <a:buChar char="•"/>
            </a:pPr>
            <a:r>
              <a:rPr lang="tr-TR" sz="1600" dirty="0">
                <a:solidFill>
                  <a:schemeClr val="tx1"/>
                </a:solidFill>
              </a:rPr>
              <a:t>Wilson hastalığı</a:t>
            </a:r>
          </a:p>
          <a:p>
            <a:pPr lvl="0">
              <a:buFont typeface="Arial" panose="020B0604020202020204" pitchFamily="34" charset="0"/>
              <a:buChar char="•"/>
            </a:pPr>
            <a:r>
              <a:rPr lang="tr-TR" sz="1600" dirty="0" err="1">
                <a:solidFill>
                  <a:schemeClr val="accent2">
                    <a:lumMod val="75000"/>
                  </a:schemeClr>
                </a:solidFill>
              </a:rPr>
              <a:t>Endokrinopatiler</a:t>
            </a:r>
            <a:r>
              <a:rPr lang="tr-TR" sz="1600" dirty="0">
                <a:solidFill>
                  <a:schemeClr val="accent2">
                    <a:lumMod val="75000"/>
                  </a:schemeClr>
                </a:solidFill>
              </a:rPr>
              <a:t> (öz </a:t>
            </a:r>
            <a:r>
              <a:rPr lang="tr-TR" sz="1600" dirty="0" err="1">
                <a:solidFill>
                  <a:schemeClr val="accent2">
                    <a:lumMod val="75000"/>
                  </a:schemeClr>
                </a:solidFill>
              </a:rPr>
              <a:t>tiroid</a:t>
            </a:r>
            <a:r>
              <a:rPr lang="tr-TR" sz="1600" dirty="0">
                <a:solidFill>
                  <a:schemeClr val="accent2">
                    <a:lumMod val="75000"/>
                  </a:schemeClr>
                </a:solidFill>
              </a:rPr>
              <a:t> ve adrenal )</a:t>
            </a:r>
          </a:p>
          <a:p>
            <a:pPr lvl="0">
              <a:buFont typeface="Arial" panose="020B0604020202020204" pitchFamily="34" charset="0"/>
              <a:buChar char="•"/>
            </a:pPr>
            <a:r>
              <a:rPr lang="tr-TR" sz="1600" dirty="0">
                <a:solidFill>
                  <a:schemeClr val="accent2">
                    <a:lumMod val="75000"/>
                  </a:schemeClr>
                </a:solidFill>
              </a:rPr>
              <a:t>SLE ve diğer bağ doku hastalıkları</a:t>
            </a:r>
          </a:p>
          <a:p>
            <a:pPr lvl="0">
              <a:buFont typeface="Arial" panose="020B0604020202020204" pitchFamily="34" charset="0"/>
              <a:buChar char="•"/>
            </a:pPr>
            <a:r>
              <a:rPr lang="tr-TR" sz="1600" dirty="0" err="1">
                <a:solidFill>
                  <a:schemeClr val="tx1"/>
                </a:solidFill>
              </a:rPr>
              <a:t>Porfirialar</a:t>
            </a:r>
            <a:endParaRPr lang="tr-TR" sz="1600" dirty="0">
              <a:solidFill>
                <a:schemeClr val="tx1"/>
              </a:solidFill>
            </a:endParaRPr>
          </a:p>
          <a:p>
            <a:pPr lvl="0">
              <a:buFont typeface="Arial" panose="020B0604020202020204" pitchFamily="34" charset="0"/>
              <a:buChar char="•"/>
            </a:pPr>
            <a:r>
              <a:rPr lang="tr-TR" sz="1600" dirty="0">
                <a:solidFill>
                  <a:schemeClr val="accent2">
                    <a:lumMod val="75000"/>
                  </a:schemeClr>
                </a:solidFill>
              </a:rPr>
              <a:t>B12 yetersizliği</a:t>
            </a:r>
          </a:p>
          <a:p>
            <a:pPr lvl="0">
              <a:buFont typeface="Arial" panose="020B0604020202020204" pitchFamily="34" charset="0"/>
              <a:buChar char="•"/>
            </a:pPr>
            <a:r>
              <a:rPr lang="tr-TR" sz="1600" dirty="0" err="1">
                <a:solidFill>
                  <a:schemeClr val="tx1"/>
                </a:solidFill>
              </a:rPr>
              <a:t>Tiamin</a:t>
            </a:r>
            <a:r>
              <a:rPr lang="tr-TR" sz="1600" dirty="0">
                <a:solidFill>
                  <a:schemeClr val="tx1"/>
                </a:solidFill>
              </a:rPr>
              <a:t> yetersizliği</a:t>
            </a:r>
          </a:p>
          <a:p>
            <a:pPr lvl="0">
              <a:buFont typeface="Arial" panose="020B0604020202020204" pitchFamily="34" charset="0"/>
              <a:buChar char="•"/>
            </a:pPr>
            <a:r>
              <a:rPr lang="tr-TR" sz="1600" dirty="0" err="1">
                <a:solidFill>
                  <a:schemeClr val="tx1"/>
                </a:solidFill>
              </a:rPr>
              <a:t>Pellegra</a:t>
            </a:r>
            <a:endParaRPr lang="tr-TR" sz="1600" dirty="0">
              <a:solidFill>
                <a:schemeClr val="tx1"/>
              </a:solidFill>
            </a:endParaRPr>
          </a:p>
          <a:p>
            <a:pPr lvl="0">
              <a:buFont typeface="Arial" panose="020B0604020202020204" pitchFamily="34" charset="0"/>
              <a:buChar char="•"/>
            </a:pPr>
            <a:r>
              <a:rPr lang="tr-TR" sz="1600" dirty="0" err="1">
                <a:solidFill>
                  <a:schemeClr val="tx1"/>
                </a:solidFill>
              </a:rPr>
              <a:t>Homosistinüri</a:t>
            </a:r>
            <a:r>
              <a:rPr lang="tr-TR" sz="1600" dirty="0">
                <a:solidFill>
                  <a:schemeClr val="tx1"/>
                </a:solidFill>
              </a:rPr>
              <a:t> </a:t>
            </a:r>
          </a:p>
          <a:p>
            <a:pPr lvl="0">
              <a:buFont typeface="Arial" panose="020B0604020202020204" pitchFamily="34" charset="0"/>
              <a:buChar char="•"/>
            </a:pPr>
            <a:r>
              <a:rPr lang="tr-TR" sz="1600" dirty="0">
                <a:solidFill>
                  <a:schemeClr val="tx1"/>
                </a:solidFill>
              </a:rPr>
              <a:t>Bazı kromozom anomalileri ( ör: </a:t>
            </a:r>
            <a:r>
              <a:rPr lang="tr-TR" sz="1600" dirty="0" err="1">
                <a:solidFill>
                  <a:schemeClr val="tx1"/>
                </a:solidFill>
              </a:rPr>
              <a:t>frajil</a:t>
            </a:r>
            <a:r>
              <a:rPr lang="tr-TR" sz="1600" dirty="0">
                <a:solidFill>
                  <a:schemeClr val="tx1"/>
                </a:solidFill>
              </a:rPr>
              <a:t> X, XXY ve XO )</a:t>
            </a:r>
          </a:p>
          <a:p>
            <a:pPr lvl="0">
              <a:buFont typeface="Arial" panose="020B0604020202020204" pitchFamily="34" charset="0"/>
              <a:buChar char="•"/>
            </a:pPr>
            <a:r>
              <a:rPr lang="tr-TR" sz="1600" dirty="0" err="1">
                <a:solidFill>
                  <a:schemeClr val="tx1"/>
                </a:solidFill>
              </a:rPr>
              <a:t>Fabry</a:t>
            </a:r>
            <a:r>
              <a:rPr lang="tr-TR" sz="1600" dirty="0">
                <a:solidFill>
                  <a:schemeClr val="tx1"/>
                </a:solidFill>
              </a:rPr>
              <a:t> hastalığı</a:t>
            </a:r>
          </a:p>
        </p:txBody>
      </p:sp>
      <p:sp>
        <p:nvSpPr>
          <p:cNvPr id="4" name="Dikdörtgen 3"/>
          <p:cNvSpPr/>
          <p:nvPr/>
        </p:nvSpPr>
        <p:spPr>
          <a:xfrm>
            <a:off x="5717309" y="2001828"/>
            <a:ext cx="6345382" cy="391868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i="1" dirty="0">
                <a:solidFill>
                  <a:schemeClr val="tx1"/>
                </a:solidFill>
              </a:rPr>
              <a:t>Nörolojik </a:t>
            </a:r>
            <a:endParaRPr lang="tr-TR" sz="1600" dirty="0">
              <a:solidFill>
                <a:schemeClr val="tx1"/>
              </a:solidFill>
            </a:endParaRPr>
          </a:p>
          <a:p>
            <a:pPr marL="285750" lvl="0" indent="-285750">
              <a:lnSpc>
                <a:spcPct val="150000"/>
              </a:lnSpc>
              <a:buFont typeface="Arial" panose="020B0604020202020204" pitchFamily="34" charset="0"/>
              <a:buChar char="•"/>
            </a:pPr>
            <a:r>
              <a:rPr lang="tr-TR" sz="1600" dirty="0">
                <a:solidFill>
                  <a:schemeClr val="accent2">
                    <a:lumMod val="75000"/>
                  </a:schemeClr>
                </a:solidFill>
              </a:rPr>
              <a:t>Beyin tümörleri ( öz </a:t>
            </a:r>
            <a:r>
              <a:rPr lang="tr-TR" sz="1600" dirty="0" err="1">
                <a:solidFill>
                  <a:schemeClr val="accent2">
                    <a:lumMod val="75000"/>
                  </a:schemeClr>
                </a:solidFill>
              </a:rPr>
              <a:t>frontal</a:t>
            </a:r>
            <a:r>
              <a:rPr lang="tr-TR" sz="1600" dirty="0">
                <a:solidFill>
                  <a:schemeClr val="accent2">
                    <a:lumMod val="75000"/>
                  </a:schemeClr>
                </a:solidFill>
              </a:rPr>
              <a:t> lob kaynaklı),</a:t>
            </a:r>
          </a:p>
          <a:p>
            <a:pPr marL="285750" lvl="0" indent="-285750">
              <a:lnSpc>
                <a:spcPct val="150000"/>
              </a:lnSpc>
              <a:buFont typeface="Arial" panose="020B0604020202020204" pitchFamily="34" charset="0"/>
              <a:buChar char="•"/>
            </a:pPr>
            <a:r>
              <a:rPr lang="tr-TR" sz="1600" dirty="0">
                <a:solidFill>
                  <a:schemeClr val="accent2">
                    <a:lumMod val="75000"/>
                  </a:schemeClr>
                </a:solidFill>
              </a:rPr>
              <a:t>Epilepsi ( öz </a:t>
            </a:r>
            <a:r>
              <a:rPr lang="tr-TR" sz="1600" dirty="0" err="1">
                <a:solidFill>
                  <a:schemeClr val="accent2">
                    <a:lumMod val="75000"/>
                  </a:schemeClr>
                </a:solidFill>
              </a:rPr>
              <a:t>frontal</a:t>
            </a:r>
            <a:r>
              <a:rPr lang="tr-TR" sz="1600" dirty="0">
                <a:solidFill>
                  <a:schemeClr val="accent2">
                    <a:lumMod val="75000"/>
                  </a:schemeClr>
                </a:solidFill>
              </a:rPr>
              <a:t> ve </a:t>
            </a:r>
            <a:r>
              <a:rPr lang="tr-TR" sz="1600" dirty="0" err="1">
                <a:solidFill>
                  <a:schemeClr val="accent2">
                    <a:lumMod val="75000"/>
                  </a:schemeClr>
                </a:solidFill>
              </a:rPr>
              <a:t>temporal</a:t>
            </a:r>
            <a:r>
              <a:rPr lang="tr-TR" sz="1600" dirty="0">
                <a:solidFill>
                  <a:schemeClr val="accent2">
                    <a:lumMod val="75000"/>
                  </a:schemeClr>
                </a:solidFill>
              </a:rPr>
              <a:t> lob kaynaklı )</a:t>
            </a:r>
          </a:p>
          <a:p>
            <a:pPr marL="285750" lvl="0" indent="-285750">
              <a:lnSpc>
                <a:spcPct val="150000"/>
              </a:lnSpc>
              <a:buFont typeface="Arial" panose="020B0604020202020204" pitchFamily="34" charset="0"/>
              <a:buChar char="•"/>
            </a:pPr>
            <a:r>
              <a:rPr lang="tr-TR" sz="1600" dirty="0" err="1">
                <a:solidFill>
                  <a:schemeClr val="accent2">
                    <a:lumMod val="75000"/>
                  </a:schemeClr>
                </a:solidFill>
              </a:rPr>
              <a:t>Travmatik</a:t>
            </a:r>
            <a:r>
              <a:rPr lang="tr-TR" sz="1600" dirty="0">
                <a:solidFill>
                  <a:schemeClr val="accent2">
                    <a:lumMod val="75000"/>
                  </a:schemeClr>
                </a:solidFill>
              </a:rPr>
              <a:t> beyin hasarı</a:t>
            </a:r>
          </a:p>
          <a:p>
            <a:pPr marL="285750" lvl="0" indent="-285750">
              <a:lnSpc>
                <a:spcPct val="150000"/>
              </a:lnSpc>
              <a:buFont typeface="Arial" panose="020B0604020202020204" pitchFamily="34" charset="0"/>
              <a:buChar char="•"/>
            </a:pPr>
            <a:r>
              <a:rPr lang="tr-TR" sz="1600" dirty="0">
                <a:solidFill>
                  <a:schemeClr val="accent2">
                    <a:lumMod val="75000"/>
                  </a:schemeClr>
                </a:solidFill>
              </a:rPr>
              <a:t>SSS hastalıkları ( HSV, HIV, </a:t>
            </a:r>
            <a:r>
              <a:rPr lang="tr-TR" sz="1600" dirty="0" err="1">
                <a:solidFill>
                  <a:schemeClr val="accent2">
                    <a:lumMod val="75000"/>
                  </a:schemeClr>
                </a:solidFill>
              </a:rPr>
              <a:t>nörosifiliz</a:t>
            </a:r>
            <a:r>
              <a:rPr lang="tr-TR" sz="1600" dirty="0">
                <a:solidFill>
                  <a:schemeClr val="accent2">
                    <a:lumMod val="75000"/>
                  </a:schemeClr>
                </a:solidFill>
              </a:rPr>
              <a:t> </a:t>
            </a:r>
            <a:r>
              <a:rPr lang="tr-TR" sz="1600" dirty="0" err="1">
                <a:solidFill>
                  <a:schemeClr val="accent2">
                    <a:lumMod val="75000"/>
                  </a:schemeClr>
                </a:solidFill>
              </a:rPr>
              <a:t>vs</a:t>
            </a:r>
            <a:r>
              <a:rPr lang="tr-TR" sz="1600" dirty="0">
                <a:solidFill>
                  <a:schemeClr val="accent2">
                    <a:lumMod val="75000"/>
                  </a:schemeClr>
                </a:solidFill>
              </a:rPr>
              <a:t>)</a:t>
            </a:r>
          </a:p>
          <a:p>
            <a:pPr marL="285750" lvl="0" indent="-285750">
              <a:lnSpc>
                <a:spcPct val="150000"/>
              </a:lnSpc>
              <a:buFont typeface="Arial" panose="020B0604020202020204" pitchFamily="34" charset="0"/>
              <a:buChar char="•"/>
            </a:pPr>
            <a:r>
              <a:rPr lang="tr-TR" sz="1600" dirty="0" err="1">
                <a:solidFill>
                  <a:schemeClr val="tx1"/>
                </a:solidFill>
              </a:rPr>
              <a:t>Huntington</a:t>
            </a:r>
            <a:r>
              <a:rPr lang="tr-TR" sz="1600" dirty="0">
                <a:solidFill>
                  <a:schemeClr val="tx1"/>
                </a:solidFill>
              </a:rPr>
              <a:t> hastalığı</a:t>
            </a:r>
          </a:p>
          <a:p>
            <a:pPr marL="285750" lvl="0" indent="-285750">
              <a:lnSpc>
                <a:spcPct val="150000"/>
              </a:lnSpc>
              <a:buFont typeface="Arial" panose="020B0604020202020204" pitchFamily="34" charset="0"/>
              <a:buChar char="•"/>
            </a:pPr>
            <a:r>
              <a:rPr lang="tr-TR" sz="1600" dirty="0">
                <a:solidFill>
                  <a:schemeClr val="tx1"/>
                </a:solidFill>
              </a:rPr>
              <a:t>Parkinson hastalığı</a:t>
            </a:r>
          </a:p>
          <a:p>
            <a:pPr marL="285750" lvl="0" indent="-285750">
              <a:lnSpc>
                <a:spcPct val="150000"/>
              </a:lnSpc>
              <a:buFont typeface="Arial" panose="020B0604020202020204" pitchFamily="34" charset="0"/>
              <a:buChar char="•"/>
            </a:pPr>
            <a:r>
              <a:rPr lang="tr-TR" sz="1600" dirty="0" err="1">
                <a:solidFill>
                  <a:schemeClr val="tx1"/>
                </a:solidFill>
              </a:rPr>
              <a:t>Pick</a:t>
            </a:r>
            <a:r>
              <a:rPr lang="tr-TR" sz="1600" dirty="0">
                <a:solidFill>
                  <a:schemeClr val="tx1"/>
                </a:solidFill>
              </a:rPr>
              <a:t> hastalığı</a:t>
            </a:r>
          </a:p>
          <a:p>
            <a:pPr marL="285750" lvl="0" indent="-285750">
              <a:lnSpc>
                <a:spcPct val="150000"/>
              </a:lnSpc>
              <a:buFont typeface="Arial" panose="020B0604020202020204" pitchFamily="34" charset="0"/>
              <a:buChar char="•"/>
            </a:pPr>
            <a:r>
              <a:rPr lang="tr-TR" sz="1600" dirty="0" err="1">
                <a:solidFill>
                  <a:schemeClr val="accent2">
                    <a:lumMod val="75000"/>
                  </a:schemeClr>
                </a:solidFill>
              </a:rPr>
              <a:t>Multiple</a:t>
            </a:r>
            <a:r>
              <a:rPr lang="tr-TR" sz="1600" dirty="0">
                <a:solidFill>
                  <a:schemeClr val="accent2">
                    <a:lumMod val="75000"/>
                  </a:schemeClr>
                </a:solidFill>
              </a:rPr>
              <a:t> skleroz</a:t>
            </a:r>
          </a:p>
          <a:p>
            <a:pPr marL="285750" lvl="0" indent="-285750">
              <a:lnSpc>
                <a:spcPct val="150000"/>
              </a:lnSpc>
              <a:buFont typeface="Arial" panose="020B0604020202020204" pitchFamily="34" charset="0"/>
              <a:buChar char="•"/>
            </a:pPr>
            <a:r>
              <a:rPr lang="tr-TR" sz="1600" dirty="0">
                <a:solidFill>
                  <a:schemeClr val="tx1"/>
                </a:solidFill>
              </a:rPr>
              <a:t>Normal basınçlı hidrosefali</a:t>
            </a:r>
          </a:p>
          <a:p>
            <a:pPr marL="285750" lvl="0" indent="-285750">
              <a:lnSpc>
                <a:spcPct val="150000"/>
              </a:lnSpc>
              <a:buFont typeface="Arial" panose="020B0604020202020204" pitchFamily="34" charset="0"/>
              <a:buChar char="•"/>
            </a:pPr>
            <a:r>
              <a:rPr lang="tr-TR" sz="1600" dirty="0">
                <a:solidFill>
                  <a:schemeClr val="accent2">
                    <a:lumMod val="75000"/>
                  </a:schemeClr>
                </a:solidFill>
              </a:rPr>
              <a:t>Bütün </a:t>
            </a:r>
            <a:r>
              <a:rPr lang="tr-TR" sz="1600" dirty="0" err="1">
                <a:solidFill>
                  <a:schemeClr val="accent2">
                    <a:lumMod val="75000"/>
                  </a:schemeClr>
                </a:solidFill>
              </a:rPr>
              <a:t>demans</a:t>
            </a:r>
            <a:r>
              <a:rPr lang="tr-TR" sz="1600" dirty="0">
                <a:solidFill>
                  <a:schemeClr val="accent2">
                    <a:lumMod val="75000"/>
                  </a:schemeClr>
                </a:solidFill>
              </a:rPr>
              <a:t> ve </a:t>
            </a:r>
            <a:r>
              <a:rPr lang="tr-TR" sz="1600" dirty="0" err="1">
                <a:solidFill>
                  <a:schemeClr val="accent2">
                    <a:lumMod val="75000"/>
                  </a:schemeClr>
                </a:solidFill>
              </a:rPr>
              <a:t>deliryumlar</a:t>
            </a:r>
            <a:endParaRPr lang="tr-TR" sz="1600" dirty="0">
              <a:solidFill>
                <a:schemeClr val="accent2">
                  <a:lumMod val="75000"/>
                </a:schemeClr>
              </a:solidFill>
            </a:endParaRPr>
          </a:p>
          <a:p>
            <a:endParaRPr lang="tr-TR" dirty="0">
              <a:solidFill>
                <a:schemeClr val="tx1"/>
              </a:solidFill>
            </a:endParaRPr>
          </a:p>
          <a:p>
            <a:pPr algn="ctr"/>
            <a:endParaRPr lang="tr-TR" dirty="0">
              <a:solidFill>
                <a:schemeClr val="tx1"/>
              </a:solidFill>
            </a:endParaRPr>
          </a:p>
        </p:txBody>
      </p:sp>
    </p:spTree>
    <p:extLst>
      <p:ext uri="{BB962C8B-B14F-4D97-AF65-F5344CB8AC3E}">
        <p14:creationId xmlns:p14="http://schemas.microsoft.com/office/powerpoint/2010/main" val="1873555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406400"/>
            <a:ext cx="9862589" cy="887615"/>
          </a:xfrm>
        </p:spPr>
        <p:txBody>
          <a:bodyPr/>
          <a:lstStyle/>
          <a:p>
            <a:r>
              <a:rPr lang="tr-TR" dirty="0"/>
              <a:t>Tanı </a:t>
            </a:r>
          </a:p>
        </p:txBody>
      </p:sp>
      <p:sp>
        <p:nvSpPr>
          <p:cNvPr id="3" name="İçerik Yer Tutucusu 2"/>
          <p:cNvSpPr>
            <a:spLocks noGrp="1"/>
          </p:cNvSpPr>
          <p:nvPr>
            <p:ph idx="1"/>
          </p:nvPr>
        </p:nvSpPr>
        <p:spPr>
          <a:xfrm>
            <a:off x="1097280" y="1874982"/>
            <a:ext cx="4379884" cy="3885737"/>
          </a:xfrm>
        </p:spPr>
        <p:txBody>
          <a:bodyPr>
            <a:normAutofit fontScale="77500" lnSpcReduction="20000"/>
          </a:bodyPr>
          <a:lstStyle/>
          <a:p>
            <a:r>
              <a:rPr lang="tr-TR" b="1" i="1" dirty="0"/>
              <a:t>Maddeler, ilaçlar ve toksinler</a:t>
            </a:r>
            <a:endParaRPr lang="tr-TR" dirty="0"/>
          </a:p>
          <a:p>
            <a:pPr lvl="0">
              <a:buFont typeface="Arial" panose="020B0604020202020204" pitchFamily="34" charset="0"/>
              <a:buChar char="•"/>
            </a:pPr>
            <a:r>
              <a:rPr lang="tr-TR" dirty="0"/>
              <a:t>Kokain</a:t>
            </a:r>
          </a:p>
          <a:p>
            <a:pPr lvl="0">
              <a:buFont typeface="Arial" panose="020B0604020202020204" pitchFamily="34" charset="0"/>
              <a:buChar char="•"/>
            </a:pPr>
            <a:r>
              <a:rPr lang="tr-TR" dirty="0"/>
              <a:t>Alkol, akut ve süreğen kullanımı, yoksunluğu, </a:t>
            </a:r>
            <a:r>
              <a:rPr lang="tr-TR" dirty="0" err="1"/>
              <a:t>Wernicke-korsakoff</a:t>
            </a:r>
            <a:r>
              <a:rPr lang="tr-TR" dirty="0"/>
              <a:t> sendromu</a:t>
            </a:r>
          </a:p>
          <a:p>
            <a:pPr lvl="0">
              <a:buFont typeface="Arial" panose="020B0604020202020204" pitchFamily="34" charset="0"/>
              <a:buChar char="•"/>
            </a:pPr>
            <a:r>
              <a:rPr lang="tr-TR" dirty="0" err="1"/>
              <a:t>Barbitürat</a:t>
            </a:r>
            <a:r>
              <a:rPr lang="tr-TR" dirty="0"/>
              <a:t> ve </a:t>
            </a:r>
            <a:r>
              <a:rPr lang="tr-TR" dirty="0" err="1"/>
              <a:t>benzodiazepin</a:t>
            </a:r>
            <a:r>
              <a:rPr lang="tr-TR" dirty="0"/>
              <a:t> yoksunluğu</a:t>
            </a:r>
          </a:p>
          <a:p>
            <a:pPr lvl="0">
              <a:buFont typeface="Arial" panose="020B0604020202020204" pitchFamily="34" charset="0"/>
              <a:buChar char="•"/>
            </a:pPr>
            <a:r>
              <a:rPr lang="tr-TR" dirty="0"/>
              <a:t>Amfetamin ve benzeri uyarıcılar</a:t>
            </a:r>
          </a:p>
          <a:p>
            <a:pPr lvl="0">
              <a:buFont typeface="Arial" panose="020B0604020202020204" pitchFamily="34" charset="0"/>
              <a:buChar char="•"/>
            </a:pPr>
            <a:r>
              <a:rPr lang="tr-TR" dirty="0" err="1"/>
              <a:t>Steroidler</a:t>
            </a:r>
            <a:endParaRPr lang="tr-TR" dirty="0"/>
          </a:p>
          <a:p>
            <a:pPr lvl="0">
              <a:buFont typeface="Arial" panose="020B0604020202020204" pitchFamily="34" charset="0"/>
              <a:buChar char="•"/>
            </a:pPr>
            <a:r>
              <a:rPr lang="tr-TR" dirty="0" err="1"/>
              <a:t>Antikolinerjik</a:t>
            </a:r>
            <a:r>
              <a:rPr lang="tr-TR" dirty="0"/>
              <a:t> tedaviler, </a:t>
            </a:r>
            <a:r>
              <a:rPr lang="tr-TR" dirty="0" err="1"/>
              <a:t>antikolinerjik</a:t>
            </a:r>
            <a:r>
              <a:rPr lang="tr-TR" dirty="0"/>
              <a:t> yan etkili ilaçlar</a:t>
            </a:r>
          </a:p>
          <a:p>
            <a:pPr lvl="0">
              <a:buFont typeface="Arial" panose="020B0604020202020204" pitchFamily="34" charset="0"/>
              <a:buChar char="•"/>
            </a:pPr>
            <a:r>
              <a:rPr lang="tr-TR" dirty="0" err="1"/>
              <a:t>Histamin</a:t>
            </a:r>
            <a:r>
              <a:rPr lang="tr-TR" dirty="0"/>
              <a:t> H2 bloke edici ajanlar</a:t>
            </a:r>
          </a:p>
          <a:p>
            <a:pPr lvl="0">
              <a:buFont typeface="Arial" panose="020B0604020202020204" pitchFamily="34" charset="0"/>
              <a:buChar char="•"/>
            </a:pPr>
            <a:r>
              <a:rPr lang="tr-TR" dirty="0"/>
              <a:t>Dijitaller</a:t>
            </a:r>
          </a:p>
          <a:p>
            <a:pPr lvl="0">
              <a:buFont typeface="Arial" panose="020B0604020202020204" pitchFamily="34" charset="0"/>
              <a:buChar char="•"/>
            </a:pPr>
            <a:r>
              <a:rPr lang="tr-TR" dirty="0" err="1"/>
              <a:t>Kinolonlar</a:t>
            </a:r>
            <a:endParaRPr lang="tr-TR" dirty="0"/>
          </a:p>
          <a:p>
            <a:endParaRPr lang="tr-TR" dirty="0"/>
          </a:p>
        </p:txBody>
      </p:sp>
      <p:sp>
        <p:nvSpPr>
          <p:cNvPr id="5" name="Dikdörtgen 4"/>
          <p:cNvSpPr/>
          <p:nvPr/>
        </p:nvSpPr>
        <p:spPr>
          <a:xfrm>
            <a:off x="6650183" y="1944132"/>
            <a:ext cx="4987636" cy="3785652"/>
          </a:xfrm>
          <a:prstGeom prst="rect">
            <a:avLst/>
          </a:prstGeom>
        </p:spPr>
        <p:txBody>
          <a:bodyPr wrap="square">
            <a:spAutoFit/>
          </a:bodyPr>
          <a:lstStyle/>
          <a:p>
            <a:pPr marL="285750" lvl="0" indent="-285750">
              <a:lnSpc>
                <a:spcPct val="150000"/>
              </a:lnSpc>
              <a:buFont typeface="Arial" panose="020B0604020202020204" pitchFamily="34" charset="0"/>
              <a:buChar char="•"/>
            </a:pPr>
            <a:r>
              <a:rPr lang="tr-TR" sz="1600" dirty="0" err="1"/>
              <a:t>İzoniazid</a:t>
            </a:r>
            <a:endParaRPr lang="tr-TR" sz="1600" dirty="0"/>
          </a:p>
          <a:p>
            <a:pPr marL="285750" lvl="0" indent="-285750">
              <a:lnSpc>
                <a:spcPct val="150000"/>
              </a:lnSpc>
              <a:buFont typeface="Arial" panose="020B0604020202020204" pitchFamily="34" charset="0"/>
              <a:buChar char="•"/>
            </a:pPr>
            <a:r>
              <a:rPr lang="tr-TR" sz="1600" dirty="0" err="1"/>
              <a:t>Karbonmonoksit</a:t>
            </a:r>
            <a:endParaRPr lang="tr-TR" sz="1600" dirty="0"/>
          </a:p>
          <a:p>
            <a:pPr marL="285750" lvl="0" indent="-285750">
              <a:lnSpc>
                <a:spcPct val="150000"/>
              </a:lnSpc>
              <a:buFont typeface="Arial" panose="020B0604020202020204" pitchFamily="34" charset="0"/>
              <a:buChar char="•"/>
            </a:pPr>
            <a:r>
              <a:rPr lang="tr-TR" sz="1600" dirty="0" err="1"/>
              <a:t>Organofosfatlar</a:t>
            </a:r>
            <a:endParaRPr lang="tr-TR" sz="1600" dirty="0"/>
          </a:p>
          <a:p>
            <a:pPr marL="285750" lvl="0" indent="-285750">
              <a:lnSpc>
                <a:spcPct val="150000"/>
              </a:lnSpc>
              <a:buFont typeface="Arial" panose="020B0604020202020204" pitchFamily="34" charset="0"/>
              <a:buChar char="•"/>
            </a:pPr>
            <a:r>
              <a:rPr lang="tr-TR" sz="1600" dirty="0" err="1"/>
              <a:t>Halüsinojenik</a:t>
            </a:r>
            <a:r>
              <a:rPr lang="tr-TR" sz="1600" dirty="0"/>
              <a:t> mantarlar</a:t>
            </a:r>
          </a:p>
          <a:p>
            <a:pPr marL="285750" lvl="0" indent="-285750">
              <a:lnSpc>
                <a:spcPct val="150000"/>
              </a:lnSpc>
              <a:buFont typeface="Arial" panose="020B0604020202020204" pitchFamily="34" charset="0"/>
              <a:buChar char="•"/>
            </a:pPr>
            <a:r>
              <a:rPr lang="tr-TR" sz="1600" dirty="0" err="1"/>
              <a:t>Topiramat</a:t>
            </a:r>
            <a:endParaRPr lang="tr-TR" sz="1600" dirty="0"/>
          </a:p>
          <a:p>
            <a:pPr marL="285750" lvl="0" indent="-285750">
              <a:lnSpc>
                <a:spcPct val="150000"/>
              </a:lnSpc>
              <a:buFont typeface="Arial" panose="020B0604020202020204" pitchFamily="34" charset="0"/>
              <a:buChar char="•"/>
            </a:pPr>
            <a:r>
              <a:rPr lang="tr-TR" sz="1600" dirty="0"/>
              <a:t>Ağır metaller, arsenik, kurşun, cıva, talyum</a:t>
            </a:r>
          </a:p>
          <a:p>
            <a:pPr marL="285750" lvl="0" indent="-285750">
              <a:lnSpc>
                <a:spcPct val="150000"/>
              </a:lnSpc>
              <a:buFont typeface="Arial" panose="020B0604020202020204" pitchFamily="34" charset="0"/>
              <a:buChar char="•"/>
            </a:pPr>
            <a:r>
              <a:rPr lang="tr-TR" sz="1600" dirty="0"/>
              <a:t>Uçucu hidrokarbonlar</a:t>
            </a:r>
          </a:p>
          <a:p>
            <a:pPr marL="285750" lvl="0" indent="-285750">
              <a:lnSpc>
                <a:spcPct val="150000"/>
              </a:lnSpc>
              <a:buFont typeface="Arial" panose="020B0604020202020204" pitchFamily="34" charset="0"/>
              <a:buChar char="•"/>
            </a:pPr>
            <a:r>
              <a:rPr lang="tr-TR" sz="1600" dirty="0" err="1"/>
              <a:t>Fensiklidin</a:t>
            </a:r>
            <a:endParaRPr lang="tr-TR" sz="1600" dirty="0"/>
          </a:p>
          <a:p>
            <a:pPr marL="285750" lvl="0" indent="-285750">
              <a:lnSpc>
                <a:spcPct val="150000"/>
              </a:lnSpc>
              <a:buFont typeface="Arial" panose="020B0604020202020204" pitchFamily="34" charset="0"/>
              <a:buChar char="•"/>
            </a:pPr>
            <a:r>
              <a:rPr lang="tr-TR" sz="1600" dirty="0" err="1"/>
              <a:t>Selejilin</a:t>
            </a:r>
            <a:endParaRPr lang="tr-TR" sz="1600" dirty="0"/>
          </a:p>
          <a:p>
            <a:pPr marL="285750" lvl="0" indent="-285750">
              <a:lnSpc>
                <a:spcPct val="150000"/>
              </a:lnSpc>
              <a:buFont typeface="Arial" panose="020B0604020202020204" pitchFamily="34" charset="0"/>
              <a:buChar char="•"/>
            </a:pPr>
            <a:r>
              <a:rPr lang="tr-TR" sz="1600" dirty="0"/>
              <a:t>LSD</a:t>
            </a:r>
          </a:p>
        </p:txBody>
      </p:sp>
    </p:spTree>
    <p:extLst>
      <p:ext uri="{BB962C8B-B14F-4D97-AF65-F5344CB8AC3E}">
        <p14:creationId xmlns:p14="http://schemas.microsoft.com/office/powerpoint/2010/main" val="3234948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Tanı</a:t>
            </a:r>
          </a:p>
        </p:txBody>
      </p:sp>
      <p:sp>
        <p:nvSpPr>
          <p:cNvPr id="3" name="İçerik Yer Tutucusu 2"/>
          <p:cNvSpPr>
            <a:spLocks noGrp="1"/>
          </p:cNvSpPr>
          <p:nvPr>
            <p:ph idx="1"/>
          </p:nvPr>
        </p:nvSpPr>
        <p:spPr>
          <a:xfrm>
            <a:off x="867747" y="1651518"/>
            <a:ext cx="10720873" cy="4562670"/>
          </a:xfrm>
        </p:spPr>
        <p:txBody>
          <a:bodyPr>
            <a:normAutofit/>
          </a:bodyPr>
          <a:lstStyle/>
          <a:p>
            <a:pPr>
              <a:lnSpc>
                <a:spcPct val="150000"/>
              </a:lnSpc>
              <a:buFont typeface="Wingdings" panose="05000000000000000000" pitchFamily="2" charset="2"/>
              <a:buChar char="Ø"/>
            </a:pPr>
            <a:r>
              <a:rPr lang="tr-TR" sz="1800" b="1" dirty="0" err="1"/>
              <a:t>Psikotik</a:t>
            </a:r>
            <a:r>
              <a:rPr lang="tr-TR" sz="1800" b="1" dirty="0"/>
              <a:t> özellikler gösteren </a:t>
            </a:r>
            <a:r>
              <a:rPr lang="tr-TR" sz="1800" b="1" dirty="0" err="1"/>
              <a:t>duygudurum</a:t>
            </a:r>
            <a:r>
              <a:rPr lang="tr-TR" sz="1800" b="1" dirty="0"/>
              <a:t> bozukluklarında </a:t>
            </a:r>
            <a:r>
              <a:rPr lang="tr-TR" sz="1800" dirty="0"/>
              <a:t>şizofrenide görülen </a:t>
            </a:r>
            <a:r>
              <a:rPr lang="tr-TR" sz="1800" dirty="0" err="1"/>
              <a:t>dereistik</a:t>
            </a:r>
            <a:r>
              <a:rPr lang="tr-TR" sz="1800" dirty="0"/>
              <a:t> ve otistik düşünce biçimi </a:t>
            </a:r>
            <a:r>
              <a:rPr lang="tr-TR" sz="1800" dirty="0" err="1"/>
              <a:t>görülmez.Depresif</a:t>
            </a:r>
            <a:r>
              <a:rPr lang="tr-TR" sz="1800" dirty="0"/>
              <a:t> ya da </a:t>
            </a:r>
            <a:r>
              <a:rPr lang="tr-TR" sz="1800" dirty="0" err="1"/>
              <a:t>manik</a:t>
            </a:r>
            <a:r>
              <a:rPr lang="tr-TR" sz="1800" dirty="0"/>
              <a:t> dönem iyileştikten sonra bireyin sağlıklı sayılabilecek bir uyumu olur. Sanrı ve </a:t>
            </a:r>
            <a:r>
              <a:rPr lang="tr-TR" sz="1800" dirty="0" err="1"/>
              <a:t>varsanılar</a:t>
            </a:r>
            <a:r>
              <a:rPr lang="tr-TR" sz="1800" dirty="0"/>
              <a:t> gibi </a:t>
            </a:r>
            <a:r>
              <a:rPr lang="tr-TR" sz="1800" dirty="0" err="1"/>
              <a:t>psikotik</a:t>
            </a:r>
            <a:r>
              <a:rPr lang="tr-TR" sz="1800" dirty="0"/>
              <a:t> bulgular sadece </a:t>
            </a:r>
            <a:r>
              <a:rPr lang="tr-TR" sz="1800" dirty="0" err="1"/>
              <a:t>duygudurum</a:t>
            </a:r>
            <a:r>
              <a:rPr lang="tr-TR" sz="1800" dirty="0"/>
              <a:t> dönemi sırasında görülür ve </a:t>
            </a:r>
            <a:r>
              <a:rPr lang="tr-TR" sz="1800" dirty="0" err="1"/>
              <a:t>duygudurumla</a:t>
            </a:r>
            <a:r>
              <a:rPr lang="tr-TR" sz="1800" dirty="0"/>
              <a:t> uyumlu suçluluk, değersizlik, cezalandırılmayı hak etme gibi temalar içerebilir.</a:t>
            </a:r>
          </a:p>
          <a:p>
            <a:pPr>
              <a:lnSpc>
                <a:spcPct val="150000"/>
              </a:lnSpc>
              <a:buFont typeface="Wingdings" panose="05000000000000000000" pitchFamily="2" charset="2"/>
              <a:buChar char="Ø"/>
            </a:pPr>
            <a:r>
              <a:rPr lang="tr-TR" sz="1800" b="1" dirty="0" err="1"/>
              <a:t>Şizoaffektif</a:t>
            </a:r>
            <a:r>
              <a:rPr lang="tr-TR" sz="1800" b="1" dirty="0"/>
              <a:t> bozukluk </a:t>
            </a:r>
            <a:r>
              <a:rPr lang="tr-TR" sz="1800" dirty="0"/>
              <a:t>şizofreniden ayırt edilmesi zordur. Şizofreninin açık evre belirtilerine tam bir </a:t>
            </a:r>
            <a:r>
              <a:rPr lang="tr-TR" sz="1800" dirty="0" err="1"/>
              <a:t>duygudurum</a:t>
            </a:r>
            <a:r>
              <a:rPr lang="tr-TR" sz="1800" dirty="0"/>
              <a:t> dönemi eşlik etmeli, hastalığın toplam süresinin büyük bölümüne </a:t>
            </a:r>
            <a:r>
              <a:rPr lang="tr-TR" sz="1800" dirty="0" err="1"/>
              <a:t>duygudurum</a:t>
            </a:r>
            <a:r>
              <a:rPr lang="tr-TR" sz="1800" dirty="0"/>
              <a:t> belirtileri bulunmalı ve belirgin </a:t>
            </a:r>
            <a:r>
              <a:rPr lang="tr-TR" sz="1800" dirty="0" err="1"/>
              <a:t>duygudurum</a:t>
            </a:r>
            <a:r>
              <a:rPr lang="tr-TR" sz="1800" dirty="0"/>
              <a:t> belirtilerinin olmadığı en az iki haftalık bir süre boyunca sanrı ve </a:t>
            </a:r>
            <a:r>
              <a:rPr lang="tr-TR" sz="1800" dirty="0" err="1"/>
              <a:t>varsanılar</a:t>
            </a:r>
            <a:r>
              <a:rPr lang="tr-TR" sz="1800" dirty="0"/>
              <a:t> olmalıdır.</a:t>
            </a:r>
          </a:p>
          <a:p>
            <a:pPr>
              <a:lnSpc>
                <a:spcPct val="150000"/>
              </a:lnSpc>
              <a:buFont typeface="Wingdings" panose="05000000000000000000" pitchFamily="2" charset="2"/>
              <a:buChar char="Ø"/>
            </a:pPr>
            <a:r>
              <a:rPr lang="tr-TR" sz="1800" b="1" dirty="0"/>
              <a:t>Kısa </a:t>
            </a:r>
            <a:r>
              <a:rPr lang="tr-TR" sz="1800" b="1" dirty="0" err="1"/>
              <a:t>psikotik</a:t>
            </a:r>
            <a:r>
              <a:rPr lang="tr-TR" sz="1800" b="1" dirty="0"/>
              <a:t> </a:t>
            </a:r>
            <a:r>
              <a:rPr lang="tr-TR" sz="1800" b="1" dirty="0" err="1"/>
              <a:t>bozukluk</a:t>
            </a:r>
            <a:r>
              <a:rPr lang="tr-TR" sz="1800" dirty="0" err="1"/>
              <a:t>’ta</a:t>
            </a:r>
            <a:r>
              <a:rPr lang="tr-TR" sz="1800" dirty="0"/>
              <a:t> açık evre belirtileri 1 günle 1 ay arası</a:t>
            </a:r>
          </a:p>
          <a:p>
            <a:pPr>
              <a:lnSpc>
                <a:spcPct val="150000"/>
              </a:lnSpc>
              <a:buFont typeface="Wingdings" panose="05000000000000000000" pitchFamily="2" charset="2"/>
              <a:buChar char="Ø"/>
            </a:pPr>
            <a:r>
              <a:rPr lang="tr-TR" sz="1800" b="1" dirty="0" err="1"/>
              <a:t>Şizofreniform</a:t>
            </a:r>
            <a:r>
              <a:rPr lang="tr-TR" sz="1800" b="1" dirty="0"/>
              <a:t> </a:t>
            </a:r>
            <a:r>
              <a:rPr lang="tr-TR" sz="1800" b="1" dirty="0" err="1"/>
              <a:t>bozukluk</a:t>
            </a:r>
            <a:r>
              <a:rPr lang="tr-TR" sz="1800" dirty="0" err="1"/>
              <a:t>’ta</a:t>
            </a:r>
            <a:r>
              <a:rPr lang="tr-TR" sz="1800" b="1" dirty="0"/>
              <a:t> </a:t>
            </a:r>
            <a:r>
              <a:rPr lang="tr-TR" sz="1800" dirty="0"/>
              <a:t>1 ay ile 6 ay arası</a:t>
            </a:r>
          </a:p>
        </p:txBody>
      </p:sp>
    </p:spTree>
    <p:extLst>
      <p:ext uri="{BB962C8B-B14F-4D97-AF65-F5344CB8AC3E}">
        <p14:creationId xmlns:p14="http://schemas.microsoft.com/office/powerpoint/2010/main" val="4250593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Tanı </a:t>
            </a:r>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r>
              <a:rPr lang="tr-TR" sz="1800" b="1" dirty="0"/>
              <a:t>Sanrılı bozukluk </a:t>
            </a:r>
            <a:r>
              <a:rPr lang="tr-TR" sz="1800" dirty="0"/>
              <a:t>şizofreniye özgü diğer belirtilerin( </a:t>
            </a:r>
            <a:r>
              <a:rPr lang="tr-TR" sz="1800" dirty="0" err="1"/>
              <a:t>künt</a:t>
            </a:r>
            <a:r>
              <a:rPr lang="tr-TR" sz="1800" dirty="0"/>
              <a:t> duygulanım, dağınık konuşma, belirgin negatif belirtiler) olmaması ile</a:t>
            </a:r>
          </a:p>
          <a:p>
            <a:pPr>
              <a:buFont typeface="Wingdings" panose="05000000000000000000" pitchFamily="2" charset="2"/>
              <a:buChar char="Ø"/>
            </a:pPr>
            <a:r>
              <a:rPr lang="tr-TR" sz="1800" b="1" dirty="0"/>
              <a:t>Otizm spektrum bozuklukları ya da iletişim bozuklukları</a:t>
            </a:r>
            <a:r>
              <a:rPr lang="tr-TR" sz="1800" dirty="0"/>
              <a:t> çocukluk ya da bebeklik döneminde başlar. Yineleyici ve kısıtlı davranışlarla giden toplumsal etkileşimde kişisel eksikliklerin varlığı ve diğer özgün bilişsel ve iletişim eksikliklerinin olması ile</a:t>
            </a:r>
          </a:p>
          <a:p>
            <a:pPr>
              <a:buFont typeface="Wingdings" panose="05000000000000000000" pitchFamily="2" charset="2"/>
              <a:buChar char="Ø"/>
            </a:pPr>
            <a:r>
              <a:rPr lang="tr-TR" sz="1800" b="1" dirty="0" err="1"/>
              <a:t>Şizotipal</a:t>
            </a:r>
            <a:r>
              <a:rPr lang="tr-TR" sz="1800" b="1" dirty="0"/>
              <a:t> kişilik bozukluğu</a:t>
            </a:r>
            <a:r>
              <a:rPr lang="tr-TR" sz="1800" dirty="0"/>
              <a:t>, sanrı veya halüsinasyon düzeyine yükselmeyen, tuhaf veya eksantrik inançların ve/veya algısal rahatsızlıkların uzun süredir devam eden bir modelidir</a:t>
            </a:r>
          </a:p>
          <a:p>
            <a:pPr>
              <a:buFont typeface="Wingdings" panose="05000000000000000000" pitchFamily="2" charset="2"/>
              <a:buChar char="Ø"/>
            </a:pPr>
            <a:r>
              <a:rPr lang="tr-TR" sz="1800" b="1" dirty="0" err="1"/>
              <a:t>Şizoid</a:t>
            </a:r>
            <a:r>
              <a:rPr lang="tr-TR" sz="1800" b="1" dirty="0"/>
              <a:t> kişilik bozukluğu</a:t>
            </a:r>
            <a:r>
              <a:rPr lang="tr-TR" sz="1800" dirty="0"/>
              <a:t>, ömür boyu sosyal ilişki kurmaktan kaçınan ve yalnızlığı tercih eden kişilerdir. </a:t>
            </a:r>
            <a:r>
              <a:rPr lang="tr-TR" sz="1800" dirty="0" err="1"/>
              <a:t>Şizoid</a:t>
            </a:r>
            <a:r>
              <a:rPr lang="tr-TR" sz="1800" dirty="0"/>
              <a:t> kişilik bozukluğu ve şizofrenide görülen olumsuz belirtilerle örtüşme vardır, ancak </a:t>
            </a:r>
            <a:r>
              <a:rPr lang="tr-TR" sz="1800" dirty="0" err="1"/>
              <a:t>şizoid</a:t>
            </a:r>
            <a:r>
              <a:rPr lang="tr-TR" sz="1800" dirty="0"/>
              <a:t> kişilik bozukluğu psikozla ortaya çıkmaz</a:t>
            </a:r>
          </a:p>
          <a:p>
            <a:pPr>
              <a:buFont typeface="Wingdings" panose="05000000000000000000" pitchFamily="2" charset="2"/>
              <a:buChar char="Ø"/>
            </a:pPr>
            <a:r>
              <a:rPr lang="tr-TR" sz="1800" b="1" dirty="0" err="1"/>
              <a:t>Paranoid</a:t>
            </a:r>
            <a:r>
              <a:rPr lang="tr-TR" sz="1800" b="1" dirty="0"/>
              <a:t> ve </a:t>
            </a:r>
            <a:r>
              <a:rPr lang="tr-TR" sz="1800" b="1" dirty="0" err="1"/>
              <a:t>borderline</a:t>
            </a:r>
            <a:r>
              <a:rPr lang="tr-TR" sz="1800" b="1" dirty="0"/>
              <a:t> kişilik bozuklukları </a:t>
            </a:r>
            <a:r>
              <a:rPr lang="tr-TR" sz="1800" dirty="0"/>
              <a:t>da şizofrenide görülen bazı belirtileri gösterebilir. Kişilik bozukluklarında belirtiler daha hafiftir, tüm yaşam boyunca görülmektedir ve belli bir başlama zamanı tanımlanamaz</a:t>
            </a:r>
          </a:p>
        </p:txBody>
      </p:sp>
    </p:spTree>
    <p:extLst>
      <p:ext uri="{BB962C8B-B14F-4D97-AF65-F5344CB8AC3E}">
        <p14:creationId xmlns:p14="http://schemas.microsoft.com/office/powerpoint/2010/main" val="1455968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Tanı</a:t>
            </a:r>
          </a:p>
        </p:txBody>
      </p:sp>
      <p:sp>
        <p:nvSpPr>
          <p:cNvPr id="3" name="İçerik Yer Tutucusu 2"/>
          <p:cNvSpPr>
            <a:spLocks noGrp="1"/>
          </p:cNvSpPr>
          <p:nvPr>
            <p:ph idx="1"/>
          </p:nvPr>
        </p:nvSpPr>
        <p:spPr/>
        <p:txBody>
          <a:bodyPr/>
          <a:lstStyle/>
          <a:p>
            <a:pPr>
              <a:lnSpc>
                <a:spcPct val="150000"/>
              </a:lnSpc>
              <a:buFont typeface="Wingdings" panose="05000000000000000000" pitchFamily="2" charset="2"/>
              <a:buChar char="Ø"/>
            </a:pPr>
            <a:r>
              <a:rPr lang="tr-TR" sz="1800" dirty="0"/>
              <a:t>İç görüsü az olan ya da olmayan </a:t>
            </a:r>
            <a:r>
              <a:rPr lang="tr-TR" sz="1800" b="1" dirty="0"/>
              <a:t>Obsesif </a:t>
            </a:r>
            <a:r>
              <a:rPr lang="tr-TR" sz="1800" b="1" dirty="0" err="1"/>
              <a:t>kompülsif</a:t>
            </a:r>
            <a:r>
              <a:rPr lang="tr-TR" sz="1800" b="1" dirty="0"/>
              <a:t> bozukluk </a:t>
            </a:r>
            <a:r>
              <a:rPr lang="tr-TR" sz="1800" dirty="0"/>
              <a:t>hastalarında düşünsel uğraşılar sanrı düzeyine ulaşabilir ancak şizofreninin diğer belirtileri görülmez</a:t>
            </a:r>
          </a:p>
          <a:p>
            <a:pPr>
              <a:lnSpc>
                <a:spcPct val="150000"/>
              </a:lnSpc>
              <a:buFont typeface="Wingdings" panose="05000000000000000000" pitchFamily="2" charset="2"/>
              <a:buChar char="Ø"/>
            </a:pPr>
            <a:r>
              <a:rPr lang="tr-TR" sz="1800" b="1" dirty="0"/>
              <a:t>Travma sonrası stres bozukluğu </a:t>
            </a:r>
            <a:r>
              <a:rPr lang="tr-TR" sz="1800" dirty="0"/>
              <a:t>olan hastalar geçmişe dönüşleri </a:t>
            </a:r>
            <a:r>
              <a:rPr lang="tr-TR" sz="1800" dirty="0" err="1"/>
              <a:t>varsanı</a:t>
            </a:r>
            <a:r>
              <a:rPr lang="tr-TR" sz="1800" dirty="0"/>
              <a:t> olarak yaşayabilir ya da her an </a:t>
            </a:r>
            <a:r>
              <a:rPr lang="tr-TR" sz="1800" dirty="0" err="1"/>
              <a:t>tetiktelik</a:t>
            </a:r>
            <a:r>
              <a:rPr lang="tr-TR" sz="1800" dirty="0"/>
              <a:t> yaşayan hasta kimi zaman kuşkucu bir duruma ilerleyebilir. Şizofrenide görülen diğer belirtiler görülmez.</a:t>
            </a:r>
          </a:p>
          <a:p>
            <a:pPr>
              <a:lnSpc>
                <a:spcPct val="150000"/>
              </a:lnSpc>
              <a:buFont typeface="Wingdings" panose="05000000000000000000" pitchFamily="2" charset="2"/>
              <a:buChar char="Ø"/>
            </a:pPr>
            <a:r>
              <a:rPr lang="tr-TR" sz="1800" b="1" dirty="0"/>
              <a:t>Temaruz</a:t>
            </a:r>
            <a:r>
              <a:rPr lang="tr-TR" sz="1800" dirty="0"/>
              <a:t> veya </a:t>
            </a:r>
            <a:r>
              <a:rPr lang="tr-TR" sz="1800" b="1" dirty="0"/>
              <a:t>yapay bozukluk</a:t>
            </a:r>
          </a:p>
          <a:p>
            <a:endParaRPr lang="tr-TR" dirty="0"/>
          </a:p>
        </p:txBody>
      </p:sp>
    </p:spTree>
    <p:extLst>
      <p:ext uri="{BB962C8B-B14F-4D97-AF65-F5344CB8AC3E}">
        <p14:creationId xmlns:p14="http://schemas.microsoft.com/office/powerpoint/2010/main" val="2834853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Öğrenim Hedefleri</a:t>
            </a: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a:t>Birinci basamakta görülebilecek ruh sağlığı bozukluklarını sayabilmek</a:t>
            </a:r>
          </a:p>
          <a:p>
            <a:pPr>
              <a:buFont typeface="Wingdings" panose="05000000000000000000" pitchFamily="2" charset="2"/>
              <a:buChar char="Ø"/>
            </a:pPr>
            <a:r>
              <a:rPr lang="tr-TR" dirty="0"/>
              <a:t>Şizofreni risk faktörlerini açıklayabilmek</a:t>
            </a:r>
          </a:p>
          <a:p>
            <a:pPr>
              <a:buFont typeface="Wingdings" panose="05000000000000000000" pitchFamily="2" charset="2"/>
              <a:buChar char="Ø"/>
            </a:pPr>
            <a:r>
              <a:rPr lang="tr-TR" dirty="0"/>
              <a:t>Şizofreni belirti ve bulgularını sayabilmek</a:t>
            </a:r>
          </a:p>
          <a:p>
            <a:pPr>
              <a:buFont typeface="Wingdings" panose="05000000000000000000" pitchFamily="2" charset="2"/>
              <a:buChar char="Ø"/>
            </a:pPr>
            <a:r>
              <a:rPr lang="tr-TR" dirty="0"/>
              <a:t>Şizofreni hastalarına yaklaşımı açıklayabilmek</a:t>
            </a:r>
          </a:p>
          <a:p>
            <a:pPr marL="0" indent="0">
              <a:buNone/>
            </a:pPr>
            <a:r>
              <a:rPr lang="tr-TR" dirty="0"/>
              <a:t>  </a:t>
            </a:r>
          </a:p>
        </p:txBody>
      </p:sp>
    </p:spTree>
    <p:extLst>
      <p:ext uri="{BB962C8B-B14F-4D97-AF65-F5344CB8AC3E}">
        <p14:creationId xmlns:p14="http://schemas.microsoft.com/office/powerpoint/2010/main" val="4253633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Seyir, </a:t>
            </a:r>
            <a:r>
              <a:rPr lang="tr-TR" dirty="0" err="1"/>
              <a:t>prognoz</a:t>
            </a:r>
            <a:r>
              <a:rPr lang="tr-TR" dirty="0"/>
              <a:t> ve sonlanım</a:t>
            </a:r>
          </a:p>
        </p:txBody>
      </p:sp>
      <p:sp>
        <p:nvSpPr>
          <p:cNvPr id="3" name="İçerik Yer Tutucusu 2"/>
          <p:cNvSpPr>
            <a:spLocks noGrp="1"/>
          </p:cNvSpPr>
          <p:nvPr>
            <p:ph idx="1"/>
          </p:nvPr>
        </p:nvSpPr>
        <p:spPr/>
        <p:txBody>
          <a:bodyPr/>
          <a:lstStyle/>
          <a:p>
            <a:pPr marL="0" indent="0">
              <a:buNone/>
            </a:pPr>
            <a:r>
              <a:rPr lang="tr-TR" dirty="0"/>
              <a:t>Şizofreni seyri dört evrede ele alınmaktadır</a:t>
            </a:r>
          </a:p>
          <a:p>
            <a:pPr>
              <a:buFont typeface="Wingdings" panose="05000000000000000000" pitchFamily="2" charset="2"/>
              <a:buChar char="Ø"/>
            </a:pPr>
            <a:r>
              <a:rPr lang="tr-TR" dirty="0" err="1"/>
              <a:t>Prodromal</a:t>
            </a:r>
            <a:r>
              <a:rPr lang="tr-TR" dirty="0"/>
              <a:t> </a:t>
            </a:r>
            <a:r>
              <a:rPr lang="tr-TR" dirty="0" err="1"/>
              <a:t>evre</a:t>
            </a:r>
            <a:r>
              <a:rPr lang="tr-TR" dirty="0" err="1">
                <a:sym typeface="Wingdings" panose="05000000000000000000" pitchFamily="2" charset="2"/>
              </a:rPr>
              <a:t>açık</a:t>
            </a:r>
            <a:r>
              <a:rPr lang="tr-TR" dirty="0">
                <a:sym typeface="Wingdings" panose="05000000000000000000" pitchFamily="2" charset="2"/>
              </a:rPr>
              <a:t> </a:t>
            </a:r>
            <a:r>
              <a:rPr lang="tr-TR" dirty="0" err="1">
                <a:sym typeface="Wingdings" panose="05000000000000000000" pitchFamily="2" charset="2"/>
              </a:rPr>
              <a:t>psikotik</a:t>
            </a:r>
            <a:r>
              <a:rPr lang="tr-TR" dirty="0">
                <a:sym typeface="Wingdings" panose="05000000000000000000" pitchFamily="2" charset="2"/>
              </a:rPr>
              <a:t> belirtiler görülmez</a:t>
            </a:r>
          </a:p>
          <a:p>
            <a:endParaRPr lang="tr-TR" dirty="0"/>
          </a:p>
        </p:txBody>
      </p:sp>
      <p:sp>
        <p:nvSpPr>
          <p:cNvPr id="5" name="Katlanmış Nesne 4"/>
          <p:cNvSpPr/>
          <p:nvPr/>
        </p:nvSpPr>
        <p:spPr>
          <a:xfrm>
            <a:off x="1191490" y="2821094"/>
            <a:ext cx="7038109" cy="2822324"/>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a:p>
            <a:pPr algn="ctr"/>
            <a:endParaRPr lang="tr-TR" dirty="0"/>
          </a:p>
          <a:p>
            <a:pPr marL="285750" indent="-285750">
              <a:buFont typeface="Arial" panose="020B0604020202020204" pitchFamily="34" charset="0"/>
              <a:buChar char="•"/>
            </a:pPr>
            <a:r>
              <a:rPr lang="tr-TR" dirty="0">
                <a:solidFill>
                  <a:schemeClr val="tx1"/>
                </a:solidFill>
              </a:rPr>
              <a:t>Top</a:t>
            </a:r>
            <a:r>
              <a:rPr lang="tr-TR" sz="1600" dirty="0">
                <a:solidFill>
                  <a:schemeClr val="tx1"/>
                </a:solidFill>
              </a:rPr>
              <a:t>lumdan uzaklaşma eğilimi</a:t>
            </a:r>
          </a:p>
          <a:p>
            <a:pPr marL="285750" indent="-285750">
              <a:buFont typeface="Arial" panose="020B0604020202020204" pitchFamily="34" charset="0"/>
              <a:buChar char="•"/>
            </a:pPr>
            <a:r>
              <a:rPr lang="tr-TR" sz="1600" dirty="0">
                <a:solidFill>
                  <a:schemeClr val="tx1"/>
                </a:solidFill>
              </a:rPr>
              <a:t>Duygusal yanıtta azalma</a:t>
            </a:r>
          </a:p>
          <a:p>
            <a:pPr marL="285750" indent="-285750">
              <a:buFont typeface="Arial" panose="020B0604020202020204" pitchFamily="34" charset="0"/>
              <a:buChar char="•"/>
            </a:pPr>
            <a:r>
              <a:rPr lang="tr-TR" sz="1600" dirty="0">
                <a:solidFill>
                  <a:schemeClr val="tx1"/>
                </a:solidFill>
              </a:rPr>
              <a:t>Şüpheler, kuşkular</a:t>
            </a:r>
          </a:p>
          <a:p>
            <a:pPr marL="285750" indent="-285750">
              <a:buFont typeface="Arial" panose="020B0604020202020204" pitchFamily="34" charset="0"/>
              <a:buChar char="•"/>
            </a:pPr>
            <a:r>
              <a:rPr lang="tr-TR" sz="1600" dirty="0" err="1">
                <a:solidFill>
                  <a:schemeClr val="tx1"/>
                </a:solidFill>
              </a:rPr>
              <a:t>Dürtüsel</a:t>
            </a:r>
            <a:r>
              <a:rPr lang="tr-TR" sz="1600" dirty="0">
                <a:solidFill>
                  <a:schemeClr val="tx1"/>
                </a:solidFill>
              </a:rPr>
              <a:t> davranışlar</a:t>
            </a:r>
          </a:p>
          <a:p>
            <a:pPr marL="285750" indent="-285750">
              <a:buFont typeface="Arial" panose="020B0604020202020204" pitchFamily="34" charset="0"/>
              <a:buChar char="•"/>
            </a:pPr>
            <a:r>
              <a:rPr lang="tr-TR" sz="1600" dirty="0">
                <a:solidFill>
                  <a:schemeClr val="tx1"/>
                </a:solidFill>
              </a:rPr>
              <a:t>Dikkat dağınıklığı</a:t>
            </a:r>
          </a:p>
          <a:p>
            <a:pPr marL="285750" indent="-285750">
              <a:buFont typeface="Arial" panose="020B0604020202020204" pitchFamily="34" charset="0"/>
              <a:buChar char="•"/>
            </a:pPr>
            <a:r>
              <a:rPr lang="tr-TR" sz="1600" dirty="0">
                <a:solidFill>
                  <a:schemeClr val="tx1"/>
                </a:solidFill>
              </a:rPr>
              <a:t>Konsantrasyon sorunları</a:t>
            </a:r>
          </a:p>
          <a:p>
            <a:pPr marL="285750" indent="-285750">
              <a:buFont typeface="Arial" panose="020B0604020202020204" pitchFamily="34" charset="0"/>
              <a:buChar char="•"/>
            </a:pPr>
            <a:r>
              <a:rPr lang="tr-TR" sz="1600" dirty="0">
                <a:solidFill>
                  <a:schemeClr val="tx1"/>
                </a:solidFill>
              </a:rPr>
              <a:t>Uykusuzluk, uyku-uyanıklık döngüsünde değişiklikler</a:t>
            </a:r>
          </a:p>
          <a:p>
            <a:pPr marL="285750" indent="-285750">
              <a:buFont typeface="Arial" panose="020B0604020202020204" pitchFamily="34" charset="0"/>
              <a:buChar char="•"/>
            </a:pPr>
            <a:r>
              <a:rPr lang="tr-TR" sz="1600" dirty="0" err="1">
                <a:solidFill>
                  <a:schemeClr val="tx1"/>
                </a:solidFill>
              </a:rPr>
              <a:t>Özbakımda</a:t>
            </a:r>
            <a:r>
              <a:rPr lang="tr-TR" sz="1600" dirty="0">
                <a:solidFill>
                  <a:schemeClr val="tx1"/>
                </a:solidFill>
              </a:rPr>
              <a:t> azalma</a:t>
            </a:r>
          </a:p>
          <a:p>
            <a:pPr marL="285750" indent="-285750">
              <a:buFont typeface="Arial" panose="020B0604020202020204" pitchFamily="34" charset="0"/>
              <a:buChar char="•"/>
            </a:pPr>
            <a:r>
              <a:rPr lang="tr-TR" sz="1600" dirty="0">
                <a:solidFill>
                  <a:schemeClr val="tx1"/>
                </a:solidFill>
              </a:rPr>
              <a:t>Öfke patlamaları</a:t>
            </a:r>
          </a:p>
          <a:p>
            <a:pPr marL="285750" indent="-285750">
              <a:buFont typeface="Arial" panose="020B0604020202020204" pitchFamily="34" charset="0"/>
              <a:buChar char="•"/>
            </a:pPr>
            <a:r>
              <a:rPr lang="tr-TR" sz="1600" dirty="0">
                <a:solidFill>
                  <a:schemeClr val="tx1"/>
                </a:solidFill>
              </a:rPr>
              <a:t>Sıkıntı</a:t>
            </a:r>
          </a:p>
          <a:p>
            <a:pPr algn="ctr"/>
            <a:endParaRPr lang="tr-TR" dirty="0"/>
          </a:p>
        </p:txBody>
      </p:sp>
    </p:spTree>
    <p:extLst>
      <p:ext uri="{BB962C8B-B14F-4D97-AF65-F5344CB8AC3E}">
        <p14:creationId xmlns:p14="http://schemas.microsoft.com/office/powerpoint/2010/main" val="543430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Seyir, </a:t>
            </a:r>
            <a:r>
              <a:rPr lang="tr-TR" dirty="0" err="1"/>
              <a:t>prognoz</a:t>
            </a:r>
            <a:r>
              <a:rPr lang="tr-TR" dirty="0"/>
              <a:t> ve sonlanım</a:t>
            </a: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a:t>Hastalığın başlangıç evresi/açık evre</a:t>
            </a:r>
          </a:p>
          <a:p>
            <a:pPr>
              <a:buFont typeface="Wingdings" panose="05000000000000000000" pitchFamily="2" charset="2"/>
              <a:buChar char="Ø"/>
            </a:pPr>
            <a:endParaRPr lang="tr-TR" dirty="0"/>
          </a:p>
          <a:p>
            <a:pPr>
              <a:buFont typeface="Wingdings" panose="05000000000000000000" pitchFamily="2" charset="2"/>
              <a:buChar char="Ø"/>
            </a:pPr>
            <a:endParaRPr lang="tr-TR" dirty="0"/>
          </a:p>
          <a:p>
            <a:pPr>
              <a:buFont typeface="Wingdings" panose="05000000000000000000" pitchFamily="2" charset="2"/>
              <a:buChar char="Ø"/>
            </a:pPr>
            <a:r>
              <a:rPr lang="tr-TR" dirty="0"/>
              <a:t>Orta evre</a:t>
            </a:r>
          </a:p>
          <a:p>
            <a:pPr>
              <a:buFont typeface="Wingdings" panose="05000000000000000000" pitchFamily="2" charset="2"/>
              <a:buChar char="Ø"/>
            </a:pPr>
            <a:endParaRPr lang="tr-TR" dirty="0"/>
          </a:p>
          <a:p>
            <a:pPr>
              <a:buFont typeface="Wingdings" panose="05000000000000000000" pitchFamily="2" charset="2"/>
              <a:buChar char="Ø"/>
            </a:pPr>
            <a:endParaRPr lang="tr-TR" dirty="0"/>
          </a:p>
          <a:p>
            <a:pPr>
              <a:buFont typeface="Wingdings" panose="05000000000000000000" pitchFamily="2" charset="2"/>
              <a:buChar char="Ø"/>
            </a:pPr>
            <a:r>
              <a:rPr lang="tr-TR" dirty="0"/>
              <a:t>Geç evre</a:t>
            </a:r>
          </a:p>
          <a:p>
            <a:pPr marL="0" indent="0">
              <a:buNone/>
            </a:pPr>
            <a:endParaRPr lang="tr-TR" dirty="0"/>
          </a:p>
          <a:p>
            <a:pPr marL="0" indent="0">
              <a:buNone/>
            </a:pPr>
            <a:endParaRPr lang="tr-TR" dirty="0"/>
          </a:p>
        </p:txBody>
      </p:sp>
      <p:sp>
        <p:nvSpPr>
          <p:cNvPr id="4" name="Katlanmış Nesne 3"/>
          <p:cNvSpPr/>
          <p:nvPr/>
        </p:nvSpPr>
        <p:spPr>
          <a:xfrm>
            <a:off x="1200727" y="2272145"/>
            <a:ext cx="3500582" cy="94211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tr-TR" sz="1600" dirty="0" err="1">
                <a:solidFill>
                  <a:schemeClr val="tx1"/>
                </a:solidFill>
              </a:rPr>
              <a:t>Psikotik</a:t>
            </a:r>
            <a:r>
              <a:rPr lang="tr-TR" sz="1600" dirty="0">
                <a:solidFill>
                  <a:schemeClr val="tx1"/>
                </a:solidFill>
              </a:rPr>
              <a:t> tablo, özellikle pozitif belirtiler</a:t>
            </a:r>
          </a:p>
          <a:p>
            <a:pPr marL="285750" indent="-285750">
              <a:buFont typeface="Arial" panose="020B0604020202020204" pitchFamily="34" charset="0"/>
              <a:buChar char="•"/>
            </a:pPr>
            <a:r>
              <a:rPr lang="tr-TR" sz="1600" dirty="0">
                <a:solidFill>
                  <a:schemeClr val="tx1"/>
                </a:solidFill>
              </a:rPr>
              <a:t>Psikoza erken müdahale önemlidir</a:t>
            </a:r>
          </a:p>
        </p:txBody>
      </p:sp>
      <p:sp>
        <p:nvSpPr>
          <p:cNvPr id="5" name="Katlanmış Nesne 4"/>
          <p:cNvSpPr/>
          <p:nvPr/>
        </p:nvSpPr>
        <p:spPr>
          <a:xfrm>
            <a:off x="1200726" y="3574473"/>
            <a:ext cx="6123710" cy="10160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tr-TR" sz="1600" dirty="0">
                <a:solidFill>
                  <a:schemeClr val="tx1"/>
                </a:solidFill>
              </a:rPr>
              <a:t>Hastalığa yakalandıktan sonraki 5-10 yıllık süre</a:t>
            </a:r>
          </a:p>
          <a:p>
            <a:pPr marL="285750" indent="-285750">
              <a:buFont typeface="Arial" panose="020B0604020202020204" pitchFamily="34" charset="0"/>
              <a:buChar char="•"/>
            </a:pPr>
            <a:r>
              <a:rPr lang="tr-TR" sz="1600" dirty="0">
                <a:solidFill>
                  <a:schemeClr val="tx1"/>
                </a:solidFill>
              </a:rPr>
              <a:t>Alevlenme ve yatışmalarla gider</a:t>
            </a:r>
          </a:p>
          <a:p>
            <a:pPr marL="285750" indent="-285750">
              <a:buFont typeface="Arial" panose="020B0604020202020204" pitchFamily="34" charset="0"/>
              <a:buChar char="•"/>
            </a:pPr>
            <a:r>
              <a:rPr lang="tr-TR" sz="1600" dirty="0">
                <a:solidFill>
                  <a:schemeClr val="tx1"/>
                </a:solidFill>
              </a:rPr>
              <a:t>Tedavi edilmeden geçirilen her atak hastadan çok şey alıp götürür</a:t>
            </a:r>
          </a:p>
        </p:txBody>
      </p:sp>
      <p:sp>
        <p:nvSpPr>
          <p:cNvPr id="6" name="Katlanmış Nesne 5"/>
          <p:cNvSpPr/>
          <p:nvPr/>
        </p:nvSpPr>
        <p:spPr>
          <a:xfrm>
            <a:off x="1200726" y="4942994"/>
            <a:ext cx="7795492" cy="1191491"/>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tr-TR" sz="1600" dirty="0">
                <a:solidFill>
                  <a:schemeClr val="tx1"/>
                </a:solidFill>
              </a:rPr>
              <a:t>Kronik, </a:t>
            </a:r>
            <a:r>
              <a:rPr lang="tr-TR" sz="1600" dirty="0" err="1">
                <a:solidFill>
                  <a:schemeClr val="tx1"/>
                </a:solidFill>
              </a:rPr>
              <a:t>rezidüel</a:t>
            </a:r>
            <a:r>
              <a:rPr lang="tr-TR" sz="1600" dirty="0">
                <a:solidFill>
                  <a:schemeClr val="tx1"/>
                </a:solidFill>
              </a:rPr>
              <a:t> evre</a:t>
            </a:r>
          </a:p>
          <a:p>
            <a:pPr marL="285750" indent="-285750">
              <a:buFont typeface="Arial" panose="020B0604020202020204" pitchFamily="34" charset="0"/>
              <a:buChar char="•"/>
            </a:pPr>
            <a:r>
              <a:rPr lang="tr-TR" sz="1600" dirty="0">
                <a:solidFill>
                  <a:schemeClr val="tx1"/>
                </a:solidFill>
              </a:rPr>
              <a:t>Pozitif belirtilerin yoğunluğunda yaşla birlikte azalma oluşan hastalar belli bir düzeyde toplumsal ve mesleki başarı kazanabilir</a:t>
            </a:r>
          </a:p>
          <a:p>
            <a:pPr marL="285750" indent="-285750">
              <a:buFont typeface="Arial" panose="020B0604020202020204" pitchFamily="34" charset="0"/>
              <a:buChar char="•"/>
            </a:pPr>
            <a:r>
              <a:rPr lang="tr-TR" sz="1600" dirty="0">
                <a:solidFill>
                  <a:schemeClr val="tx1"/>
                </a:solidFill>
              </a:rPr>
              <a:t>Birçok hastanın yaşam niteliğinde bozulma ortaya çıkar</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1470" y="1840720"/>
            <a:ext cx="4335774" cy="2836883"/>
          </a:xfrm>
          <a:prstGeom prst="rect">
            <a:avLst/>
          </a:prstGeom>
        </p:spPr>
      </p:pic>
    </p:spTree>
    <p:extLst>
      <p:ext uri="{BB962C8B-B14F-4D97-AF65-F5344CB8AC3E}">
        <p14:creationId xmlns:p14="http://schemas.microsoft.com/office/powerpoint/2010/main" val="2435697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Seyir, </a:t>
            </a:r>
            <a:r>
              <a:rPr lang="tr-TR" dirty="0" err="1"/>
              <a:t>prognoz</a:t>
            </a:r>
            <a:r>
              <a:rPr lang="tr-TR" dirty="0"/>
              <a:t> ve sonlanım</a:t>
            </a:r>
          </a:p>
        </p:txBody>
      </p:sp>
      <p:sp>
        <p:nvSpPr>
          <p:cNvPr id="3" name="İçerik Yer Tutucusu 2"/>
          <p:cNvSpPr>
            <a:spLocks noGrp="1"/>
          </p:cNvSpPr>
          <p:nvPr>
            <p:ph idx="1"/>
          </p:nvPr>
        </p:nvSpPr>
        <p:spPr>
          <a:xfrm>
            <a:off x="1097280" y="1737360"/>
            <a:ext cx="10058400" cy="4023360"/>
          </a:xfrm>
        </p:spPr>
        <p:txBody>
          <a:bodyPr/>
          <a:lstStyle/>
          <a:p>
            <a:endParaRPr lang="tr-TR" dirty="0"/>
          </a:p>
          <a:p>
            <a:r>
              <a:rPr lang="tr-TR" dirty="0">
                <a:solidFill>
                  <a:schemeClr val="tx1"/>
                </a:solidFill>
              </a:rPr>
              <a:t>Hastalık çok değişken seyreder, bu nedenle gidiş ve sonlanım güvenilir bir şekilde öngörülemez</a:t>
            </a:r>
          </a:p>
        </p:txBody>
      </p:sp>
      <p:sp>
        <p:nvSpPr>
          <p:cNvPr id="7" name="Köşeli Çift Ayraç 6"/>
          <p:cNvSpPr/>
          <p:nvPr/>
        </p:nvSpPr>
        <p:spPr>
          <a:xfrm rot="10800000">
            <a:off x="4105256" y="3431987"/>
            <a:ext cx="639925" cy="68281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10" name="Resim 9"/>
          <p:cNvPicPr>
            <a:picLocks noChangeAspect="1"/>
          </p:cNvPicPr>
          <p:nvPr/>
        </p:nvPicPr>
        <p:blipFill>
          <a:blip r:embed="rId2"/>
          <a:stretch>
            <a:fillRect/>
          </a:stretch>
        </p:blipFill>
        <p:spPr>
          <a:xfrm>
            <a:off x="7265591" y="3379492"/>
            <a:ext cx="723053" cy="682811"/>
          </a:xfrm>
          <a:prstGeom prst="rect">
            <a:avLst/>
          </a:prstGeom>
        </p:spPr>
      </p:pic>
      <p:sp>
        <p:nvSpPr>
          <p:cNvPr id="11" name="Dikdörtgen 10"/>
          <p:cNvSpPr/>
          <p:nvPr/>
        </p:nvSpPr>
        <p:spPr>
          <a:xfrm>
            <a:off x="8220824" y="3327000"/>
            <a:ext cx="2096655" cy="7877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rPr>
              <a:t>Yaklaşık %15 oranında hiçbir şekilde iyileşme göstermeyen hastalar</a:t>
            </a:r>
          </a:p>
        </p:txBody>
      </p:sp>
      <p:sp>
        <p:nvSpPr>
          <p:cNvPr id="13" name="Dikdörtgen 12"/>
          <p:cNvSpPr/>
          <p:nvPr/>
        </p:nvSpPr>
        <p:spPr>
          <a:xfrm>
            <a:off x="1731818" y="3327001"/>
            <a:ext cx="2096655" cy="7877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%15-20 oranında tam iyileşme, yeni atak yok</a:t>
            </a:r>
          </a:p>
        </p:txBody>
      </p:sp>
      <p:sp>
        <p:nvSpPr>
          <p:cNvPr id="14" name="Dikdörtgen 13"/>
          <p:cNvSpPr/>
          <p:nvPr/>
        </p:nvSpPr>
        <p:spPr>
          <a:xfrm>
            <a:off x="4976321" y="3326999"/>
            <a:ext cx="2096655" cy="7877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dirty="0">
                <a:solidFill>
                  <a:schemeClr val="tx1"/>
                </a:solidFill>
              </a:rPr>
              <a:t>Alevlenme ve yatışmalarla giden, hastalık öncesi işlevsellik düzeyine ulaşamayan süreğen hastalar</a:t>
            </a:r>
          </a:p>
        </p:txBody>
      </p:sp>
    </p:spTree>
    <p:extLst>
      <p:ext uri="{BB962C8B-B14F-4D97-AF65-F5344CB8AC3E}">
        <p14:creationId xmlns:p14="http://schemas.microsoft.com/office/powerpoint/2010/main" val="603105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Tedavi </a:t>
            </a:r>
          </a:p>
        </p:txBody>
      </p:sp>
      <p:sp>
        <p:nvSpPr>
          <p:cNvPr id="3" name="İçerik Yer Tutucusu 2"/>
          <p:cNvSpPr>
            <a:spLocks noGrp="1"/>
          </p:cNvSpPr>
          <p:nvPr>
            <p:ph idx="1"/>
          </p:nvPr>
        </p:nvSpPr>
        <p:spPr/>
        <p:txBody>
          <a:bodyPr/>
          <a:lstStyle/>
          <a:p>
            <a:pPr>
              <a:lnSpc>
                <a:spcPct val="150000"/>
              </a:lnSpc>
              <a:buFont typeface="Wingdings" panose="05000000000000000000" pitchFamily="2" charset="2"/>
              <a:buChar char="Ø"/>
            </a:pPr>
            <a:r>
              <a:rPr lang="tr-TR" sz="1800" dirty="0"/>
              <a:t>İlk ve öncelikli amaç hastayla sağlıklı, güvenilir, tutarlı ilişki kurmak</a:t>
            </a:r>
          </a:p>
          <a:p>
            <a:pPr>
              <a:lnSpc>
                <a:spcPct val="150000"/>
              </a:lnSpc>
              <a:buFont typeface="Wingdings" panose="05000000000000000000" pitchFamily="2" charset="2"/>
              <a:buChar char="Ø"/>
            </a:pPr>
            <a:r>
              <a:rPr lang="tr-TR" sz="1800" dirty="0"/>
              <a:t>Sanrı ve </a:t>
            </a:r>
            <a:r>
              <a:rPr lang="tr-TR" sz="1800" dirty="0" err="1"/>
              <a:t>varsanılar</a:t>
            </a:r>
            <a:r>
              <a:rPr lang="tr-TR" sz="1800" dirty="0"/>
              <a:t> karşısındaki en doğru tutum onları saygılı bir biçimde dinlemek ve asla hafife almamaktır. Empati yaparak bu belirtilerin hastada nasıl tedirginlik yaratabileceği, onu üzebileceği anlamaya çalışılmalı</a:t>
            </a:r>
          </a:p>
          <a:p>
            <a:pPr>
              <a:lnSpc>
                <a:spcPct val="150000"/>
              </a:lnSpc>
              <a:buFont typeface="Wingdings" panose="05000000000000000000" pitchFamily="2" charset="2"/>
              <a:buChar char="Ø"/>
            </a:pPr>
            <a:r>
              <a:rPr lang="tr-TR" sz="1800" dirty="0"/>
              <a:t>Hastanın ailesi ve yakınlarıyla </a:t>
            </a:r>
            <a:r>
              <a:rPr lang="tr-TR" sz="1800" dirty="0" err="1"/>
              <a:t>terapötik</a:t>
            </a:r>
            <a:r>
              <a:rPr lang="tr-TR" sz="1800" dirty="0"/>
              <a:t> işbirliği oluşturulmalı, aileler hastalık konusunda eğitilmeli</a:t>
            </a:r>
          </a:p>
          <a:p>
            <a:pPr>
              <a:lnSpc>
                <a:spcPct val="150000"/>
              </a:lnSpc>
              <a:buFont typeface="Wingdings" panose="05000000000000000000" pitchFamily="2" charset="2"/>
              <a:buChar char="Ø"/>
            </a:pPr>
            <a:r>
              <a:rPr lang="tr-TR" sz="1800" dirty="0"/>
              <a:t>Toplumda şizofreni ile ilgili pek çok yanlış inanç, olumsuz önyargılar mevcuttur. Öncelikle hekimin bu konuda doğru bilgilere sahip olması ardından diğer sağlık çalışanlarını ve hasta yakınlarını bilgilendirmesi gerekmekte</a:t>
            </a:r>
          </a:p>
          <a:p>
            <a:pPr marL="0" indent="0">
              <a:buNone/>
            </a:pPr>
            <a:endParaRPr lang="tr-TR" dirty="0"/>
          </a:p>
        </p:txBody>
      </p:sp>
    </p:spTree>
    <p:extLst>
      <p:ext uri="{BB962C8B-B14F-4D97-AF65-F5344CB8AC3E}">
        <p14:creationId xmlns:p14="http://schemas.microsoft.com/office/powerpoint/2010/main" val="1221860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Tedavi</a:t>
            </a: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a:t>Günümüzde toplum içinde damgalanma, ayrımcılık ve dışlanmaya maruz kalan en zor durumdaki kesimlerden birisi şizofreni hastaları</a:t>
            </a:r>
          </a:p>
          <a:p>
            <a:pPr>
              <a:buFont typeface="Wingdings" panose="05000000000000000000" pitchFamily="2" charset="2"/>
              <a:buChar char="Ø"/>
            </a:pPr>
            <a:r>
              <a:rPr lang="tr-TR" dirty="0"/>
              <a:t>Toplumdaki önyargılı yanlış inanışların aksine şizofreni hastaları genel nüfustan daha fazla cinayet işleme olasılığı taşımaz</a:t>
            </a:r>
          </a:p>
          <a:p>
            <a:pPr>
              <a:buFont typeface="Wingdings" panose="05000000000000000000" pitchFamily="2" charset="2"/>
              <a:buChar char="Ø"/>
            </a:pPr>
            <a:endParaRPr lang="tr-TR" dirty="0"/>
          </a:p>
          <a:p>
            <a:pPr>
              <a:buFont typeface="Wingdings" panose="05000000000000000000" pitchFamily="2" charset="2"/>
              <a:buChar char="Ø"/>
            </a:pPr>
            <a:endParaRPr lang="tr-TR" dirty="0"/>
          </a:p>
          <a:p>
            <a:pPr>
              <a:buFont typeface="Wingdings" panose="05000000000000000000" pitchFamily="2" charset="2"/>
              <a:buChar char="Ø"/>
            </a:pPr>
            <a:endParaRPr lang="tr-TR" dirty="0"/>
          </a:p>
          <a:p>
            <a:pPr>
              <a:buFont typeface="Wingdings" panose="05000000000000000000" pitchFamily="2" charset="2"/>
              <a:buChar char="Ø"/>
            </a:pPr>
            <a:r>
              <a:rPr lang="tr-TR" dirty="0"/>
              <a:t>Alkol ve madde kullanımı, kişilik bozuklukları olanlarda cana kıyma oranları çok daha yüksektir</a:t>
            </a:r>
          </a:p>
          <a:p>
            <a:pPr marL="0" indent="0">
              <a:buNone/>
            </a:pPr>
            <a:endParaRPr lang="tr-TR" dirty="0"/>
          </a:p>
        </p:txBody>
      </p:sp>
      <p:sp>
        <p:nvSpPr>
          <p:cNvPr id="4" name="Katlanmış Nesne 3"/>
          <p:cNvSpPr/>
          <p:nvPr/>
        </p:nvSpPr>
        <p:spPr>
          <a:xfrm>
            <a:off x="2235199" y="3297381"/>
            <a:ext cx="6382328" cy="1209964"/>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tr-TR" sz="1600" dirty="0">
              <a:solidFill>
                <a:schemeClr val="tx1"/>
              </a:solidFill>
            </a:endParaRPr>
          </a:p>
          <a:p>
            <a:pPr marL="285750" indent="-285750">
              <a:buFont typeface="Arial" panose="020B0604020202020204" pitchFamily="34" charset="0"/>
              <a:buChar char="•"/>
            </a:pPr>
            <a:r>
              <a:rPr lang="tr-TR" sz="1600" dirty="0">
                <a:solidFill>
                  <a:schemeClr val="tx1"/>
                </a:solidFill>
              </a:rPr>
              <a:t>Açık evre </a:t>
            </a:r>
            <a:r>
              <a:rPr lang="tr-TR" sz="1600" dirty="0" err="1">
                <a:solidFill>
                  <a:schemeClr val="tx1"/>
                </a:solidFill>
              </a:rPr>
              <a:t>psikotik</a:t>
            </a:r>
            <a:r>
              <a:rPr lang="tr-TR" sz="1600" dirty="0">
                <a:solidFill>
                  <a:schemeClr val="tx1"/>
                </a:solidFill>
              </a:rPr>
              <a:t> belirtileri olan ve tedavi edilmemiş hasta</a:t>
            </a:r>
          </a:p>
          <a:p>
            <a:pPr marL="285750" indent="-285750">
              <a:buFont typeface="Arial" panose="020B0604020202020204" pitchFamily="34" charset="0"/>
              <a:buChar char="•"/>
            </a:pPr>
            <a:r>
              <a:rPr lang="tr-TR" sz="1600" dirty="0">
                <a:solidFill>
                  <a:schemeClr val="tx1"/>
                </a:solidFill>
              </a:rPr>
              <a:t>Daha önceki şiddet öyküsü</a:t>
            </a:r>
          </a:p>
          <a:p>
            <a:pPr marL="285750" indent="-285750">
              <a:buFont typeface="Arial" panose="020B0604020202020204" pitchFamily="34" charset="0"/>
              <a:buChar char="•"/>
            </a:pPr>
            <a:r>
              <a:rPr lang="tr-TR" sz="1600" dirty="0">
                <a:solidFill>
                  <a:schemeClr val="tx1"/>
                </a:solidFill>
              </a:rPr>
              <a:t>Hastaneye yatırıldığında tehlikeli davranışlar</a:t>
            </a:r>
          </a:p>
          <a:p>
            <a:pPr marL="285750" indent="-285750">
              <a:buFont typeface="Arial" panose="020B0604020202020204" pitchFamily="34" charset="0"/>
              <a:buChar char="•"/>
            </a:pPr>
            <a:r>
              <a:rPr lang="tr-TR" sz="1600" dirty="0">
                <a:solidFill>
                  <a:schemeClr val="tx1"/>
                </a:solidFill>
              </a:rPr>
              <a:t>Şiddet içeren sanrı/</a:t>
            </a:r>
            <a:r>
              <a:rPr lang="tr-TR" sz="1600" dirty="0" err="1">
                <a:solidFill>
                  <a:schemeClr val="tx1"/>
                </a:solidFill>
              </a:rPr>
              <a:t>varsanılar</a:t>
            </a:r>
            <a:endParaRPr lang="tr-TR" sz="1600" dirty="0">
              <a:solidFill>
                <a:schemeClr val="tx1"/>
              </a:solidFill>
            </a:endParaRPr>
          </a:p>
          <a:p>
            <a:pPr marL="285750" indent="-285750">
              <a:buFont typeface="Arial" panose="020B0604020202020204" pitchFamily="34" charset="0"/>
              <a:buChar char="•"/>
            </a:pPr>
            <a:endParaRPr lang="tr-TR" sz="1600" dirty="0">
              <a:solidFill>
                <a:schemeClr val="tx1"/>
              </a:solidFill>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326" y="3181926"/>
            <a:ext cx="1440873" cy="1440873"/>
          </a:xfrm>
          <a:prstGeom prst="rect">
            <a:avLst/>
          </a:prstGeom>
        </p:spPr>
      </p:pic>
    </p:spTree>
    <p:extLst>
      <p:ext uri="{BB962C8B-B14F-4D97-AF65-F5344CB8AC3E}">
        <p14:creationId xmlns:p14="http://schemas.microsoft.com/office/powerpoint/2010/main" val="39408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Tedavi </a:t>
            </a:r>
            <a:endParaRPr lang="tr-TR" dirty="0"/>
          </a:p>
        </p:txBody>
      </p:sp>
      <p:sp>
        <p:nvSpPr>
          <p:cNvPr id="3" name="İçerik Yer Tutucusu 2"/>
          <p:cNvSpPr>
            <a:spLocks noGrp="1"/>
          </p:cNvSpPr>
          <p:nvPr>
            <p:ph idx="1"/>
          </p:nvPr>
        </p:nvSpPr>
        <p:spPr/>
        <p:txBody>
          <a:bodyPr>
            <a:normAutofit/>
          </a:bodyPr>
          <a:lstStyle/>
          <a:p>
            <a:pPr algn="ctr"/>
            <a:endParaRPr lang="tr-TR" sz="3600" dirty="0"/>
          </a:p>
          <a:p>
            <a:pPr algn="ctr"/>
            <a:endParaRPr lang="tr-TR" sz="3600" dirty="0"/>
          </a:p>
          <a:p>
            <a:pPr marL="0" indent="0" algn="ctr">
              <a:buNone/>
            </a:pPr>
            <a:endParaRPr lang="tr-TR" sz="3600" dirty="0">
              <a:solidFill>
                <a:srgbClr val="FF0000"/>
              </a:solidFill>
            </a:endParaRPr>
          </a:p>
          <a:p>
            <a:pPr marL="0" indent="0" algn="ctr">
              <a:buNone/>
            </a:pPr>
            <a:endParaRPr lang="tr-TR" sz="3600" dirty="0">
              <a:solidFill>
                <a:srgbClr val="FF0000"/>
              </a:solidFill>
            </a:endParaRPr>
          </a:p>
          <a:p>
            <a:pPr marL="0" indent="0" algn="ctr">
              <a:buNone/>
            </a:pPr>
            <a:r>
              <a:rPr lang="tr-TR" sz="3600" dirty="0">
                <a:solidFill>
                  <a:srgbClr val="FF0000"/>
                </a:solidFill>
              </a:rPr>
              <a:t>Tasarlanmış ya da planlanmış cinayetlerin hemen hepsi ‘’sağlıklı’’ insanlar tarafından işlenmektedir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6304" y="1923972"/>
            <a:ext cx="4508552" cy="2536060"/>
          </a:xfrm>
          <a:prstGeom prst="rect">
            <a:avLst/>
          </a:prstGeom>
        </p:spPr>
      </p:pic>
    </p:spTree>
    <p:extLst>
      <p:ext uri="{BB962C8B-B14F-4D97-AF65-F5344CB8AC3E}">
        <p14:creationId xmlns:p14="http://schemas.microsoft.com/office/powerpoint/2010/main" val="2228039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Tedavi </a:t>
            </a: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a:t>Şizofreni tedavisinin temel bileşeni </a:t>
            </a:r>
            <a:r>
              <a:rPr lang="tr-TR" dirty="0" err="1"/>
              <a:t>antipsikotik</a:t>
            </a:r>
            <a:r>
              <a:rPr lang="tr-TR" dirty="0"/>
              <a:t> ilaçlardır</a:t>
            </a:r>
          </a:p>
          <a:p>
            <a:pPr>
              <a:buFont typeface="Wingdings" panose="05000000000000000000" pitchFamily="2" charset="2"/>
              <a:buChar char="Ø"/>
            </a:pPr>
            <a:r>
              <a:rPr lang="tr-TR" dirty="0" err="1"/>
              <a:t>Antipsikotik</a:t>
            </a:r>
            <a:r>
              <a:rPr lang="tr-TR" dirty="0"/>
              <a:t> ilaçlar birinci kuşak (tipik) ve ikinci kuşak (</a:t>
            </a:r>
            <a:r>
              <a:rPr lang="tr-TR" dirty="0" err="1"/>
              <a:t>atipik</a:t>
            </a:r>
            <a:r>
              <a:rPr lang="tr-TR" dirty="0"/>
              <a:t>) ilaçlar olarak iki gruptur</a:t>
            </a:r>
          </a:p>
          <a:p>
            <a:pPr>
              <a:buFont typeface="Wingdings" panose="05000000000000000000" pitchFamily="2" charset="2"/>
              <a:buChar char="Ø"/>
            </a:pPr>
            <a:r>
              <a:rPr lang="tr-TR" dirty="0"/>
              <a:t>Tedaviye başlamadan önce ve izlemde belli aralıklarla belli muayene ve tetkiklerin yapılması gerekmektedir</a:t>
            </a:r>
          </a:p>
        </p:txBody>
      </p:sp>
      <p:sp>
        <p:nvSpPr>
          <p:cNvPr id="4" name="Katlanmış Nesne 3"/>
          <p:cNvSpPr/>
          <p:nvPr/>
        </p:nvSpPr>
        <p:spPr>
          <a:xfrm>
            <a:off x="2004289" y="3639127"/>
            <a:ext cx="6594765" cy="1551709"/>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tr-TR" dirty="0">
                <a:solidFill>
                  <a:schemeClr val="tx1"/>
                </a:solidFill>
              </a:rPr>
              <a:t>BKİ, bel çevresi, </a:t>
            </a:r>
            <a:r>
              <a:rPr lang="tr-TR" dirty="0" err="1">
                <a:solidFill>
                  <a:schemeClr val="tx1"/>
                </a:solidFill>
              </a:rPr>
              <a:t>arteriyel</a:t>
            </a:r>
            <a:r>
              <a:rPr lang="tr-TR" dirty="0">
                <a:solidFill>
                  <a:schemeClr val="tx1"/>
                </a:solidFill>
              </a:rPr>
              <a:t> kan basıncı, nabız, nörolojik muayene</a:t>
            </a:r>
          </a:p>
          <a:p>
            <a:pPr marL="285750" indent="-285750">
              <a:buFont typeface="Arial" panose="020B0604020202020204" pitchFamily="34" charset="0"/>
              <a:buChar char="•"/>
            </a:pPr>
            <a:r>
              <a:rPr lang="tr-TR" dirty="0">
                <a:solidFill>
                  <a:schemeClr val="tx1"/>
                </a:solidFill>
              </a:rPr>
              <a:t>CBC, elektrolitler, AKŞ, </a:t>
            </a:r>
            <a:r>
              <a:rPr lang="tr-TR" dirty="0" err="1">
                <a:solidFill>
                  <a:schemeClr val="tx1"/>
                </a:solidFill>
              </a:rPr>
              <a:t>lipid</a:t>
            </a:r>
            <a:r>
              <a:rPr lang="tr-TR" dirty="0">
                <a:solidFill>
                  <a:schemeClr val="tx1"/>
                </a:solidFill>
              </a:rPr>
              <a:t> profili, KCFT, BFT, TFT</a:t>
            </a:r>
          </a:p>
          <a:p>
            <a:pPr marL="285750" indent="-285750">
              <a:buFont typeface="Arial" panose="020B0604020202020204" pitchFamily="34" charset="0"/>
              <a:buChar char="•"/>
            </a:pPr>
            <a:r>
              <a:rPr lang="tr-TR" dirty="0">
                <a:solidFill>
                  <a:schemeClr val="tx1"/>
                </a:solidFill>
              </a:rPr>
              <a:t>EKG</a:t>
            </a:r>
          </a:p>
        </p:txBody>
      </p:sp>
    </p:spTree>
    <p:extLst>
      <p:ext uri="{BB962C8B-B14F-4D97-AF65-F5344CB8AC3E}">
        <p14:creationId xmlns:p14="http://schemas.microsoft.com/office/powerpoint/2010/main" val="2461304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6371" y="165607"/>
            <a:ext cx="10058400" cy="1450757"/>
          </a:xfrm>
        </p:spPr>
        <p:txBody>
          <a:bodyPr/>
          <a:lstStyle/>
          <a:p>
            <a:r>
              <a:rPr lang="tr-TR" dirty="0"/>
              <a:t>Tedavi </a:t>
            </a:r>
          </a:p>
        </p:txBody>
      </p:sp>
      <p:sp>
        <p:nvSpPr>
          <p:cNvPr id="3" name="İçerik Yer Tutucusu 2"/>
          <p:cNvSpPr>
            <a:spLocks noGrp="1"/>
          </p:cNvSpPr>
          <p:nvPr>
            <p:ph idx="1"/>
          </p:nvPr>
        </p:nvSpPr>
        <p:spPr>
          <a:xfrm>
            <a:off x="1043709" y="1754909"/>
            <a:ext cx="10889673" cy="4562764"/>
          </a:xfrm>
        </p:spPr>
        <p:txBody>
          <a:bodyPr/>
          <a:lstStyle/>
          <a:p>
            <a:r>
              <a:rPr lang="tr-TR" b="1" i="1" dirty="0"/>
              <a:t>Birinci kuşak ( tipik) </a:t>
            </a:r>
            <a:r>
              <a:rPr lang="tr-TR" b="1" i="1" dirty="0" err="1"/>
              <a:t>antipsikotikler</a:t>
            </a:r>
            <a:endParaRPr lang="tr-TR" b="1" i="1" dirty="0"/>
          </a:p>
          <a:p>
            <a:r>
              <a:rPr lang="tr-TR" dirty="0" err="1"/>
              <a:t>Merkesi</a:t>
            </a:r>
            <a:r>
              <a:rPr lang="tr-TR" dirty="0"/>
              <a:t> sinir sisteminde </a:t>
            </a:r>
            <a:r>
              <a:rPr lang="tr-TR" dirty="0" err="1"/>
              <a:t>dopamin</a:t>
            </a:r>
            <a:r>
              <a:rPr lang="tr-TR" dirty="0"/>
              <a:t> D2 reseptör blokajı yaparak etki </a:t>
            </a:r>
            <a:r>
              <a:rPr lang="tr-TR" dirty="0" err="1"/>
              <a:t>ederler.Eşdeğer</a:t>
            </a:r>
            <a:r>
              <a:rPr lang="tr-TR" dirty="0"/>
              <a:t> dozdaki etkileri birbirinin aynıdır</a:t>
            </a:r>
          </a:p>
        </p:txBody>
      </p:sp>
      <p:sp>
        <p:nvSpPr>
          <p:cNvPr id="4" name="Katlanmış Nesne 3"/>
          <p:cNvSpPr/>
          <p:nvPr/>
        </p:nvSpPr>
        <p:spPr>
          <a:xfrm>
            <a:off x="1293091" y="3482109"/>
            <a:ext cx="4008582" cy="1376219"/>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tr-TR" sz="1600" dirty="0">
              <a:solidFill>
                <a:schemeClr val="tx1"/>
              </a:solidFill>
            </a:endParaRPr>
          </a:p>
          <a:p>
            <a:pPr marL="285750" indent="-285750">
              <a:buFont typeface="Arial" panose="020B0604020202020204" pitchFamily="34" charset="0"/>
              <a:buChar char="•"/>
            </a:pPr>
            <a:r>
              <a:rPr lang="tr-TR" sz="1600" dirty="0" err="1">
                <a:solidFill>
                  <a:schemeClr val="tx1"/>
                </a:solidFill>
              </a:rPr>
              <a:t>Mezolimbik</a:t>
            </a:r>
            <a:r>
              <a:rPr lang="tr-TR" sz="1600" dirty="0">
                <a:solidFill>
                  <a:schemeClr val="tx1"/>
                </a:solidFill>
              </a:rPr>
              <a:t> alan (pozitif belirtiler)</a:t>
            </a:r>
          </a:p>
          <a:p>
            <a:pPr marL="285750" indent="-285750">
              <a:buFont typeface="Arial" panose="020B0604020202020204" pitchFamily="34" charset="0"/>
              <a:buChar char="•"/>
            </a:pPr>
            <a:r>
              <a:rPr lang="tr-TR" sz="1600" dirty="0" err="1">
                <a:solidFill>
                  <a:schemeClr val="tx1"/>
                </a:solidFill>
              </a:rPr>
              <a:t>Mezokortikal</a:t>
            </a:r>
            <a:r>
              <a:rPr lang="tr-TR" sz="1600" dirty="0">
                <a:solidFill>
                  <a:schemeClr val="tx1"/>
                </a:solidFill>
              </a:rPr>
              <a:t> alan (negatif belirtiler ve bilişsel </a:t>
            </a:r>
            <a:r>
              <a:rPr lang="tr-TR" sz="1600" dirty="0" err="1">
                <a:solidFill>
                  <a:schemeClr val="tx1"/>
                </a:solidFill>
              </a:rPr>
              <a:t>yetm</a:t>
            </a:r>
            <a:r>
              <a:rPr lang="tr-TR" sz="1600" dirty="0">
                <a:solidFill>
                  <a:schemeClr val="tx1"/>
                </a:solidFill>
              </a:rPr>
              <a:t>.)</a:t>
            </a:r>
          </a:p>
          <a:p>
            <a:pPr marL="285750" indent="-285750">
              <a:buFont typeface="Arial" panose="020B0604020202020204" pitchFamily="34" charset="0"/>
              <a:buChar char="•"/>
            </a:pPr>
            <a:r>
              <a:rPr lang="tr-TR" sz="1600" dirty="0" err="1">
                <a:solidFill>
                  <a:schemeClr val="tx1"/>
                </a:solidFill>
              </a:rPr>
              <a:t>Nigrostriatal</a:t>
            </a:r>
            <a:r>
              <a:rPr lang="tr-TR" sz="1600" dirty="0">
                <a:solidFill>
                  <a:schemeClr val="tx1"/>
                </a:solidFill>
              </a:rPr>
              <a:t> alan ( EPS yan etkiler)</a:t>
            </a:r>
          </a:p>
          <a:p>
            <a:pPr marL="285750" indent="-285750">
              <a:buFont typeface="Arial" panose="020B0604020202020204" pitchFamily="34" charset="0"/>
              <a:buChar char="•"/>
            </a:pPr>
            <a:r>
              <a:rPr lang="tr-TR" sz="1600" dirty="0" err="1">
                <a:solidFill>
                  <a:schemeClr val="tx1"/>
                </a:solidFill>
              </a:rPr>
              <a:t>Tuberoinfundibuler</a:t>
            </a:r>
            <a:r>
              <a:rPr lang="tr-TR" sz="1600" dirty="0">
                <a:solidFill>
                  <a:schemeClr val="tx1"/>
                </a:solidFill>
              </a:rPr>
              <a:t> alan ( PRL artışı)</a:t>
            </a:r>
          </a:p>
        </p:txBody>
      </p:sp>
      <p:sp>
        <p:nvSpPr>
          <p:cNvPr id="5" name="Katlanmış Nesne 4"/>
          <p:cNvSpPr/>
          <p:nvPr/>
        </p:nvSpPr>
        <p:spPr>
          <a:xfrm>
            <a:off x="6553199" y="3212407"/>
            <a:ext cx="4008582" cy="1915622"/>
          </a:xfrm>
          <a:prstGeom prst="foldedCorner">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tr-TR" sz="1600" dirty="0">
              <a:solidFill>
                <a:schemeClr val="tx1"/>
              </a:solidFill>
            </a:endParaRPr>
          </a:p>
          <a:p>
            <a:pPr marL="285750" indent="-285750">
              <a:buFont typeface="Arial" panose="020B0604020202020204" pitchFamily="34" charset="0"/>
              <a:buChar char="•"/>
            </a:pPr>
            <a:endParaRPr lang="tr-TR" sz="1600" dirty="0">
              <a:solidFill>
                <a:schemeClr val="tx1"/>
              </a:solidFill>
            </a:endParaRPr>
          </a:p>
          <a:p>
            <a:pPr marL="285750" indent="-285750">
              <a:buFont typeface="Arial" panose="020B0604020202020204" pitchFamily="34" charset="0"/>
              <a:buChar char="•"/>
            </a:pPr>
            <a:endParaRPr lang="tr-TR" sz="1600" dirty="0">
              <a:solidFill>
                <a:schemeClr val="tx1"/>
              </a:solidFill>
            </a:endParaRPr>
          </a:p>
          <a:p>
            <a:pPr marL="285750" indent="-285750">
              <a:buFont typeface="Arial" panose="020B0604020202020204" pitchFamily="34" charset="0"/>
              <a:buChar char="•"/>
            </a:pPr>
            <a:r>
              <a:rPr lang="tr-TR" sz="1600" dirty="0" err="1">
                <a:solidFill>
                  <a:schemeClr val="tx1"/>
                </a:solidFill>
              </a:rPr>
              <a:t>Haloperidol</a:t>
            </a:r>
            <a:endParaRPr lang="tr-TR" sz="1600" dirty="0">
              <a:solidFill>
                <a:schemeClr val="tx1"/>
              </a:solidFill>
            </a:endParaRPr>
          </a:p>
          <a:p>
            <a:pPr marL="285750" indent="-285750">
              <a:buFont typeface="Arial" panose="020B0604020202020204" pitchFamily="34" charset="0"/>
              <a:buChar char="•"/>
            </a:pPr>
            <a:r>
              <a:rPr lang="tr-TR" sz="1600" dirty="0" err="1">
                <a:solidFill>
                  <a:schemeClr val="tx1"/>
                </a:solidFill>
              </a:rPr>
              <a:t>Flufenazin</a:t>
            </a:r>
            <a:r>
              <a:rPr lang="tr-TR" sz="1600" dirty="0">
                <a:solidFill>
                  <a:schemeClr val="tx1"/>
                </a:solidFill>
              </a:rPr>
              <a:t>/</a:t>
            </a:r>
            <a:r>
              <a:rPr lang="tr-TR" sz="1600" dirty="0" err="1">
                <a:solidFill>
                  <a:schemeClr val="tx1"/>
                </a:solidFill>
              </a:rPr>
              <a:t>trifluperazin</a:t>
            </a:r>
            <a:endParaRPr lang="tr-TR" sz="1600" dirty="0">
              <a:solidFill>
                <a:schemeClr val="tx1"/>
              </a:solidFill>
            </a:endParaRPr>
          </a:p>
          <a:p>
            <a:pPr marL="285750" indent="-285750">
              <a:buFont typeface="Arial" panose="020B0604020202020204" pitchFamily="34" charset="0"/>
              <a:buChar char="•"/>
            </a:pPr>
            <a:r>
              <a:rPr lang="tr-TR" sz="1600" dirty="0" err="1">
                <a:solidFill>
                  <a:schemeClr val="tx1"/>
                </a:solidFill>
              </a:rPr>
              <a:t>Zuklupentiksol</a:t>
            </a:r>
            <a:r>
              <a:rPr lang="tr-TR" sz="1600" dirty="0">
                <a:solidFill>
                  <a:schemeClr val="tx1"/>
                </a:solidFill>
              </a:rPr>
              <a:t> </a:t>
            </a:r>
          </a:p>
          <a:p>
            <a:pPr marL="285750" indent="-285750">
              <a:buFont typeface="Arial" panose="020B0604020202020204" pitchFamily="34" charset="0"/>
              <a:buChar char="•"/>
            </a:pPr>
            <a:r>
              <a:rPr lang="tr-TR" sz="1600" dirty="0" err="1">
                <a:solidFill>
                  <a:schemeClr val="tx1"/>
                </a:solidFill>
              </a:rPr>
              <a:t>Pimozit</a:t>
            </a:r>
            <a:endParaRPr lang="tr-TR" sz="1600" dirty="0">
              <a:solidFill>
                <a:schemeClr val="tx1"/>
              </a:solidFill>
            </a:endParaRPr>
          </a:p>
          <a:p>
            <a:pPr marL="285750" indent="-285750">
              <a:buFont typeface="Arial" panose="020B0604020202020204" pitchFamily="34" charset="0"/>
              <a:buChar char="•"/>
            </a:pPr>
            <a:r>
              <a:rPr lang="tr-TR" sz="1600" dirty="0" err="1">
                <a:solidFill>
                  <a:schemeClr val="tx1"/>
                </a:solidFill>
              </a:rPr>
              <a:t>Perfenazin</a:t>
            </a:r>
            <a:endParaRPr lang="tr-TR" sz="1600" dirty="0">
              <a:solidFill>
                <a:schemeClr val="tx1"/>
              </a:solidFill>
            </a:endParaRPr>
          </a:p>
          <a:p>
            <a:pPr marL="285750" indent="-285750">
              <a:buFont typeface="Arial" panose="020B0604020202020204" pitchFamily="34" charset="0"/>
              <a:buChar char="•"/>
            </a:pPr>
            <a:r>
              <a:rPr lang="tr-TR" sz="1600" dirty="0" err="1">
                <a:solidFill>
                  <a:schemeClr val="tx1"/>
                </a:solidFill>
              </a:rPr>
              <a:t>Klorpromazin</a:t>
            </a:r>
            <a:endParaRPr lang="tr-TR" sz="1600" dirty="0">
              <a:solidFill>
                <a:schemeClr val="tx1"/>
              </a:solidFill>
            </a:endParaRPr>
          </a:p>
          <a:p>
            <a:pPr algn="ctr"/>
            <a:endParaRPr lang="tr-TR" dirty="0"/>
          </a:p>
          <a:p>
            <a:pPr algn="ctr"/>
            <a:endParaRPr lang="tr-TR" dirty="0"/>
          </a:p>
        </p:txBody>
      </p:sp>
    </p:spTree>
    <p:extLst>
      <p:ext uri="{BB962C8B-B14F-4D97-AF65-F5344CB8AC3E}">
        <p14:creationId xmlns:p14="http://schemas.microsoft.com/office/powerpoint/2010/main" val="2019644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Tedavi </a:t>
            </a:r>
          </a:p>
        </p:txBody>
      </p:sp>
      <p:sp>
        <p:nvSpPr>
          <p:cNvPr id="3" name="İçerik Yer Tutucusu 2"/>
          <p:cNvSpPr>
            <a:spLocks noGrp="1"/>
          </p:cNvSpPr>
          <p:nvPr>
            <p:ph idx="1"/>
          </p:nvPr>
        </p:nvSpPr>
        <p:spPr/>
        <p:txBody>
          <a:bodyPr>
            <a:normAutofit fontScale="77500" lnSpcReduction="20000"/>
          </a:bodyPr>
          <a:lstStyle/>
          <a:p>
            <a:r>
              <a:rPr lang="tr-TR" b="1" i="1" dirty="0"/>
              <a:t>Birinci kuşak ( tipik) </a:t>
            </a:r>
            <a:r>
              <a:rPr lang="tr-TR" b="1" i="1" dirty="0" err="1"/>
              <a:t>antipsikotikler</a:t>
            </a:r>
            <a:endParaRPr lang="tr-TR" b="1" i="1" dirty="0"/>
          </a:p>
          <a:p>
            <a:pPr>
              <a:buFont typeface="Wingdings" panose="05000000000000000000" pitchFamily="2" charset="2"/>
              <a:buChar char="Ø"/>
            </a:pPr>
            <a:r>
              <a:rPr lang="tr-TR" dirty="0"/>
              <a:t>Yan etkiler</a:t>
            </a:r>
          </a:p>
          <a:p>
            <a:pPr>
              <a:buFont typeface="Wingdings" panose="05000000000000000000" pitchFamily="2" charset="2"/>
              <a:buChar char="v"/>
            </a:pPr>
            <a:r>
              <a:rPr lang="tr-TR" dirty="0" err="1"/>
              <a:t>Sedasyon</a:t>
            </a:r>
            <a:r>
              <a:rPr lang="tr-TR" dirty="0"/>
              <a:t> (en sık)</a:t>
            </a:r>
          </a:p>
          <a:p>
            <a:pPr>
              <a:buFont typeface="Wingdings" panose="05000000000000000000" pitchFamily="2" charset="2"/>
              <a:buChar char="v"/>
            </a:pPr>
            <a:r>
              <a:rPr lang="tr-TR" dirty="0" err="1"/>
              <a:t>Antikolinerjik</a:t>
            </a:r>
            <a:r>
              <a:rPr lang="tr-TR" dirty="0"/>
              <a:t> (ağız kuruluğu, bulanık görme, kabızlık, taşikardi, idrar tutukluğu) ve </a:t>
            </a:r>
            <a:r>
              <a:rPr lang="tr-TR" dirty="0" err="1"/>
              <a:t>antiadrenerjik</a:t>
            </a:r>
            <a:r>
              <a:rPr lang="tr-TR" dirty="0"/>
              <a:t> (</a:t>
            </a:r>
            <a:r>
              <a:rPr lang="tr-TR" dirty="0" err="1"/>
              <a:t>postural</a:t>
            </a:r>
            <a:r>
              <a:rPr lang="tr-TR" dirty="0"/>
              <a:t> </a:t>
            </a:r>
            <a:r>
              <a:rPr lang="tr-TR" dirty="0" err="1"/>
              <a:t>hipotansiyon</a:t>
            </a:r>
            <a:r>
              <a:rPr lang="tr-TR" dirty="0" err="1">
                <a:sym typeface="Wingdings" panose="05000000000000000000" pitchFamily="2" charset="2"/>
              </a:rPr>
              <a:t>senkop</a:t>
            </a:r>
            <a:r>
              <a:rPr lang="tr-TR" dirty="0">
                <a:sym typeface="Wingdings" panose="05000000000000000000" pitchFamily="2" charset="2"/>
              </a:rPr>
              <a:t>!)</a:t>
            </a:r>
            <a:r>
              <a:rPr lang="tr-TR" dirty="0"/>
              <a:t> yan etkiler</a:t>
            </a:r>
          </a:p>
          <a:p>
            <a:pPr>
              <a:buFont typeface="Wingdings" panose="05000000000000000000" pitchFamily="2" charset="2"/>
              <a:buChar char="v"/>
            </a:pPr>
            <a:r>
              <a:rPr lang="tr-TR" dirty="0" err="1"/>
              <a:t>Galaktore</a:t>
            </a:r>
            <a:r>
              <a:rPr lang="tr-TR" dirty="0"/>
              <a:t> ve </a:t>
            </a:r>
            <a:r>
              <a:rPr lang="tr-TR" dirty="0" err="1"/>
              <a:t>oligomenore</a:t>
            </a:r>
            <a:endParaRPr lang="tr-TR" dirty="0"/>
          </a:p>
          <a:p>
            <a:pPr>
              <a:buFont typeface="Wingdings" panose="05000000000000000000" pitchFamily="2" charset="2"/>
              <a:buChar char="v"/>
            </a:pPr>
            <a:r>
              <a:rPr lang="tr-TR" dirty="0"/>
              <a:t>Kilo artışı (%40)</a:t>
            </a:r>
          </a:p>
          <a:p>
            <a:pPr>
              <a:buFont typeface="Wingdings" panose="05000000000000000000" pitchFamily="2" charset="2"/>
              <a:buChar char="v"/>
            </a:pPr>
            <a:r>
              <a:rPr lang="tr-TR" dirty="0" err="1"/>
              <a:t>Fotosensitivite</a:t>
            </a:r>
            <a:r>
              <a:rPr lang="tr-TR" dirty="0"/>
              <a:t> </a:t>
            </a:r>
          </a:p>
          <a:p>
            <a:pPr>
              <a:buFont typeface="Wingdings" panose="05000000000000000000" pitchFamily="2" charset="2"/>
              <a:buChar char="v"/>
            </a:pPr>
            <a:r>
              <a:rPr lang="tr-TR" dirty="0"/>
              <a:t>KC enzimlerinde yükselme, </a:t>
            </a:r>
            <a:r>
              <a:rPr lang="tr-TR" dirty="0" err="1"/>
              <a:t>kolestatik</a:t>
            </a:r>
            <a:r>
              <a:rPr lang="tr-TR" dirty="0"/>
              <a:t> sarılık</a:t>
            </a:r>
          </a:p>
          <a:p>
            <a:pPr>
              <a:buFont typeface="Wingdings" panose="05000000000000000000" pitchFamily="2" charset="2"/>
              <a:buChar char="v"/>
            </a:pPr>
            <a:r>
              <a:rPr lang="tr-TR" dirty="0" err="1"/>
              <a:t>Pigmenter</a:t>
            </a:r>
            <a:r>
              <a:rPr lang="tr-TR" dirty="0"/>
              <a:t> </a:t>
            </a:r>
            <a:r>
              <a:rPr lang="tr-TR" dirty="0" err="1"/>
              <a:t>retinopati</a:t>
            </a:r>
            <a:r>
              <a:rPr lang="tr-TR" dirty="0"/>
              <a:t>, korneada </a:t>
            </a:r>
            <a:r>
              <a:rPr lang="tr-TR" dirty="0" err="1"/>
              <a:t>opaklaşma</a:t>
            </a:r>
            <a:endParaRPr lang="tr-TR" dirty="0"/>
          </a:p>
          <a:p>
            <a:pPr>
              <a:buFont typeface="Wingdings" panose="05000000000000000000" pitchFamily="2" charset="2"/>
              <a:buChar char="v"/>
            </a:pPr>
            <a:r>
              <a:rPr lang="tr-TR" dirty="0" err="1"/>
              <a:t>Bening</a:t>
            </a:r>
            <a:r>
              <a:rPr lang="tr-TR" dirty="0"/>
              <a:t> </a:t>
            </a:r>
            <a:r>
              <a:rPr lang="tr-TR" dirty="0" err="1"/>
              <a:t>lökopeni</a:t>
            </a:r>
            <a:r>
              <a:rPr lang="tr-TR" dirty="0"/>
              <a:t> ve </a:t>
            </a:r>
            <a:r>
              <a:rPr lang="tr-TR" dirty="0" err="1"/>
              <a:t>agranülositoz</a:t>
            </a:r>
            <a:endParaRPr lang="tr-TR" dirty="0"/>
          </a:p>
          <a:p>
            <a:pPr>
              <a:buFont typeface="Wingdings" panose="05000000000000000000" pitchFamily="2" charset="2"/>
              <a:buChar char="v"/>
            </a:pPr>
            <a:r>
              <a:rPr lang="tr-TR" dirty="0"/>
              <a:t>Epileptik nöbet</a:t>
            </a:r>
          </a:p>
          <a:p>
            <a:pPr>
              <a:buFont typeface="Wingdings" panose="05000000000000000000" pitchFamily="2" charset="2"/>
              <a:buChar char="v"/>
            </a:pPr>
            <a:endParaRPr lang="tr-TR" dirty="0"/>
          </a:p>
        </p:txBody>
      </p:sp>
    </p:spTree>
    <p:extLst>
      <p:ext uri="{BB962C8B-B14F-4D97-AF65-F5344CB8AC3E}">
        <p14:creationId xmlns:p14="http://schemas.microsoft.com/office/powerpoint/2010/main" val="27526106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Tedavi </a:t>
            </a:r>
          </a:p>
        </p:txBody>
      </p:sp>
      <p:sp>
        <p:nvSpPr>
          <p:cNvPr id="3" name="İçerik Yer Tutucusu 2"/>
          <p:cNvSpPr>
            <a:spLocks noGrp="1"/>
          </p:cNvSpPr>
          <p:nvPr>
            <p:ph idx="1"/>
          </p:nvPr>
        </p:nvSpPr>
        <p:spPr/>
        <p:txBody>
          <a:bodyPr>
            <a:normAutofit fontScale="85000" lnSpcReduction="10000"/>
          </a:bodyPr>
          <a:lstStyle/>
          <a:p>
            <a:r>
              <a:rPr lang="tr-TR" b="1" i="1" dirty="0"/>
              <a:t>Birinci kuşak ( tipik) </a:t>
            </a:r>
            <a:r>
              <a:rPr lang="tr-TR" b="1" i="1" dirty="0" err="1"/>
              <a:t>antipsikotikler</a:t>
            </a:r>
            <a:endParaRPr lang="tr-TR" b="1" i="1" dirty="0"/>
          </a:p>
          <a:p>
            <a:r>
              <a:rPr lang="tr-TR" dirty="0"/>
              <a:t>Nörolojik yan etkiler</a:t>
            </a:r>
          </a:p>
          <a:p>
            <a:pPr>
              <a:buFont typeface="Wingdings" panose="05000000000000000000" pitchFamily="2" charset="2"/>
              <a:buChar char="Ø"/>
            </a:pPr>
            <a:r>
              <a:rPr lang="tr-TR" dirty="0"/>
              <a:t>Akut </a:t>
            </a:r>
            <a:r>
              <a:rPr lang="tr-TR" dirty="0" err="1"/>
              <a:t>distoni</a:t>
            </a:r>
            <a:r>
              <a:rPr lang="tr-TR" dirty="0"/>
              <a:t>: çene, boyun, dil ve göz kaslarında ani başlayan, şiddetli, devamlı ve kontrol edilemeyen kasılmalar. Genellikle ilk 5 gün içinde ortaya çıkar. </a:t>
            </a:r>
            <a:r>
              <a:rPr lang="tr-TR" dirty="0" err="1"/>
              <a:t>Antikolinerjik</a:t>
            </a:r>
            <a:r>
              <a:rPr lang="tr-TR" dirty="0"/>
              <a:t> ile hızla düzelir</a:t>
            </a:r>
          </a:p>
          <a:p>
            <a:pPr marL="0" indent="0">
              <a:buNone/>
            </a:pPr>
            <a:r>
              <a:rPr lang="tr-TR" dirty="0"/>
              <a:t>   </a:t>
            </a:r>
          </a:p>
          <a:p>
            <a:pPr>
              <a:buFont typeface="Wingdings" panose="05000000000000000000" pitchFamily="2" charset="2"/>
              <a:buChar char="Ø"/>
            </a:pPr>
            <a:r>
              <a:rPr lang="tr-TR" dirty="0" err="1"/>
              <a:t>Parkinsonizm</a:t>
            </a:r>
            <a:r>
              <a:rPr lang="tr-TR" dirty="0"/>
              <a:t>: </a:t>
            </a:r>
            <a:r>
              <a:rPr lang="tr-TR" dirty="0" err="1"/>
              <a:t>rijidite</a:t>
            </a:r>
            <a:r>
              <a:rPr lang="tr-TR" dirty="0"/>
              <a:t>, tremor, </a:t>
            </a:r>
            <a:r>
              <a:rPr lang="tr-TR" dirty="0" err="1"/>
              <a:t>bradikinezi</a:t>
            </a:r>
            <a:r>
              <a:rPr lang="tr-TR" dirty="0"/>
              <a:t> gibi bulgular. Genellikle ilaç alımını takiben 5. ile 30. günler arasında ortaya çıkar.</a:t>
            </a:r>
          </a:p>
          <a:p>
            <a:pPr>
              <a:buFont typeface="Wingdings" panose="05000000000000000000" pitchFamily="2" charset="2"/>
              <a:buChar char="Ø"/>
            </a:pPr>
            <a:r>
              <a:rPr lang="tr-TR" dirty="0" err="1"/>
              <a:t>Akatizi</a:t>
            </a:r>
            <a:r>
              <a:rPr lang="tr-TR" dirty="0"/>
              <a:t>: sürekli gezinme ve huzursuzluk durumu. Genellikle ilk 60 gün içinde ortaya çıkar</a:t>
            </a:r>
          </a:p>
          <a:p>
            <a:pPr>
              <a:buFont typeface="Wingdings" panose="05000000000000000000" pitchFamily="2" charset="2"/>
              <a:buChar char="Ø"/>
            </a:pPr>
            <a:r>
              <a:rPr lang="tr-TR" dirty="0"/>
              <a:t>Geç </a:t>
            </a:r>
            <a:r>
              <a:rPr lang="tr-TR" dirty="0" err="1"/>
              <a:t>diskinezi</a:t>
            </a:r>
            <a:r>
              <a:rPr lang="tr-TR" dirty="0"/>
              <a:t>: özellikle dilde, çenede ortaya çıkan anormal, istemsiz, düzensiz, </a:t>
            </a:r>
            <a:r>
              <a:rPr lang="tr-TR" dirty="0" err="1"/>
              <a:t>koreform</a:t>
            </a:r>
            <a:r>
              <a:rPr lang="tr-TR" dirty="0"/>
              <a:t> ve </a:t>
            </a:r>
            <a:r>
              <a:rPr lang="tr-TR" dirty="0" err="1"/>
              <a:t>atetoit</a:t>
            </a:r>
            <a:r>
              <a:rPr lang="tr-TR" dirty="0"/>
              <a:t> hareketler. Tedavinin ilerleyen aylar ve yıllarında ortaya çıkar. Genellikle ilk 6 ayda oluşmadığı kabul edilir  </a:t>
            </a:r>
          </a:p>
          <a:p>
            <a:pPr>
              <a:buFont typeface="Wingdings" panose="05000000000000000000" pitchFamily="2" charset="2"/>
              <a:buChar char="Ø"/>
            </a:pPr>
            <a:r>
              <a:rPr lang="tr-TR" dirty="0" err="1"/>
              <a:t>Nöroleptik</a:t>
            </a:r>
            <a:r>
              <a:rPr lang="tr-TR" dirty="0"/>
              <a:t> </a:t>
            </a:r>
            <a:r>
              <a:rPr lang="tr-TR" dirty="0" err="1"/>
              <a:t>malign</a:t>
            </a:r>
            <a:r>
              <a:rPr lang="tr-TR" dirty="0"/>
              <a:t> sendrom: yüksek ateş, </a:t>
            </a:r>
            <a:r>
              <a:rPr lang="tr-TR" dirty="0" err="1"/>
              <a:t>rijidite</a:t>
            </a:r>
            <a:r>
              <a:rPr lang="tr-TR" dirty="0"/>
              <a:t>, otonom işlev bozukluğu, bilinç değişiklikleri, serum CK artışı, </a:t>
            </a:r>
            <a:r>
              <a:rPr lang="tr-TR" dirty="0" err="1"/>
              <a:t>diyaforez</a:t>
            </a:r>
            <a:r>
              <a:rPr lang="tr-TR" dirty="0"/>
              <a:t>, </a:t>
            </a:r>
            <a:r>
              <a:rPr lang="tr-TR" dirty="0" err="1"/>
              <a:t>lökositoz</a:t>
            </a:r>
            <a:r>
              <a:rPr lang="tr-TR" dirty="0"/>
              <a:t>, solunum sistemi sorunları ile seyreden çok ciddi ve acil müdahale gerektiren bir durumdur</a:t>
            </a:r>
          </a:p>
          <a:p>
            <a:pPr marL="0" indent="0">
              <a:buNone/>
            </a:pPr>
            <a:endParaRPr lang="tr-TR" dirty="0"/>
          </a:p>
        </p:txBody>
      </p:sp>
      <p:sp>
        <p:nvSpPr>
          <p:cNvPr id="4" name="Dikdörtgen 3"/>
          <p:cNvSpPr/>
          <p:nvPr/>
        </p:nvSpPr>
        <p:spPr>
          <a:xfrm>
            <a:off x="1524001" y="3136979"/>
            <a:ext cx="2475345" cy="3358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tr-TR" sz="1600" dirty="0" err="1">
                <a:solidFill>
                  <a:schemeClr val="tx1"/>
                </a:solidFill>
              </a:rPr>
              <a:t>biperiden</a:t>
            </a:r>
            <a:r>
              <a:rPr lang="tr-TR" sz="1600" dirty="0">
                <a:solidFill>
                  <a:schemeClr val="tx1"/>
                </a:solidFill>
              </a:rPr>
              <a:t> </a:t>
            </a:r>
            <a:r>
              <a:rPr lang="tr-TR" sz="1600" dirty="0" err="1">
                <a:solidFill>
                  <a:schemeClr val="tx1"/>
                </a:solidFill>
              </a:rPr>
              <a:t>amp</a:t>
            </a:r>
            <a:r>
              <a:rPr lang="tr-TR" sz="1600" dirty="0">
                <a:solidFill>
                  <a:schemeClr val="tx1"/>
                </a:solidFill>
              </a:rPr>
              <a:t> 5 mg im</a:t>
            </a:r>
          </a:p>
        </p:txBody>
      </p:sp>
    </p:spTree>
    <p:extLst>
      <p:ext uri="{BB962C8B-B14F-4D97-AF65-F5344CB8AC3E}">
        <p14:creationId xmlns:p14="http://schemas.microsoft.com/office/powerpoint/2010/main" val="387925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Giriş </a:t>
            </a:r>
          </a:p>
        </p:txBody>
      </p:sp>
      <p:sp>
        <p:nvSpPr>
          <p:cNvPr id="3" name="İçerik Yer Tutucusu 2"/>
          <p:cNvSpPr>
            <a:spLocks noGrp="1"/>
          </p:cNvSpPr>
          <p:nvPr>
            <p:ph idx="1"/>
          </p:nvPr>
        </p:nvSpPr>
        <p:spPr>
          <a:xfrm>
            <a:off x="1097280" y="1845733"/>
            <a:ext cx="6728559" cy="4323007"/>
          </a:xfrm>
        </p:spPr>
        <p:txBody>
          <a:bodyPr>
            <a:normAutofit/>
          </a:bodyPr>
          <a:lstStyle/>
          <a:p>
            <a:pPr>
              <a:lnSpc>
                <a:spcPct val="150000"/>
              </a:lnSpc>
              <a:buFont typeface="Wingdings" panose="05000000000000000000" pitchFamily="2" charset="2"/>
              <a:buChar char="Ø"/>
            </a:pPr>
            <a:r>
              <a:rPr lang="tr-TR" sz="1800" dirty="0"/>
              <a:t>Türkiye’ de nüfusun %18'i yaşam boyu en az bir ruhsal hastalık geçirirken, çocuk ve ergenlerde bu oran %11 civarında</a:t>
            </a:r>
          </a:p>
          <a:p>
            <a:pPr>
              <a:lnSpc>
                <a:spcPct val="150000"/>
              </a:lnSpc>
              <a:buFont typeface="Wingdings" panose="05000000000000000000" pitchFamily="2" charset="2"/>
              <a:buChar char="Ø"/>
            </a:pPr>
            <a:r>
              <a:rPr lang="tr-TR" sz="1800" dirty="0"/>
              <a:t>Ruh sağlığı sorunu yaşayan kişilerin sadece %39’ u ilk başvuruda psikiyatri uzmanlarına başvurmakta ( %33 diğer uzmanlıklar, %21 pratisyenler)</a:t>
            </a:r>
          </a:p>
          <a:p>
            <a:pPr>
              <a:lnSpc>
                <a:spcPct val="150000"/>
              </a:lnSpc>
              <a:buFont typeface="Wingdings" panose="05000000000000000000" pitchFamily="2" charset="2"/>
              <a:buChar char="Ø"/>
            </a:pPr>
            <a:r>
              <a:rPr lang="tr-TR" sz="1800" dirty="0"/>
              <a:t>Psikiyatrik destek ve tedaviye ihtiyacı olan hastaların büyük kısmı psikiyatrik yakınmalarından farklı nedenlerle aile hekimliğine başvurmakta</a:t>
            </a:r>
          </a:p>
          <a:p>
            <a:endParaRPr lang="tr-TR" dirty="0"/>
          </a:p>
        </p:txBody>
      </p:sp>
      <p:pic>
        <p:nvPicPr>
          <p:cNvPr id="7" name="Resim 6">
            <a:extLst>
              <a:ext uri="{FF2B5EF4-FFF2-40B4-BE49-F238E27FC236}">
                <a16:creationId xmlns:a16="http://schemas.microsoft.com/office/drawing/2014/main" id="{F3ED4226-64A8-46CE-86D8-FB1C4380F936}"/>
              </a:ext>
            </a:extLst>
          </p:cNvPr>
          <p:cNvPicPr>
            <a:picLocks noChangeAspect="1"/>
          </p:cNvPicPr>
          <p:nvPr/>
        </p:nvPicPr>
        <p:blipFill rotWithShape="1">
          <a:blip r:embed="rId2"/>
          <a:srcRect l="33469" t="25334" r="44921" b="34199"/>
          <a:stretch/>
        </p:blipFill>
        <p:spPr>
          <a:xfrm>
            <a:off x="8003968" y="1845734"/>
            <a:ext cx="2885705" cy="4323007"/>
          </a:xfrm>
          <a:prstGeom prst="rect">
            <a:avLst/>
          </a:prstGeom>
        </p:spPr>
      </p:pic>
    </p:spTree>
    <p:extLst>
      <p:ext uri="{BB962C8B-B14F-4D97-AF65-F5344CB8AC3E}">
        <p14:creationId xmlns:p14="http://schemas.microsoft.com/office/powerpoint/2010/main" val="1333310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Tedavi </a:t>
            </a:r>
          </a:p>
        </p:txBody>
      </p:sp>
      <p:sp>
        <p:nvSpPr>
          <p:cNvPr id="3" name="İçerik Yer Tutucusu 2"/>
          <p:cNvSpPr>
            <a:spLocks noGrp="1"/>
          </p:cNvSpPr>
          <p:nvPr>
            <p:ph idx="1"/>
          </p:nvPr>
        </p:nvSpPr>
        <p:spPr/>
        <p:txBody>
          <a:bodyPr/>
          <a:lstStyle/>
          <a:p>
            <a:r>
              <a:rPr lang="tr-TR" b="1" i="1" dirty="0"/>
              <a:t>İkinci kuşak (</a:t>
            </a:r>
            <a:r>
              <a:rPr lang="tr-TR" b="1" i="1" dirty="0" err="1"/>
              <a:t>atipik</a:t>
            </a:r>
            <a:r>
              <a:rPr lang="tr-TR" b="1" i="1" dirty="0"/>
              <a:t>) </a:t>
            </a:r>
            <a:r>
              <a:rPr lang="tr-TR" b="1" i="1" dirty="0" err="1"/>
              <a:t>antipsikotikler</a:t>
            </a:r>
            <a:endParaRPr lang="tr-TR" b="1" i="1" dirty="0"/>
          </a:p>
          <a:p>
            <a:r>
              <a:rPr lang="tr-TR" sz="1800" dirty="0"/>
              <a:t>Bilinen etki düzeneklerine göre 3 gruba ayrılırlar:</a:t>
            </a:r>
          </a:p>
          <a:p>
            <a:endParaRPr lang="tr-TR" dirty="0"/>
          </a:p>
          <a:p>
            <a:endParaRPr lang="tr-TR" dirty="0"/>
          </a:p>
          <a:p>
            <a:endParaRPr lang="tr-TR" dirty="0"/>
          </a:p>
          <a:p>
            <a:pPr>
              <a:buFont typeface="Wingdings" panose="05000000000000000000" pitchFamily="2" charset="2"/>
              <a:buChar char="Ø"/>
            </a:pPr>
            <a:r>
              <a:rPr lang="tr-TR" sz="1800" dirty="0" err="1"/>
              <a:t>Ekstrapiramidal</a:t>
            </a:r>
            <a:r>
              <a:rPr lang="tr-TR" sz="1800" dirty="0"/>
              <a:t> yan etkilere neden olmaz ya da çok az neden olurlar</a:t>
            </a:r>
          </a:p>
          <a:p>
            <a:pPr>
              <a:buFont typeface="Wingdings" panose="05000000000000000000" pitchFamily="2" charset="2"/>
              <a:buChar char="Ø"/>
            </a:pPr>
            <a:r>
              <a:rPr lang="tr-TR" sz="1800" dirty="0"/>
              <a:t>Tipik </a:t>
            </a:r>
            <a:r>
              <a:rPr lang="tr-TR" sz="1800" dirty="0" err="1"/>
              <a:t>antipsikotiklerin</a:t>
            </a:r>
            <a:r>
              <a:rPr lang="tr-TR" sz="1800" dirty="0"/>
              <a:t> aksine negatif belirtilere de etkilidirler, bu nedenle tedavide öncelikli olarak tercih edilirler</a:t>
            </a:r>
          </a:p>
          <a:p>
            <a:pPr>
              <a:buFont typeface="Wingdings" panose="05000000000000000000" pitchFamily="2" charset="2"/>
              <a:buChar char="Ø"/>
            </a:pPr>
            <a:r>
              <a:rPr lang="tr-TR" sz="1800" dirty="0" err="1"/>
              <a:t>Metabolik</a:t>
            </a:r>
            <a:r>
              <a:rPr lang="tr-TR" sz="1800" dirty="0"/>
              <a:t> yan etkiler açısından dikkatli olunmalı, </a:t>
            </a:r>
            <a:r>
              <a:rPr lang="tr-TR" sz="1800" dirty="0" err="1"/>
              <a:t>metabolik</a:t>
            </a:r>
            <a:r>
              <a:rPr lang="tr-TR" sz="1800" dirty="0"/>
              <a:t> parametreler takip edilmeli</a:t>
            </a:r>
          </a:p>
        </p:txBody>
      </p:sp>
      <p:sp>
        <p:nvSpPr>
          <p:cNvPr id="4" name="Katlanmış Nesne 3"/>
          <p:cNvSpPr/>
          <p:nvPr/>
        </p:nvSpPr>
        <p:spPr>
          <a:xfrm>
            <a:off x="1246909" y="2724727"/>
            <a:ext cx="6216073" cy="1256146"/>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600" dirty="0">
              <a:solidFill>
                <a:schemeClr val="tx1"/>
              </a:solidFill>
            </a:endParaRPr>
          </a:p>
          <a:p>
            <a:endParaRPr lang="tr-TR" sz="1600" dirty="0">
              <a:solidFill>
                <a:schemeClr val="tx1"/>
              </a:solidFill>
            </a:endParaRPr>
          </a:p>
          <a:p>
            <a:pPr marL="285750" indent="-285750">
              <a:buFont typeface="Arial" panose="020B0604020202020204" pitchFamily="34" charset="0"/>
              <a:buChar char="•"/>
            </a:pPr>
            <a:r>
              <a:rPr lang="tr-TR" sz="1600" dirty="0" err="1">
                <a:solidFill>
                  <a:schemeClr val="tx1"/>
                </a:solidFill>
              </a:rPr>
              <a:t>Serotonin-dopamin</a:t>
            </a:r>
            <a:r>
              <a:rPr lang="tr-TR" sz="1600" dirty="0">
                <a:solidFill>
                  <a:schemeClr val="tx1"/>
                </a:solidFill>
              </a:rPr>
              <a:t> antagonistleri: </a:t>
            </a:r>
            <a:r>
              <a:rPr lang="tr-TR" sz="1600" dirty="0" err="1">
                <a:solidFill>
                  <a:schemeClr val="tx1"/>
                </a:solidFill>
              </a:rPr>
              <a:t>klozapin</a:t>
            </a:r>
            <a:r>
              <a:rPr lang="tr-TR" sz="1600" dirty="0">
                <a:solidFill>
                  <a:schemeClr val="tx1"/>
                </a:solidFill>
              </a:rPr>
              <a:t>, </a:t>
            </a:r>
            <a:r>
              <a:rPr lang="tr-TR" sz="1600" dirty="0" err="1">
                <a:solidFill>
                  <a:schemeClr val="tx1"/>
                </a:solidFill>
              </a:rPr>
              <a:t>risperidon</a:t>
            </a:r>
            <a:r>
              <a:rPr lang="tr-TR" sz="1600" dirty="0">
                <a:solidFill>
                  <a:schemeClr val="tx1"/>
                </a:solidFill>
              </a:rPr>
              <a:t>, </a:t>
            </a:r>
            <a:r>
              <a:rPr lang="tr-TR" sz="1600" dirty="0" err="1">
                <a:solidFill>
                  <a:schemeClr val="tx1"/>
                </a:solidFill>
              </a:rPr>
              <a:t>olanzapin</a:t>
            </a:r>
            <a:r>
              <a:rPr lang="tr-TR" sz="1600" dirty="0">
                <a:solidFill>
                  <a:schemeClr val="tx1"/>
                </a:solidFill>
              </a:rPr>
              <a:t>, </a:t>
            </a:r>
            <a:r>
              <a:rPr lang="tr-TR" sz="1600" dirty="0" err="1">
                <a:solidFill>
                  <a:schemeClr val="tx1"/>
                </a:solidFill>
              </a:rPr>
              <a:t>ziprasidon</a:t>
            </a:r>
            <a:r>
              <a:rPr lang="tr-TR" sz="1600" dirty="0">
                <a:solidFill>
                  <a:schemeClr val="tx1"/>
                </a:solidFill>
              </a:rPr>
              <a:t>, </a:t>
            </a:r>
            <a:r>
              <a:rPr lang="tr-TR" sz="1600" dirty="0" err="1">
                <a:solidFill>
                  <a:schemeClr val="tx1"/>
                </a:solidFill>
              </a:rPr>
              <a:t>ketiyapin</a:t>
            </a:r>
            <a:r>
              <a:rPr lang="tr-TR" sz="1600" dirty="0">
                <a:solidFill>
                  <a:schemeClr val="tx1"/>
                </a:solidFill>
              </a:rPr>
              <a:t>, </a:t>
            </a:r>
            <a:r>
              <a:rPr lang="tr-TR" sz="1600" dirty="0" err="1">
                <a:solidFill>
                  <a:schemeClr val="tx1"/>
                </a:solidFill>
              </a:rPr>
              <a:t>sertindol</a:t>
            </a:r>
            <a:r>
              <a:rPr lang="tr-TR" sz="1600" dirty="0">
                <a:solidFill>
                  <a:schemeClr val="tx1"/>
                </a:solidFill>
              </a:rPr>
              <a:t>, </a:t>
            </a:r>
            <a:r>
              <a:rPr lang="tr-TR" sz="1600" dirty="0" err="1">
                <a:solidFill>
                  <a:schemeClr val="tx1"/>
                </a:solidFill>
              </a:rPr>
              <a:t>paliperidon</a:t>
            </a:r>
            <a:endParaRPr lang="tr-TR" sz="1600" dirty="0">
              <a:solidFill>
                <a:schemeClr val="tx1"/>
              </a:solidFill>
            </a:endParaRPr>
          </a:p>
          <a:p>
            <a:pPr marL="285750" indent="-285750">
              <a:buFont typeface="Arial" panose="020B0604020202020204" pitchFamily="34" charset="0"/>
              <a:buChar char="•"/>
            </a:pPr>
            <a:r>
              <a:rPr lang="tr-TR" sz="1600" dirty="0" err="1">
                <a:solidFill>
                  <a:schemeClr val="tx1"/>
                </a:solidFill>
              </a:rPr>
              <a:t>Mezolimbik</a:t>
            </a:r>
            <a:r>
              <a:rPr lang="tr-TR" sz="1600" dirty="0">
                <a:solidFill>
                  <a:schemeClr val="tx1"/>
                </a:solidFill>
              </a:rPr>
              <a:t> seçici D2 </a:t>
            </a:r>
            <a:r>
              <a:rPr lang="tr-TR" sz="1600" dirty="0" err="1">
                <a:solidFill>
                  <a:schemeClr val="tx1"/>
                </a:solidFill>
              </a:rPr>
              <a:t>res</a:t>
            </a:r>
            <a:r>
              <a:rPr lang="tr-TR" sz="1600" dirty="0">
                <a:solidFill>
                  <a:schemeClr val="tx1"/>
                </a:solidFill>
              </a:rPr>
              <a:t>. Antagonistleri: </a:t>
            </a:r>
            <a:r>
              <a:rPr lang="tr-TR" sz="1600" dirty="0" err="1">
                <a:solidFill>
                  <a:schemeClr val="tx1"/>
                </a:solidFill>
              </a:rPr>
              <a:t>sülpirid</a:t>
            </a:r>
            <a:r>
              <a:rPr lang="tr-TR" sz="1600" dirty="0">
                <a:solidFill>
                  <a:schemeClr val="tx1"/>
                </a:solidFill>
              </a:rPr>
              <a:t>, </a:t>
            </a:r>
            <a:r>
              <a:rPr lang="tr-TR" sz="1600" dirty="0" err="1">
                <a:solidFill>
                  <a:schemeClr val="tx1"/>
                </a:solidFill>
              </a:rPr>
              <a:t>amilsülpirid</a:t>
            </a:r>
            <a:endParaRPr lang="tr-TR" sz="1600" dirty="0">
              <a:solidFill>
                <a:schemeClr val="tx1"/>
              </a:solidFill>
            </a:endParaRPr>
          </a:p>
          <a:p>
            <a:pPr marL="285750" indent="-285750">
              <a:buFont typeface="Arial" panose="020B0604020202020204" pitchFamily="34" charset="0"/>
              <a:buChar char="•"/>
            </a:pPr>
            <a:r>
              <a:rPr lang="tr-TR" sz="1600" dirty="0">
                <a:solidFill>
                  <a:schemeClr val="tx1"/>
                </a:solidFill>
              </a:rPr>
              <a:t>Kısmi </a:t>
            </a:r>
            <a:r>
              <a:rPr lang="tr-TR" sz="1600" dirty="0" err="1">
                <a:solidFill>
                  <a:schemeClr val="tx1"/>
                </a:solidFill>
              </a:rPr>
              <a:t>dopamin</a:t>
            </a:r>
            <a:r>
              <a:rPr lang="tr-TR" sz="1600" dirty="0">
                <a:solidFill>
                  <a:schemeClr val="tx1"/>
                </a:solidFill>
              </a:rPr>
              <a:t> </a:t>
            </a:r>
            <a:r>
              <a:rPr lang="tr-TR" sz="1600" dirty="0" err="1">
                <a:solidFill>
                  <a:schemeClr val="tx1"/>
                </a:solidFill>
              </a:rPr>
              <a:t>agonistleri</a:t>
            </a:r>
            <a:r>
              <a:rPr lang="tr-TR" sz="1600" dirty="0">
                <a:solidFill>
                  <a:schemeClr val="tx1"/>
                </a:solidFill>
              </a:rPr>
              <a:t>: </a:t>
            </a:r>
            <a:r>
              <a:rPr lang="tr-TR" sz="1600" dirty="0" err="1">
                <a:solidFill>
                  <a:schemeClr val="tx1"/>
                </a:solidFill>
              </a:rPr>
              <a:t>aripiprazol</a:t>
            </a:r>
            <a:endParaRPr lang="tr-TR" sz="1600" dirty="0">
              <a:solidFill>
                <a:schemeClr val="tx1"/>
              </a:solidFill>
            </a:endParaRPr>
          </a:p>
          <a:p>
            <a:pPr algn="ctr"/>
            <a:endParaRPr lang="tr-TR" dirty="0"/>
          </a:p>
        </p:txBody>
      </p:sp>
    </p:spTree>
    <p:extLst>
      <p:ext uri="{BB962C8B-B14F-4D97-AF65-F5344CB8AC3E}">
        <p14:creationId xmlns:p14="http://schemas.microsoft.com/office/powerpoint/2010/main" val="6296456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Tedavi</a:t>
            </a:r>
          </a:p>
        </p:txBody>
      </p:sp>
      <p:sp>
        <p:nvSpPr>
          <p:cNvPr id="3" name="İçerik Yer Tutucusu 2"/>
          <p:cNvSpPr>
            <a:spLocks noGrp="1"/>
          </p:cNvSpPr>
          <p:nvPr>
            <p:ph idx="1"/>
          </p:nvPr>
        </p:nvSpPr>
        <p:spPr/>
        <p:txBody>
          <a:bodyPr/>
          <a:lstStyle/>
          <a:p>
            <a:pPr marL="0" indent="0">
              <a:buNone/>
            </a:pPr>
            <a:endParaRPr lang="tr-TR" b="1" i="1" dirty="0"/>
          </a:p>
          <a:p>
            <a:pPr>
              <a:buFont typeface="Wingdings" panose="05000000000000000000" pitchFamily="2" charset="2"/>
              <a:buChar char="Ø"/>
            </a:pPr>
            <a:r>
              <a:rPr lang="tr-TR" b="1" i="1" dirty="0" err="1"/>
              <a:t>Elektrokonvülsif</a:t>
            </a:r>
            <a:r>
              <a:rPr lang="tr-TR" b="1" i="1" dirty="0"/>
              <a:t> tedavi (EKT) </a:t>
            </a:r>
            <a:r>
              <a:rPr lang="tr-TR" dirty="0"/>
              <a:t>ilk akut atakta, </a:t>
            </a:r>
            <a:r>
              <a:rPr lang="tr-TR" dirty="0" err="1"/>
              <a:t>katatoni</a:t>
            </a:r>
            <a:r>
              <a:rPr lang="tr-TR" dirty="0"/>
              <a:t> ve intihar davranışı bulunması durumunda, tedaviye dirençli durumlarda, </a:t>
            </a:r>
            <a:r>
              <a:rPr lang="tr-TR" dirty="0" err="1"/>
              <a:t>antipsikotik</a:t>
            </a:r>
            <a:r>
              <a:rPr lang="tr-TR" dirty="0"/>
              <a:t> ilaç kullanılamayan bazı durumlarda uygulanabilir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647" y="2955861"/>
            <a:ext cx="4459027" cy="2760350"/>
          </a:xfrm>
          <a:prstGeom prst="rect">
            <a:avLst/>
          </a:prstGeom>
        </p:spPr>
      </p:pic>
    </p:spTree>
    <p:extLst>
      <p:ext uri="{BB962C8B-B14F-4D97-AF65-F5344CB8AC3E}">
        <p14:creationId xmlns:p14="http://schemas.microsoft.com/office/powerpoint/2010/main" val="16536374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Tedavi </a:t>
            </a:r>
          </a:p>
        </p:txBody>
      </p:sp>
      <p:sp>
        <p:nvSpPr>
          <p:cNvPr id="3" name="İçerik Yer Tutucusu 2"/>
          <p:cNvSpPr>
            <a:spLocks noGrp="1"/>
          </p:cNvSpPr>
          <p:nvPr>
            <p:ph idx="1"/>
          </p:nvPr>
        </p:nvSpPr>
        <p:spPr/>
        <p:txBody>
          <a:bodyPr>
            <a:normAutofit/>
          </a:bodyPr>
          <a:lstStyle/>
          <a:p>
            <a:pPr>
              <a:lnSpc>
                <a:spcPct val="150000"/>
              </a:lnSpc>
              <a:buFont typeface="Wingdings" panose="05000000000000000000" pitchFamily="2" charset="2"/>
              <a:buChar char="Ø"/>
            </a:pPr>
            <a:r>
              <a:rPr lang="tr-TR" sz="1800" dirty="0"/>
              <a:t>Şizofrenide ilaç tedavileri, belirtilerin denetim altına alınmasında büyük ölçüde yardımcı olmakla birlikte toplumsal ve mesleki işlevsellik, yaşam kalitesi gibi alanlarda sınırlı etkiye sahiptir. </a:t>
            </a:r>
          </a:p>
          <a:p>
            <a:pPr>
              <a:lnSpc>
                <a:spcPct val="150000"/>
              </a:lnSpc>
              <a:buFont typeface="Wingdings" panose="05000000000000000000" pitchFamily="2" charset="2"/>
              <a:buChar char="Ø"/>
            </a:pPr>
            <a:r>
              <a:rPr lang="tr-TR" sz="1800" dirty="0"/>
              <a:t>Bu yüzden güncel yaklaşım bir çok alanda sorun ve yetersizliğe yol açan bu hastalığın tedavisinde, ilaca ek olarak </a:t>
            </a:r>
            <a:r>
              <a:rPr lang="tr-TR" sz="1800" dirty="0" err="1"/>
              <a:t>psikososyal</a:t>
            </a:r>
            <a:r>
              <a:rPr lang="tr-TR" sz="1800" dirty="0"/>
              <a:t> girişimlerin de kullanılması yönündedir</a:t>
            </a:r>
          </a:p>
          <a:p>
            <a:pPr>
              <a:lnSpc>
                <a:spcPct val="150000"/>
              </a:lnSpc>
              <a:buFont typeface="Wingdings" panose="05000000000000000000" pitchFamily="2" charset="2"/>
              <a:buChar char="Ø"/>
            </a:pPr>
            <a:r>
              <a:rPr lang="tr-TR" sz="1800" dirty="0"/>
              <a:t>H</a:t>
            </a:r>
            <a:r>
              <a:rPr lang="fi-FI" sz="1800" dirty="0"/>
              <a:t>astayı, tedavisi için etkin bir</a:t>
            </a:r>
            <a:r>
              <a:rPr lang="tr-TR" sz="1800" dirty="0"/>
              <a:t> katılımcı olarak görmek ve tedavi planına dahil etmek psikiyatrik </a:t>
            </a:r>
            <a:r>
              <a:rPr lang="tr-TR" sz="1800" dirty="0" err="1"/>
              <a:t>iyileştirimin</a:t>
            </a:r>
            <a:r>
              <a:rPr lang="tr-TR" sz="1800" dirty="0"/>
              <a:t> en temel hedeflerindendir</a:t>
            </a:r>
          </a:p>
          <a:p>
            <a:pPr>
              <a:lnSpc>
                <a:spcPct val="150000"/>
              </a:lnSpc>
              <a:buFont typeface="Wingdings" panose="05000000000000000000" pitchFamily="2" charset="2"/>
              <a:buChar char="Ø"/>
            </a:pPr>
            <a:r>
              <a:rPr lang="tr-TR" sz="1800" dirty="0"/>
              <a:t>Güncel psikiyatrik </a:t>
            </a:r>
            <a:r>
              <a:rPr lang="tr-TR" sz="1800" dirty="0" err="1"/>
              <a:t>iyileştirim</a:t>
            </a:r>
            <a:r>
              <a:rPr lang="tr-TR" sz="1800" dirty="0"/>
              <a:t> yaklaşımları hastanın yetersizliklerinden çok yapabildikleri ve yapabilecekleri ile ilgilenmektedir</a:t>
            </a:r>
          </a:p>
        </p:txBody>
      </p:sp>
    </p:spTree>
    <p:extLst>
      <p:ext uri="{BB962C8B-B14F-4D97-AF65-F5344CB8AC3E}">
        <p14:creationId xmlns:p14="http://schemas.microsoft.com/office/powerpoint/2010/main" val="30158781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Tedavi </a:t>
            </a:r>
          </a:p>
        </p:txBody>
      </p:sp>
      <p:sp>
        <p:nvSpPr>
          <p:cNvPr id="3" name="İçerik Yer Tutucusu 2"/>
          <p:cNvSpPr>
            <a:spLocks noGrp="1"/>
          </p:cNvSpPr>
          <p:nvPr>
            <p:ph idx="1"/>
          </p:nvPr>
        </p:nvSpPr>
        <p:spPr>
          <a:xfrm>
            <a:off x="1097280" y="1845733"/>
            <a:ext cx="10817912" cy="4452429"/>
          </a:xfrm>
        </p:spPr>
        <p:txBody>
          <a:bodyPr/>
          <a:lstStyle/>
          <a:p>
            <a:pPr>
              <a:buFont typeface="Wingdings" panose="05000000000000000000" pitchFamily="2" charset="2"/>
              <a:buChar char="Ø"/>
            </a:pPr>
            <a:r>
              <a:rPr lang="tr-TR" dirty="0"/>
              <a:t>Toplum ruh sağlığı merkezleri ( TRSM) -2008</a:t>
            </a:r>
          </a:p>
          <a:p>
            <a:r>
              <a:rPr lang="tr-TR" dirty="0"/>
              <a:t>Ağır ruhsal hastalığı olan hastalara </a:t>
            </a:r>
            <a:r>
              <a:rPr lang="tr-TR" dirty="0" err="1"/>
              <a:t>psikososyal</a:t>
            </a:r>
            <a:r>
              <a:rPr lang="tr-TR" dirty="0"/>
              <a:t> destek verilmesi, takip ve tedavilerinin yapılması amacıyla kurulmuş merkezlerdir. Bu merkezler ile şizofreni hastalarının toplumdan soyutlanmadan tedavisi sağlanmaktadır</a:t>
            </a:r>
          </a:p>
          <a:p>
            <a:pPr>
              <a:buFont typeface="Wingdings" panose="05000000000000000000" pitchFamily="2" charset="2"/>
              <a:buChar char="Ø"/>
            </a:pPr>
            <a:r>
              <a:rPr lang="tr-TR" dirty="0"/>
              <a:t>Sivil toplum kuruluşları </a:t>
            </a:r>
          </a:p>
          <a:p>
            <a:pPr>
              <a:buFont typeface="Wingdings" panose="05000000000000000000" pitchFamily="2" charset="2"/>
              <a:buChar char="Ø"/>
            </a:pPr>
            <a:r>
              <a:rPr lang="tr-TR" dirty="0"/>
              <a:t>Şizofreni Dernekleri Federasyonu</a:t>
            </a:r>
          </a:p>
          <a:p>
            <a:pPr marL="0" indent="0">
              <a:buNone/>
            </a:pPr>
            <a:r>
              <a:rPr lang="tr-TR" dirty="0"/>
              <a:t>(0312 212-11 12/00 06)</a:t>
            </a:r>
          </a:p>
          <a:p>
            <a:pPr>
              <a:buFont typeface="Wingdings" panose="05000000000000000000" pitchFamily="2" charset="2"/>
              <a:buChar char="Ø"/>
            </a:pPr>
            <a:endParaRPr lang="tr-TR" dirty="0"/>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364" y="4220477"/>
            <a:ext cx="2439021" cy="207768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7328" y="3420122"/>
            <a:ext cx="4736221" cy="2664124"/>
          </a:xfrm>
          <a:prstGeom prst="rect">
            <a:avLst/>
          </a:prstGeom>
        </p:spPr>
      </p:pic>
    </p:spTree>
    <p:extLst>
      <p:ext uri="{BB962C8B-B14F-4D97-AF65-F5344CB8AC3E}">
        <p14:creationId xmlns:p14="http://schemas.microsoft.com/office/powerpoint/2010/main" val="20934151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639DDD-D04A-4445-AEA7-C28A21721E6B}"/>
              </a:ext>
            </a:extLst>
          </p:cNvPr>
          <p:cNvSpPr>
            <a:spLocks noGrp="1"/>
          </p:cNvSpPr>
          <p:nvPr>
            <p:ph type="title"/>
          </p:nvPr>
        </p:nvSpPr>
        <p:spPr/>
        <p:txBody>
          <a:bodyPr/>
          <a:lstStyle/>
          <a:p>
            <a:r>
              <a:rPr lang="tr-TR" dirty="0"/>
              <a:t>Bakım Yükü</a:t>
            </a:r>
          </a:p>
        </p:txBody>
      </p:sp>
      <p:sp>
        <p:nvSpPr>
          <p:cNvPr id="3" name="İçerik Yer Tutucusu 2">
            <a:extLst>
              <a:ext uri="{FF2B5EF4-FFF2-40B4-BE49-F238E27FC236}">
                <a16:creationId xmlns:a16="http://schemas.microsoft.com/office/drawing/2014/main" id="{245D18F0-6E6A-4BCC-86D9-D09D917209AB}"/>
              </a:ext>
            </a:extLst>
          </p:cNvPr>
          <p:cNvSpPr>
            <a:spLocks noGrp="1"/>
          </p:cNvSpPr>
          <p:nvPr>
            <p:ph idx="1"/>
          </p:nvPr>
        </p:nvSpPr>
        <p:spPr>
          <a:xfrm>
            <a:off x="1097280" y="1845734"/>
            <a:ext cx="10808774" cy="4555066"/>
          </a:xfrm>
        </p:spPr>
        <p:txBody>
          <a:bodyPr>
            <a:normAutofit/>
          </a:bodyPr>
          <a:lstStyle/>
          <a:p>
            <a:pPr>
              <a:lnSpc>
                <a:spcPct val="100000"/>
              </a:lnSpc>
              <a:buFont typeface="Wingdings" panose="05000000000000000000" pitchFamily="2" charset="2"/>
              <a:buChar char="Ø"/>
            </a:pPr>
            <a:r>
              <a:rPr lang="tr-TR" sz="1800" dirty="0"/>
              <a:t>Şizofreni hastasının bakımı ile uğraşmak bakım verenin yaşam kalitesini azaltmakta, sağlığını ve işlevselliğini olumsuz etkilemekte</a:t>
            </a:r>
          </a:p>
          <a:p>
            <a:pPr>
              <a:lnSpc>
                <a:spcPct val="100000"/>
              </a:lnSpc>
              <a:buFont typeface="Wingdings" panose="05000000000000000000" pitchFamily="2" charset="2"/>
              <a:buChar char="Ø"/>
            </a:pPr>
            <a:r>
              <a:rPr lang="tr-TR" sz="1800" dirty="0"/>
              <a:t>Bakım yükü sırasında aileler fiziksel, psikolojik, sosyal ve ekonomik sorunlar yaşamakta</a:t>
            </a:r>
          </a:p>
          <a:p>
            <a:pPr>
              <a:lnSpc>
                <a:spcPct val="100000"/>
              </a:lnSpc>
              <a:buFont typeface="Wingdings" panose="05000000000000000000" pitchFamily="2" charset="2"/>
              <a:buChar char="Ø"/>
            </a:pPr>
            <a:r>
              <a:rPr lang="tr-TR" sz="1800" dirty="0"/>
              <a:t>Şizofreni tanısı almış hastaların bakım verenlerinde, bakım vermenin depresyon, </a:t>
            </a:r>
            <a:r>
              <a:rPr lang="tr-TR" sz="1800" dirty="0" err="1"/>
              <a:t>anksiyete</a:t>
            </a:r>
            <a:r>
              <a:rPr lang="tr-TR" sz="1800" dirty="0"/>
              <a:t>, yas ve somatik yakınmaları içeren çok farklı olumsuz etkileri olduğu saptanmıştır</a:t>
            </a:r>
          </a:p>
          <a:p>
            <a:pPr>
              <a:lnSpc>
                <a:spcPct val="100000"/>
              </a:lnSpc>
              <a:buFont typeface="Wingdings" panose="05000000000000000000" pitchFamily="2" charset="2"/>
              <a:buChar char="Ø"/>
            </a:pPr>
            <a:r>
              <a:rPr lang="tr-TR" sz="1800" dirty="0"/>
              <a:t>İlk </a:t>
            </a:r>
            <a:r>
              <a:rPr lang="tr-TR" sz="1800" dirty="0" err="1"/>
              <a:t>psikotik</a:t>
            </a:r>
            <a:r>
              <a:rPr lang="tr-TR" sz="1800" dirty="0"/>
              <a:t> epizodunu geçiren bir hastanın ailesi şaşkınlık ve endişe içindeyken, yedinci kez hastaneye yatırılan bir hastanın aile üyeleri bıkkınlık yaşıyor olabilir</a:t>
            </a:r>
          </a:p>
          <a:p>
            <a:pPr>
              <a:lnSpc>
                <a:spcPct val="100000"/>
              </a:lnSpc>
              <a:buFont typeface="Wingdings" panose="05000000000000000000" pitchFamily="2" charset="2"/>
              <a:buChar char="Ø"/>
            </a:pPr>
            <a:r>
              <a:rPr lang="tr-TR" sz="1800" dirty="0"/>
              <a:t>Hastalar için daha iyi tedavi sonuçlarına ulaşmak amacıyla ailelere yönelik olarak </a:t>
            </a:r>
            <a:r>
              <a:rPr lang="tr-TR" sz="1800" dirty="0" err="1"/>
              <a:t>psikososyal</a:t>
            </a:r>
            <a:r>
              <a:rPr lang="tr-TR" sz="1800" dirty="0"/>
              <a:t> girişimlerin; hastalara yönelik olarak da rehabilitasyon programlarının uygulanması bakımdaki yükü kolaylaştırmada önemli temel elementlerdir</a:t>
            </a:r>
          </a:p>
          <a:p>
            <a:endParaRPr lang="tr-TR" dirty="0"/>
          </a:p>
          <a:p>
            <a:endParaRPr lang="tr-TR" dirty="0"/>
          </a:p>
        </p:txBody>
      </p:sp>
    </p:spTree>
    <p:extLst>
      <p:ext uri="{BB962C8B-B14F-4D97-AF65-F5344CB8AC3E}">
        <p14:creationId xmlns:p14="http://schemas.microsoft.com/office/powerpoint/2010/main" val="576082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8072" y="4234371"/>
            <a:ext cx="11191136" cy="1849189"/>
          </a:xfrm>
        </p:spPr>
        <p:txBody>
          <a:bodyPr>
            <a:normAutofit fontScale="92500" lnSpcReduction="20000"/>
          </a:bodyPr>
          <a:lstStyle/>
          <a:p>
            <a:pPr>
              <a:lnSpc>
                <a:spcPct val="150000"/>
              </a:lnSpc>
            </a:pPr>
            <a:r>
              <a:rPr lang="tr-TR" sz="1800" dirty="0"/>
              <a:t>TRSM hizmetleri hastayı evinde bulup, merkeze gelmesini sağlayan girişimleri, bireye özgü </a:t>
            </a:r>
            <a:r>
              <a:rPr lang="tr-TR" sz="1800" dirty="0" err="1"/>
              <a:t>iyileştirim</a:t>
            </a:r>
            <a:r>
              <a:rPr lang="tr-TR" sz="1800" dirty="0"/>
              <a:t> programları, bu program kapsamında hastanın ve ailenin normatif davranış düzeyine getirilmesini amaçlayan tutumlar, hastanın yaşamının her alanında karşılaştığı güçlükler konusunda başa çıkma becerileri geliştirmesini hedefleyen olgu yönetimi ve mesleki </a:t>
            </a:r>
            <a:r>
              <a:rPr lang="tr-TR" sz="1800" dirty="0" err="1"/>
              <a:t>iyileştirime</a:t>
            </a:r>
            <a:r>
              <a:rPr lang="tr-TR" sz="1800" dirty="0"/>
              <a:t> yönelik girişimleri kapsayan bütüncül bir modeldir. Bu model, </a:t>
            </a:r>
            <a:r>
              <a:rPr lang="tr-TR" sz="1800" b="1" i="1" dirty="0">
                <a:solidFill>
                  <a:srgbClr val="FF0000"/>
                </a:solidFill>
              </a:rPr>
              <a:t>bütün yaşamı evde ve çoğunlukla uyuyarak geçen “yitik” bir hayatı olgumuz özelinde yaşamın içine “katmıştır”</a:t>
            </a:r>
          </a:p>
        </p:txBody>
      </p:sp>
      <p:pic>
        <p:nvPicPr>
          <p:cNvPr id="4" name="İçerik Yer Tutucusu 3"/>
          <p:cNvPicPr>
            <a:picLocks noChangeAspect="1"/>
          </p:cNvPicPr>
          <p:nvPr/>
        </p:nvPicPr>
        <p:blipFill>
          <a:blip r:embed="rId2"/>
          <a:stretch>
            <a:fillRect/>
          </a:stretch>
        </p:blipFill>
        <p:spPr>
          <a:xfrm>
            <a:off x="1654317" y="174146"/>
            <a:ext cx="9218645" cy="4060225"/>
          </a:xfrm>
          <a:prstGeom prst="rect">
            <a:avLst/>
          </a:prstGeom>
        </p:spPr>
      </p:pic>
    </p:spTree>
    <p:extLst>
      <p:ext uri="{BB962C8B-B14F-4D97-AF65-F5344CB8AC3E}">
        <p14:creationId xmlns:p14="http://schemas.microsoft.com/office/powerpoint/2010/main" val="24743097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Kaynaklar </a:t>
            </a:r>
          </a:p>
        </p:txBody>
      </p:sp>
      <p:sp>
        <p:nvSpPr>
          <p:cNvPr id="3" name="İçerik Yer Tutucusu 2"/>
          <p:cNvSpPr>
            <a:spLocks noGrp="1"/>
          </p:cNvSpPr>
          <p:nvPr>
            <p:ph idx="1"/>
          </p:nvPr>
        </p:nvSpPr>
        <p:spPr/>
        <p:txBody>
          <a:bodyPr>
            <a:normAutofit fontScale="92500" lnSpcReduction="10000"/>
          </a:bodyPr>
          <a:lstStyle/>
          <a:p>
            <a:pPr>
              <a:buFont typeface="Arial" panose="020B0604020202020204" pitchFamily="34" charset="0"/>
              <a:buChar char="•"/>
            </a:pPr>
            <a:r>
              <a:rPr lang="tr-TR" sz="1900" dirty="0"/>
              <a:t>Aile hekimleri için psikiyatri, </a:t>
            </a:r>
            <a:r>
              <a:rPr lang="tr-TR" sz="1900" dirty="0" err="1"/>
              <a:t>Fisun</a:t>
            </a:r>
            <a:r>
              <a:rPr lang="tr-TR" sz="1900" dirty="0"/>
              <a:t> Akdeniz , 2017</a:t>
            </a:r>
          </a:p>
          <a:p>
            <a:pPr>
              <a:buFont typeface="Arial" panose="020B0604020202020204" pitchFamily="34" charset="0"/>
              <a:buChar char="•"/>
            </a:pPr>
            <a:r>
              <a:rPr lang="tr-TR" sz="1900" dirty="0"/>
              <a:t>Yusuf K, Gonca K, Damla S, Şizofreni: </a:t>
            </a:r>
            <a:r>
              <a:rPr lang="tr-TR" sz="1900" dirty="0" err="1"/>
              <a:t>Etyoloji</a:t>
            </a:r>
            <a:r>
              <a:rPr lang="tr-TR" sz="1900" dirty="0"/>
              <a:t>, Klinik Özellikler ve Tedavi, Arşiv Kaynak Tarama Dergisi ,2017;26(2):251-267 </a:t>
            </a:r>
          </a:p>
          <a:p>
            <a:pPr>
              <a:buFont typeface="Arial" panose="020B0604020202020204" pitchFamily="34" charset="0"/>
              <a:buChar char="•"/>
            </a:pPr>
            <a:r>
              <a:rPr lang="tr-TR" sz="1900" u="sng" dirty="0">
                <a:hlinkClick r:id="rId2"/>
              </a:rPr>
              <a:t>https://www.uptodate.com/contents/schizophrenia-in-adults-epidemiology-and-pathogenesis?search=Schizophrenia&amp;source=search_result&amp;selectedTitle=3~150&amp;usage_type=default&amp;display_rank=3</a:t>
            </a:r>
            <a:endParaRPr lang="tr-TR" sz="1900" u="sng" dirty="0"/>
          </a:p>
          <a:p>
            <a:pPr>
              <a:buFont typeface="Arial" panose="020B0604020202020204" pitchFamily="34" charset="0"/>
              <a:buChar char="•"/>
            </a:pPr>
            <a:r>
              <a:rPr lang="tr-TR" sz="1900" u="sng" dirty="0">
                <a:hlinkClick r:id="rId3"/>
              </a:rPr>
              <a:t>https://www.uptodate.com/contents/pharmacotherapy-for-schizophrenia-acute-and-maintenance-phase-treatment?search=Schizophrenia%20treatment&amp;source=search_result&amp;selectedTitle=1~150&amp;usage_type=default&amp;display_rank=1</a:t>
            </a:r>
            <a:endParaRPr lang="tr-TR" sz="1900" u="sng" dirty="0"/>
          </a:p>
          <a:p>
            <a:pPr>
              <a:buFont typeface="Arial" panose="020B0604020202020204" pitchFamily="34" charset="0"/>
              <a:buChar char="•"/>
            </a:pPr>
            <a:r>
              <a:rPr lang="tr-TR" sz="1900" dirty="0"/>
              <a:t>Yıldız Y, Derya İ A, Ruh Sağlığı Politikalarının Oluşturulmasında Aile Hekimliğinin Yeri, Türkiye Klinikleri Aile Hekimliği, 2019; 4-11</a:t>
            </a:r>
          </a:p>
          <a:p>
            <a:pPr>
              <a:buFont typeface="Arial" panose="020B0604020202020204" pitchFamily="34" charset="0"/>
              <a:buChar char="•"/>
            </a:pPr>
            <a:r>
              <a:rPr lang="tr-TR" sz="1900" dirty="0"/>
              <a:t>Erdem D, Onur Y, Ahmet Ö, Şizofreni; Aile Hekimliği İçin Bir Gözden Geçirme, </a:t>
            </a:r>
            <a:r>
              <a:rPr lang="da-DK" sz="1900" dirty="0"/>
              <a:t>Turkiye Klinikleri J Fam Med-Special Topics 2018;9(3):164-8</a:t>
            </a:r>
            <a:endParaRPr lang="tr-TR" sz="1900" dirty="0"/>
          </a:p>
          <a:p>
            <a:pPr marL="0" indent="0">
              <a:buNone/>
            </a:pP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1765219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Giriş </a:t>
            </a:r>
          </a:p>
        </p:txBody>
      </p:sp>
      <p:sp>
        <p:nvSpPr>
          <p:cNvPr id="3" name="İçerik Yer Tutucusu 2"/>
          <p:cNvSpPr>
            <a:spLocks noGrp="1"/>
          </p:cNvSpPr>
          <p:nvPr>
            <p:ph idx="1"/>
          </p:nvPr>
        </p:nvSpPr>
        <p:spPr/>
        <p:txBody>
          <a:bodyPr>
            <a:normAutofit/>
          </a:bodyPr>
          <a:lstStyle/>
          <a:p>
            <a:pPr>
              <a:lnSpc>
                <a:spcPct val="150000"/>
              </a:lnSpc>
              <a:buFont typeface="Wingdings" panose="05000000000000000000" pitchFamily="2" charset="2"/>
              <a:buChar char="Ø"/>
            </a:pPr>
            <a:r>
              <a:rPr lang="tr-TR" sz="1800" dirty="0"/>
              <a:t>Ruh sağlığı problemlerinin büyük kısmı ömür boyu süren, kronik sorunlardır</a:t>
            </a:r>
          </a:p>
          <a:p>
            <a:pPr>
              <a:lnSpc>
                <a:spcPct val="150000"/>
              </a:lnSpc>
              <a:buFont typeface="Wingdings" panose="05000000000000000000" pitchFamily="2" charset="2"/>
              <a:buChar char="Ø"/>
            </a:pPr>
            <a:r>
              <a:rPr lang="tr-TR" sz="1800" dirty="0"/>
              <a:t>Yeti yitimine yol açan hastalıklar sıralamasında ( DALY ) ruh sağlığı problemleri ilk sırada yer almakta</a:t>
            </a:r>
          </a:p>
          <a:p>
            <a:pPr>
              <a:lnSpc>
                <a:spcPct val="150000"/>
              </a:lnSpc>
              <a:buFont typeface="Wingdings" panose="05000000000000000000" pitchFamily="2" charset="2"/>
              <a:buChar char="Ø"/>
            </a:pPr>
            <a:r>
              <a:rPr lang="tr-TR" sz="1800" dirty="0"/>
              <a:t>Hastalarını ve yaşadıkları </a:t>
            </a:r>
            <a:r>
              <a:rPr lang="tr-TR" sz="1800" dirty="0" err="1"/>
              <a:t>biyopsikososyal</a:t>
            </a:r>
            <a:r>
              <a:rPr lang="tr-TR" sz="1800" dirty="0"/>
              <a:t> çevreyi en iyi bilen hekimler olarak aile hekimleri toplum temelli ruh sağlığı hizmetlerinin uygulamaya geçmesinde ve koruyucu ruh sağlığı hizmetlerinin verilmesinde önemli role sahip</a:t>
            </a:r>
          </a:p>
          <a:p>
            <a:pPr marL="0" indent="0">
              <a:lnSpc>
                <a:spcPct val="150000"/>
              </a:lnSpc>
              <a:buNone/>
            </a:pPr>
            <a:endParaRPr lang="tr-TR" sz="1800" dirty="0"/>
          </a:p>
          <a:p>
            <a:pPr>
              <a:lnSpc>
                <a:spcPct val="150000"/>
              </a:lnSpc>
              <a:buFont typeface="Wingdings" panose="05000000000000000000" pitchFamily="2" charset="2"/>
              <a:buChar char="Ø"/>
            </a:pPr>
            <a:endParaRPr lang="tr-TR" sz="1800" dirty="0"/>
          </a:p>
        </p:txBody>
      </p:sp>
    </p:spTree>
    <p:extLst>
      <p:ext uri="{BB962C8B-B14F-4D97-AF65-F5344CB8AC3E}">
        <p14:creationId xmlns:p14="http://schemas.microsoft.com/office/powerpoint/2010/main" val="875777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Giriş </a:t>
            </a:r>
          </a:p>
        </p:txBody>
      </p:sp>
      <p:sp>
        <p:nvSpPr>
          <p:cNvPr id="3" name="İçerik Yer Tutucusu 2"/>
          <p:cNvSpPr>
            <a:spLocks noGrp="1"/>
          </p:cNvSpPr>
          <p:nvPr>
            <p:ph idx="1"/>
          </p:nvPr>
        </p:nvSpPr>
        <p:spPr>
          <a:xfrm>
            <a:off x="1097280" y="1845734"/>
            <a:ext cx="7607333" cy="4139430"/>
          </a:xfrm>
        </p:spPr>
        <p:txBody>
          <a:bodyPr/>
          <a:lstStyle/>
          <a:p>
            <a:pPr>
              <a:lnSpc>
                <a:spcPct val="150000"/>
              </a:lnSpc>
              <a:buFont typeface="Wingdings" panose="05000000000000000000" pitchFamily="2" charset="2"/>
              <a:buChar char="Ø"/>
            </a:pPr>
            <a:endParaRPr lang="tr-TR" dirty="0"/>
          </a:p>
          <a:p>
            <a:pPr>
              <a:lnSpc>
                <a:spcPct val="150000"/>
              </a:lnSpc>
              <a:buFont typeface="Wingdings" panose="05000000000000000000" pitchFamily="2" charset="2"/>
              <a:buChar char="Ø"/>
            </a:pPr>
            <a:r>
              <a:rPr lang="tr-TR" dirty="0"/>
              <a:t>Birinci basamakta karşılaşılabilecek ruh sağlığı problemleri </a:t>
            </a:r>
            <a:r>
              <a:rPr lang="tr-TR" dirty="0" err="1"/>
              <a:t>duygudurum</a:t>
            </a:r>
            <a:r>
              <a:rPr lang="tr-TR" dirty="0"/>
              <a:t> bozuklukları, </a:t>
            </a:r>
            <a:r>
              <a:rPr lang="tr-TR" dirty="0" err="1"/>
              <a:t>bipolar</a:t>
            </a:r>
            <a:r>
              <a:rPr lang="tr-TR" dirty="0"/>
              <a:t> bozukluk, bilişsel bozukluklar, depresif bozukluk, </a:t>
            </a:r>
            <a:r>
              <a:rPr lang="tr-TR" dirty="0" err="1"/>
              <a:t>anksiyete</a:t>
            </a:r>
            <a:r>
              <a:rPr lang="tr-TR" dirty="0"/>
              <a:t>, </a:t>
            </a:r>
            <a:r>
              <a:rPr lang="tr-TR" dirty="0" err="1"/>
              <a:t>psikotik</a:t>
            </a:r>
            <a:r>
              <a:rPr lang="tr-TR" dirty="0"/>
              <a:t> bozukluklar, uyku bozukluğu, alkol ve madde kullanım bozuklukları, cinsel fonksiyon bozuklukları ve başka türlü adlandırılamayan genel tıbbi semptomlar şeklinde sıralanmakta</a:t>
            </a:r>
          </a:p>
        </p:txBody>
      </p:sp>
      <p:pic>
        <p:nvPicPr>
          <p:cNvPr id="7" name="Resim 6">
            <a:extLst>
              <a:ext uri="{FF2B5EF4-FFF2-40B4-BE49-F238E27FC236}">
                <a16:creationId xmlns:a16="http://schemas.microsoft.com/office/drawing/2014/main" id="{434013B3-0655-40F3-9978-B865C4281B16}"/>
              </a:ext>
            </a:extLst>
          </p:cNvPr>
          <p:cNvPicPr>
            <a:picLocks noChangeAspect="1"/>
          </p:cNvPicPr>
          <p:nvPr/>
        </p:nvPicPr>
        <p:blipFill rotWithShape="1">
          <a:blip r:embed="rId2"/>
          <a:srcRect l="28205" t="53853" r="50000" b="23636"/>
          <a:stretch/>
        </p:blipFill>
        <p:spPr>
          <a:xfrm>
            <a:off x="8953995" y="2541319"/>
            <a:ext cx="2946298" cy="2434441"/>
          </a:xfrm>
          <a:prstGeom prst="rect">
            <a:avLst/>
          </a:prstGeom>
        </p:spPr>
      </p:pic>
    </p:spTree>
    <p:extLst>
      <p:ext uri="{BB962C8B-B14F-4D97-AF65-F5344CB8AC3E}">
        <p14:creationId xmlns:p14="http://schemas.microsoft.com/office/powerpoint/2010/main" val="1472098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Giriş </a:t>
            </a:r>
          </a:p>
        </p:txBody>
      </p:sp>
      <p:sp>
        <p:nvSpPr>
          <p:cNvPr id="3" name="İçerik Yer Tutucusu 2"/>
          <p:cNvSpPr>
            <a:spLocks noGrp="1"/>
          </p:cNvSpPr>
          <p:nvPr>
            <p:ph idx="1"/>
          </p:nvPr>
        </p:nvSpPr>
        <p:spPr>
          <a:xfrm>
            <a:off x="1097280" y="1737360"/>
            <a:ext cx="10058400" cy="4023360"/>
          </a:xfrm>
        </p:spPr>
        <p:txBody>
          <a:bodyPr>
            <a:normAutofit/>
          </a:bodyPr>
          <a:lstStyle/>
          <a:p>
            <a:pPr>
              <a:lnSpc>
                <a:spcPct val="150000"/>
              </a:lnSpc>
              <a:buFont typeface="Wingdings" panose="05000000000000000000" pitchFamily="2" charset="2"/>
              <a:buChar char="Ø"/>
            </a:pPr>
            <a:r>
              <a:rPr lang="tr-TR" sz="1800" dirty="0"/>
              <a:t>Şizofreni kronik veya tekrarlayan psikozu içeren psikiyatrik bir bozukluk</a:t>
            </a:r>
          </a:p>
          <a:p>
            <a:pPr>
              <a:lnSpc>
                <a:spcPct val="150000"/>
              </a:lnSpc>
              <a:buFont typeface="Wingdings" panose="05000000000000000000" pitchFamily="2" charset="2"/>
              <a:buChar char="Ø"/>
            </a:pPr>
            <a:r>
              <a:rPr lang="tr-TR" sz="1800" dirty="0"/>
              <a:t>1911 yılında </a:t>
            </a:r>
            <a:r>
              <a:rPr lang="tr-TR" sz="1800" dirty="0">
                <a:sym typeface="Wingdings" panose="05000000000000000000" pitchFamily="2" charset="2"/>
              </a:rPr>
              <a:t> </a:t>
            </a:r>
            <a:r>
              <a:rPr lang="tr-TR" sz="1800" dirty="0" err="1"/>
              <a:t>Schizo-phrenia</a:t>
            </a:r>
            <a:r>
              <a:rPr lang="tr-TR" sz="1800" dirty="0"/>
              <a:t> : zihin bölünmesi </a:t>
            </a:r>
          </a:p>
          <a:p>
            <a:pPr>
              <a:lnSpc>
                <a:spcPct val="150000"/>
              </a:lnSpc>
              <a:buFont typeface="Wingdings" panose="05000000000000000000" pitchFamily="2" charset="2"/>
              <a:buChar char="Ø"/>
            </a:pPr>
            <a:r>
              <a:rPr lang="tr-TR" sz="1800" dirty="0"/>
              <a:t>Pozitif ve negatif belirtilerin yanı sıra bilişsel yetersizlikler ve toplumsal rol performansında azalma, işsizlik, madde kullanımı, sosyal destek almada yetersizlik ve evsiz kalma riskinde artış gibi sorunları da beraberinde getiren </a:t>
            </a:r>
            <a:r>
              <a:rPr lang="tr-TR" sz="1800" dirty="0" err="1"/>
              <a:t>süregen</a:t>
            </a:r>
            <a:r>
              <a:rPr lang="tr-TR" sz="1800" dirty="0"/>
              <a:t> ve/veya yineleyici bir hastalık</a:t>
            </a:r>
          </a:p>
          <a:p>
            <a:pPr marL="0" indent="0">
              <a:lnSpc>
                <a:spcPct val="150000"/>
              </a:lnSpc>
              <a:buNone/>
            </a:pPr>
            <a:r>
              <a:rPr lang="tr-TR" sz="1800" i="1" dirty="0">
                <a:solidFill>
                  <a:schemeClr val="accent2">
                    <a:lumMod val="75000"/>
                  </a:schemeClr>
                </a:solidFill>
              </a:rPr>
              <a:t>Dünya Sağlık Örgütü tarafından küresel hastalık yüküne katkıda bulunan ilk on hastalıktan biri olarak sıralanan, en sakat bırakan ve ekonomik olarak yıkıcı tıbbi bozukluklar arasındadır</a:t>
            </a:r>
          </a:p>
          <a:p>
            <a:endParaRPr lang="tr-TR" dirty="0"/>
          </a:p>
          <a:p>
            <a:endParaRPr lang="tr-TR" dirty="0"/>
          </a:p>
        </p:txBody>
      </p:sp>
    </p:spTree>
    <p:extLst>
      <p:ext uri="{BB962C8B-B14F-4D97-AF65-F5344CB8AC3E}">
        <p14:creationId xmlns:p14="http://schemas.microsoft.com/office/powerpoint/2010/main" val="1765421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Epidemiyoloji </a:t>
            </a:r>
          </a:p>
        </p:txBody>
      </p:sp>
      <p:sp>
        <p:nvSpPr>
          <p:cNvPr id="3" name="İçerik Yer Tutucusu 2"/>
          <p:cNvSpPr>
            <a:spLocks noGrp="1"/>
          </p:cNvSpPr>
          <p:nvPr>
            <p:ph idx="1"/>
          </p:nvPr>
        </p:nvSpPr>
        <p:spPr>
          <a:xfrm>
            <a:off x="1097280" y="1737361"/>
            <a:ext cx="10438938" cy="4635730"/>
          </a:xfrm>
        </p:spPr>
        <p:txBody>
          <a:bodyPr>
            <a:normAutofit/>
          </a:bodyPr>
          <a:lstStyle/>
          <a:p>
            <a:pPr>
              <a:lnSpc>
                <a:spcPct val="120000"/>
              </a:lnSpc>
              <a:buFont typeface="Wingdings" panose="05000000000000000000" pitchFamily="2" charset="2"/>
              <a:buChar char="Ø"/>
            </a:pPr>
            <a:r>
              <a:rPr lang="tr-TR" sz="1800" dirty="0"/>
              <a:t>Dünya Sağlık Örgütü verilerine göre şizofreni sıklığı Avrupa ve Asya’da % 0,85’tir. Türkiye’de yapılan sistematik bir gözden geçirmede ise, Türkiye’de şizofreninin yaşam boyu yaygınlığı 1000 kişide 8,9 olarak bulunmuştur</a:t>
            </a:r>
          </a:p>
          <a:p>
            <a:pPr>
              <a:lnSpc>
                <a:spcPct val="120000"/>
              </a:lnSpc>
              <a:buFont typeface="Wingdings" panose="05000000000000000000" pitchFamily="2" charset="2"/>
              <a:buChar char="Ø"/>
            </a:pPr>
            <a:r>
              <a:rPr lang="tr-TR" sz="1800" dirty="0"/>
              <a:t>Kadın ve erkeklerde şizofreni görülme yaygınlığı eşittir </a:t>
            </a:r>
          </a:p>
          <a:p>
            <a:pPr>
              <a:lnSpc>
                <a:spcPct val="120000"/>
              </a:lnSpc>
              <a:buFont typeface="Wingdings" panose="05000000000000000000" pitchFamily="2" charset="2"/>
              <a:buChar char="Ø"/>
            </a:pPr>
            <a:r>
              <a:rPr lang="tr-TR" sz="1800" dirty="0"/>
              <a:t>Başlangıç yaşı E</a:t>
            </a:r>
            <a:r>
              <a:rPr lang="tr-TR" sz="1800" dirty="0">
                <a:sym typeface="Wingdings" panose="05000000000000000000" pitchFamily="2" charset="2"/>
              </a:rPr>
              <a:t></a:t>
            </a:r>
            <a:r>
              <a:rPr lang="tr-TR" sz="1800" dirty="0"/>
              <a:t>18 ile 25 arasında </a:t>
            </a:r>
          </a:p>
          <a:p>
            <a:pPr marL="0" indent="0">
              <a:lnSpc>
                <a:spcPct val="120000"/>
              </a:lnSpc>
              <a:buNone/>
            </a:pPr>
            <a:r>
              <a:rPr lang="tr-TR" sz="1800" dirty="0"/>
              <a:t>    K</a:t>
            </a:r>
            <a:r>
              <a:rPr lang="tr-TR" sz="1800" dirty="0">
                <a:sym typeface="Wingdings" panose="05000000000000000000" pitchFamily="2" charset="2"/>
              </a:rPr>
              <a:t></a:t>
            </a:r>
            <a:r>
              <a:rPr lang="tr-TR" sz="1800" dirty="0"/>
              <a:t>25 ile 35 arasında ve ikinci bir tepe menopoz civarında </a:t>
            </a:r>
          </a:p>
          <a:p>
            <a:pPr>
              <a:lnSpc>
                <a:spcPct val="120000"/>
              </a:lnSpc>
              <a:buFont typeface="Wingdings" panose="05000000000000000000" pitchFamily="2" charset="2"/>
              <a:buChar char="Ø"/>
            </a:pPr>
            <a:r>
              <a:rPr lang="tr-TR" sz="1800" dirty="0"/>
              <a:t>10 yaşından önce (erken başlangıçlı) ve 45 yaşından sonra (geç başlangıçlı) şizofreni başlangıcı nadir</a:t>
            </a:r>
          </a:p>
          <a:p>
            <a:pPr marL="0" indent="0">
              <a:lnSpc>
                <a:spcPct val="120000"/>
              </a:lnSpc>
              <a:buNone/>
            </a:pPr>
            <a:r>
              <a:rPr lang="tr-TR" sz="1800" i="1" dirty="0">
                <a:solidFill>
                  <a:schemeClr val="accent2">
                    <a:lumMod val="75000"/>
                  </a:schemeClr>
                </a:solidFill>
              </a:rPr>
              <a:t>Şizofreni sadece kişinin kendisini değil aynı zamanda ailesini, sağlık sistemini, ekonomiyi ve tüm toplumu etkileyen bir halk sağlığı sorunu olarak görülmeli</a:t>
            </a:r>
          </a:p>
          <a:p>
            <a:endParaRPr lang="tr-TR" dirty="0"/>
          </a:p>
        </p:txBody>
      </p:sp>
    </p:spTree>
    <p:extLst>
      <p:ext uri="{BB962C8B-B14F-4D97-AF65-F5344CB8AC3E}">
        <p14:creationId xmlns:p14="http://schemas.microsoft.com/office/powerpoint/2010/main" val="2167755557"/>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2701</TotalTime>
  <Words>4137</Words>
  <Application>Microsoft Office PowerPoint</Application>
  <PresentationFormat>Geniş ekran</PresentationFormat>
  <Paragraphs>451</Paragraphs>
  <Slides>56</Slides>
  <Notes>7</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56</vt:i4>
      </vt:variant>
    </vt:vector>
  </HeadingPairs>
  <TitlesOfParts>
    <vt:vector size="61" baseType="lpstr">
      <vt:lpstr>Arial</vt:lpstr>
      <vt:lpstr>Calibri</vt:lpstr>
      <vt:lpstr>Calibri Light</vt:lpstr>
      <vt:lpstr>Wingdings</vt:lpstr>
      <vt:lpstr>Geçmişe bakış</vt:lpstr>
      <vt:lpstr>Olgu </vt:lpstr>
      <vt:lpstr>ŞİZOFRENİ</vt:lpstr>
      <vt:lpstr>Amaç </vt:lpstr>
      <vt:lpstr>Öğrenim Hedefleri</vt:lpstr>
      <vt:lpstr>Giriş </vt:lpstr>
      <vt:lpstr>Giriş </vt:lpstr>
      <vt:lpstr>Giriş </vt:lpstr>
      <vt:lpstr>Giriş </vt:lpstr>
      <vt:lpstr>Epidemiyoloji </vt:lpstr>
      <vt:lpstr>Epidemiyoloji</vt:lpstr>
      <vt:lpstr>Etiyoloji ve patogenez </vt:lpstr>
      <vt:lpstr>Etiyoloji ve patogenez </vt:lpstr>
      <vt:lpstr>Etiyoloji ve patogenez </vt:lpstr>
      <vt:lpstr>Etiyoloji ve patogenez </vt:lpstr>
      <vt:lpstr>Etiyoloji ve patogenez </vt:lpstr>
      <vt:lpstr>Etiyoloji ve patogenez </vt:lpstr>
      <vt:lpstr>Etiyoloji ve patogenez</vt:lpstr>
      <vt:lpstr>Etiyoloji ve patogenez</vt:lpstr>
      <vt:lpstr>Belirti ve bulgular</vt:lpstr>
      <vt:lpstr>Belirti ve bulgular</vt:lpstr>
      <vt:lpstr>Belirti ve bulgular</vt:lpstr>
      <vt:lpstr>Belirti ve bulgular</vt:lpstr>
      <vt:lpstr>Belirti ve bulgular</vt:lpstr>
      <vt:lpstr>Belirti ve bulgular</vt:lpstr>
      <vt:lpstr>Belirti ve bulgular</vt:lpstr>
      <vt:lpstr>Belirti ve bulgular</vt:lpstr>
      <vt:lpstr>Belirti ve bulgular</vt:lpstr>
      <vt:lpstr>Belirti ve bulgular</vt:lpstr>
      <vt:lpstr>Belirti ve bulgular</vt:lpstr>
      <vt:lpstr>Tanı </vt:lpstr>
      <vt:lpstr>Tanı </vt:lpstr>
      <vt:lpstr>Tanı </vt:lpstr>
      <vt:lpstr>Tanı </vt:lpstr>
      <vt:lpstr>Tanı</vt:lpstr>
      <vt:lpstr>Tanı </vt:lpstr>
      <vt:lpstr>Tanı </vt:lpstr>
      <vt:lpstr>Tanı</vt:lpstr>
      <vt:lpstr>Tanı </vt:lpstr>
      <vt:lpstr>Tanı</vt:lpstr>
      <vt:lpstr>Seyir, prognoz ve sonlanım</vt:lpstr>
      <vt:lpstr>Seyir, prognoz ve sonlanım</vt:lpstr>
      <vt:lpstr>Seyir, prognoz ve sonlanım</vt:lpstr>
      <vt:lpstr>Tedavi </vt:lpstr>
      <vt:lpstr>Tedavi</vt:lpstr>
      <vt:lpstr>Tedavi </vt:lpstr>
      <vt:lpstr>Tedavi </vt:lpstr>
      <vt:lpstr>Tedavi </vt:lpstr>
      <vt:lpstr>Tedavi </vt:lpstr>
      <vt:lpstr>Tedavi </vt:lpstr>
      <vt:lpstr>Tedavi </vt:lpstr>
      <vt:lpstr>Tedavi</vt:lpstr>
      <vt:lpstr>Tedavi </vt:lpstr>
      <vt:lpstr>Tedavi </vt:lpstr>
      <vt:lpstr>Bakım Yükü</vt:lpstr>
      <vt:lpstr>PowerPoint Sunusu</vt:lpstr>
      <vt:lpstr>Kaynaklar </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ŞİZOFRENİ</dc:title>
  <dc:creator>SEVGİ</dc:creator>
  <cp:lastModifiedBy>Turan  Set</cp:lastModifiedBy>
  <cp:revision>189</cp:revision>
  <dcterms:created xsi:type="dcterms:W3CDTF">2020-10-07T09:44:21Z</dcterms:created>
  <dcterms:modified xsi:type="dcterms:W3CDTF">2020-12-16T19:59:35Z</dcterms:modified>
</cp:coreProperties>
</file>