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6"/>
  </p:notesMasterIdLst>
  <p:sldIdLst>
    <p:sldId id="256" r:id="rId5"/>
    <p:sldId id="297" r:id="rId6"/>
    <p:sldId id="298" r:id="rId7"/>
    <p:sldId id="267" r:id="rId8"/>
    <p:sldId id="268" r:id="rId9"/>
    <p:sldId id="269" r:id="rId10"/>
    <p:sldId id="305" r:id="rId11"/>
    <p:sldId id="280" r:id="rId12"/>
    <p:sldId id="271" r:id="rId13"/>
    <p:sldId id="260" r:id="rId14"/>
    <p:sldId id="336" r:id="rId15"/>
    <p:sldId id="335" r:id="rId16"/>
    <p:sldId id="334" r:id="rId17"/>
    <p:sldId id="326" r:id="rId18"/>
    <p:sldId id="278" r:id="rId19"/>
    <p:sldId id="295" r:id="rId20"/>
    <p:sldId id="261" r:id="rId21"/>
    <p:sldId id="262" r:id="rId22"/>
    <p:sldId id="296" r:id="rId23"/>
    <p:sldId id="299" r:id="rId24"/>
    <p:sldId id="314" r:id="rId25"/>
    <p:sldId id="300" r:id="rId26"/>
    <p:sldId id="301" r:id="rId27"/>
    <p:sldId id="312" r:id="rId28"/>
    <p:sldId id="311" r:id="rId29"/>
    <p:sldId id="310" r:id="rId30"/>
    <p:sldId id="309" r:id="rId31"/>
    <p:sldId id="308" r:id="rId32"/>
    <p:sldId id="307" r:id="rId33"/>
    <p:sldId id="306" r:id="rId34"/>
    <p:sldId id="303" r:id="rId35"/>
    <p:sldId id="272" r:id="rId36"/>
    <p:sldId id="332" r:id="rId37"/>
    <p:sldId id="273" r:id="rId38"/>
    <p:sldId id="315" r:id="rId39"/>
    <p:sldId id="321" r:id="rId40"/>
    <p:sldId id="319" r:id="rId41"/>
    <p:sldId id="325" r:id="rId42"/>
    <p:sldId id="333" r:id="rId43"/>
    <p:sldId id="274" r:id="rId44"/>
    <p:sldId id="282" r:id="rId45"/>
    <p:sldId id="283" r:id="rId46"/>
    <p:sldId id="281" r:id="rId47"/>
    <p:sldId id="285" r:id="rId48"/>
    <p:sldId id="337" r:id="rId49"/>
    <p:sldId id="287" r:id="rId50"/>
    <p:sldId id="289" r:id="rId51"/>
    <p:sldId id="290" r:id="rId52"/>
    <p:sldId id="291" r:id="rId53"/>
    <p:sldId id="292" r:id="rId54"/>
    <p:sldId id="294" r:id="rId55"/>
    <p:sldId id="293" r:id="rId56"/>
    <p:sldId id="279" r:id="rId57"/>
    <p:sldId id="324" r:id="rId58"/>
    <p:sldId id="341" r:id="rId59"/>
    <p:sldId id="338" r:id="rId60"/>
    <p:sldId id="339" r:id="rId61"/>
    <p:sldId id="340" r:id="rId62"/>
    <p:sldId id="257" r:id="rId63"/>
    <p:sldId id="258" r:id="rId64"/>
    <p:sldId id="259" r:id="rId65"/>
    <p:sldId id="265" r:id="rId66"/>
    <p:sldId id="331" r:id="rId67"/>
    <p:sldId id="330" r:id="rId68"/>
    <p:sldId id="342" r:id="rId69"/>
    <p:sldId id="266" r:id="rId70"/>
    <p:sldId id="329" r:id="rId71"/>
    <p:sldId id="316" r:id="rId72"/>
    <p:sldId id="318" r:id="rId73"/>
    <p:sldId id="327" r:id="rId74"/>
    <p:sldId id="328" r:id="rId7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671" autoAdjust="0"/>
  </p:normalViewPr>
  <p:slideViewPr>
    <p:cSldViewPr snapToGrid="0">
      <p:cViewPr>
        <p:scale>
          <a:sx n="87" d="100"/>
          <a:sy n="87" d="100"/>
        </p:scale>
        <p:origin x="-14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0BC9C-0568-46DC-93D5-44ED6CEEECCF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3C72D-3816-40D4-977A-EE587EAA17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3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27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70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55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Beslenme ve ağız – diş sağlığı:</a:t>
            </a:r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‘Mini beslenme değerlendirme ölçeği’</a:t>
            </a:r>
          </a:p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(ağız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hijeni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eksik dişler, çürük, diş eti hastalıkları,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prekanseröz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lezyonlar)</a:t>
            </a:r>
          </a:p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Yılda bir kez diş hekimi kontrolü</a:t>
            </a:r>
          </a:p>
          <a:p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604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186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411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730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160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1804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111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5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Nüfusun yaşlanması bir nüfusun yaş yapısının değişerek, yaşlı insanların payının göreceli olarak artasıdır.</a:t>
            </a:r>
          </a:p>
          <a:p>
            <a:r>
              <a:rPr lang="tr-TR" dirty="0" smtClean="0"/>
              <a:t>Kuşkusuz bölgeler arasında farklılıklar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vardır.her</a:t>
            </a:r>
            <a:r>
              <a:rPr lang="tr-TR" baseline="0" dirty="0" smtClean="0"/>
              <a:t> 5 Avrupalının biri 60 yaş ve üstünde iken, yalnızca her 20 </a:t>
            </a:r>
            <a:r>
              <a:rPr lang="tr-TR" baseline="0" dirty="0" err="1" smtClean="0"/>
              <a:t>afrikalıdan</a:t>
            </a:r>
            <a:r>
              <a:rPr lang="tr-TR" baseline="0" dirty="0" smtClean="0"/>
              <a:t> biri 60 yaş ve üstüdür.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921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254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255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Sandalyeden</a:t>
            </a:r>
            <a:r>
              <a:rPr lang="tr-TR" baseline="0" dirty="0" smtClean="0"/>
              <a:t> oturur pozisyondan ayağa kalkması 10 adım yürümesi ve tekrar yerine oturması gözlemlenir. Zaman da tutulur, 16 </a:t>
            </a:r>
            <a:r>
              <a:rPr lang="tr-TR" baseline="0" dirty="0" err="1" smtClean="0"/>
              <a:t>sn</a:t>
            </a:r>
            <a:r>
              <a:rPr lang="tr-TR" baseline="0" dirty="0" smtClean="0"/>
              <a:t> den uzun olması </a:t>
            </a:r>
            <a:r>
              <a:rPr lang="tr-TR" baseline="0" dirty="0" err="1" smtClean="0"/>
              <a:t>düşmeolasılığını</a:t>
            </a:r>
            <a:r>
              <a:rPr lang="tr-TR" baseline="0" dirty="0" smtClean="0"/>
              <a:t> işaret eder.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572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42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Düşmelerin önlenemediği durumlarda kalça kırıklarının oluşmasını önlemede kalça koruyucuların etkili olduğuna dair kanıtlar bulunmaktadır.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926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4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138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92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221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Egzersiz, yaşlanmanın bir çok olumsuz etkisini azaltır</a:t>
            </a:r>
          </a:p>
          <a:p>
            <a:pPr eaLnBrk="1" hangingPunct="1"/>
            <a:endParaRPr lang="tr-TR" sz="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9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2050 yılında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türkiye</a:t>
            </a:r>
            <a:r>
              <a:rPr lang="tr-TR" baseline="0" dirty="0" smtClean="0"/>
              <a:t> nüfusunda 16 milyon civarında yaşlı nüfus olacağı öngörülmektedir</a:t>
            </a:r>
          </a:p>
          <a:p>
            <a:r>
              <a:rPr lang="tr-TR" baseline="0" dirty="0" smtClean="0"/>
              <a:t>Öte yandan yüzyılın ortasına gelindiğinde 0-14  yaş grubu ile yaşlı nüfus arasındaki fark kapanmış görünmektedir.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203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Her fiziksel antrenman ısınma ile başlamalıdır</a:t>
            </a:r>
          </a:p>
          <a:p>
            <a:r>
              <a:rPr lang="tr-TR" dirty="0" smtClean="0"/>
              <a:t>Antrenmandan sonra en az 10 </a:t>
            </a:r>
            <a:r>
              <a:rPr lang="tr-TR" dirty="0" err="1" smtClean="0"/>
              <a:t>dk</a:t>
            </a:r>
            <a:r>
              <a:rPr lang="tr-TR" dirty="0" smtClean="0"/>
              <a:t> süreli aktif soğuma yapılmalıdır (örneğin, 30- 40 </a:t>
            </a:r>
            <a:r>
              <a:rPr lang="tr-TR" dirty="0" err="1" smtClean="0"/>
              <a:t>dk</a:t>
            </a:r>
            <a:r>
              <a:rPr lang="tr-TR" dirty="0" smtClean="0"/>
              <a:t> </a:t>
            </a:r>
            <a:r>
              <a:rPr lang="tr-TR" dirty="0" err="1" smtClean="0"/>
              <a:t>lık</a:t>
            </a:r>
            <a:r>
              <a:rPr lang="tr-TR" dirty="0" smtClean="0"/>
              <a:t> bir egzersizin son 5 </a:t>
            </a:r>
            <a:r>
              <a:rPr lang="tr-TR" dirty="0" err="1" smtClean="0"/>
              <a:t>dk</a:t>
            </a:r>
            <a:r>
              <a:rPr lang="tr-TR" dirty="0" smtClean="0"/>
              <a:t> </a:t>
            </a:r>
            <a:r>
              <a:rPr lang="tr-TR" dirty="0" err="1" smtClean="0"/>
              <a:t>lık</a:t>
            </a:r>
            <a:r>
              <a:rPr lang="tr-TR" dirty="0" smtClean="0"/>
              <a:t> kısmı giderek yavaşlayan bir tempoda bitirilebilir ve arkasından germe yapılabilir)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475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Yaşlılar için egzersizde göz önünde tutulması gereken bir kural da şudur;</a:t>
            </a:r>
            <a:r>
              <a:rPr lang="tr-TR" baseline="0" dirty="0" smtClean="0"/>
              <a:t> </a:t>
            </a:r>
            <a:r>
              <a:rPr lang="tr-TR" dirty="0" smtClean="0"/>
              <a:t>Birey ne kadar yaşlı ise anaerobik egzersizden o kadar kaçınılmalıdır.100 m, 200 m koşu</a:t>
            </a:r>
            <a:r>
              <a:rPr lang="tr-TR" baseline="0" dirty="0" smtClean="0"/>
              <a:t> ve 400 m orta mesafe koşuları yaşlılar için </a:t>
            </a:r>
            <a:r>
              <a:rPr lang="tr-TR" baseline="0" dirty="0" err="1" smtClean="0"/>
              <a:t>tehlikelidir.bu</a:t>
            </a:r>
            <a:r>
              <a:rPr lang="tr-TR" baseline="0" dirty="0" smtClean="0"/>
              <a:t> egzersizlerin sağlık için önemi de yoktur ve yaşlılar için risk faktörüdür.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395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Yürüyüş yaşlılar için en önemli faydalı </a:t>
            </a:r>
            <a:r>
              <a:rPr lang="tr-TR" dirty="0" err="1" smtClean="0"/>
              <a:t>egzersizdir.doğru</a:t>
            </a:r>
            <a:r>
              <a:rPr lang="tr-TR" dirty="0" smtClean="0"/>
              <a:t> ayakkabı, kıyafet, hava koşulları ve zemin göz önünde bulundurulmalıdır. Yazın</a:t>
            </a:r>
            <a:r>
              <a:rPr lang="tr-TR" baseline="0" dirty="0" smtClean="0"/>
              <a:t> sıcak havalarda sabah erken saatlerde yada akşamüstü hava sıcaklığı azaldığında yapılmalıdır.</a:t>
            </a:r>
            <a:endParaRPr lang="tr-TR" dirty="0" smtClean="0"/>
          </a:p>
          <a:p>
            <a:r>
              <a:rPr lang="tr-TR" dirty="0" smtClean="0"/>
              <a:t>Egzersizin programı,</a:t>
            </a:r>
            <a:r>
              <a:rPr lang="tr-TR" baseline="0" dirty="0" smtClean="0"/>
              <a:t> şiddeti kişiye özel olmalıdır.</a:t>
            </a:r>
            <a:endParaRPr lang="tr-TR" dirty="0" smtClean="0"/>
          </a:p>
          <a:p>
            <a:r>
              <a:rPr lang="tr-TR" dirty="0" smtClean="0"/>
              <a:t>Yürüyüş yaparken yanındaki kişiyle rahatlıkla konuşabilir bir tempoda yürümesi önerilerek kişinin kendi temposunu belirlemesi sağlanabilir.</a:t>
            </a:r>
          </a:p>
          <a:p>
            <a:r>
              <a:rPr lang="tr-TR" dirty="0" smtClean="0"/>
              <a:t>Spor geçmişi</a:t>
            </a:r>
            <a:r>
              <a:rPr lang="tr-TR" baseline="0" dirty="0" smtClean="0"/>
              <a:t> olanlarda </a:t>
            </a:r>
            <a:r>
              <a:rPr lang="tr-TR" dirty="0" err="1" smtClean="0"/>
              <a:t>Max</a:t>
            </a:r>
            <a:r>
              <a:rPr lang="tr-TR" baseline="0" dirty="0" smtClean="0"/>
              <a:t> kalp atım hızı : 220 – yaş.. </a:t>
            </a:r>
            <a:r>
              <a:rPr lang="tr-TR" baseline="0" dirty="0" err="1" smtClean="0"/>
              <a:t>max</a:t>
            </a:r>
            <a:r>
              <a:rPr lang="tr-TR" baseline="0" dirty="0" smtClean="0"/>
              <a:t> kalp atım hızının %50 – 60 ı oranında bir yüklenme şiddeti uygulanabilir.</a:t>
            </a:r>
          </a:p>
          <a:p>
            <a:r>
              <a:rPr lang="tr-TR" dirty="0" smtClean="0"/>
              <a:t>Şiddetini belirlediğimiz bir egzersiz için kişinin bu şiddeti kontrol edecek imkanı yoksa alternatif olarak ;</a:t>
            </a:r>
            <a:r>
              <a:rPr lang="tr-TR" baseline="0" dirty="0" smtClean="0"/>
              <a:t> daha önce test sırasında kalp atım hızı monitöründen izleyerek kontrol ettiğiniz bir egzersizdeki dakikalık adım sayısı not edilerek egzersiz şiddeti belirlenebilir.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786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Kuvvet egzersizlerinde çeşitli materyaller</a:t>
            </a:r>
            <a:r>
              <a:rPr lang="tr-TR" baseline="0" dirty="0" smtClean="0"/>
              <a:t> kullanabiliriz</a:t>
            </a:r>
            <a:endParaRPr lang="tr-TR" dirty="0" smtClean="0"/>
          </a:p>
          <a:p>
            <a:r>
              <a:rPr lang="tr-TR" dirty="0" smtClean="0"/>
              <a:t>Kuvvet egzersizleri için bildiğimiz</a:t>
            </a:r>
            <a:r>
              <a:rPr lang="tr-TR" baseline="0" dirty="0" smtClean="0"/>
              <a:t> birçok hareketi kullanabiliriz ancak hareketlerde kişiye özel değişikliklere ihtiyaç olabilir.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708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Kişinin düşme öyküsünün , kronik hastalık varlığı</a:t>
            </a:r>
            <a:r>
              <a:rPr lang="tr-TR" baseline="0" dirty="0" smtClean="0"/>
              <a:t> ve çoklu ilaç kullanımı kişinin kapsamlı , ayrıntılı değerlendirilmesi gerekmekte</a:t>
            </a:r>
          </a:p>
          <a:p>
            <a:r>
              <a:rPr lang="tr-TR" baseline="0" dirty="0" smtClean="0"/>
              <a:t>Öncelikle ayrıntılı bir düşme ve ilaç öyküsünün alınması özgeçmiş değerlendirmesi yapılması gerekmekte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572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53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Dsö</a:t>
            </a:r>
            <a:r>
              <a:rPr lang="tr-TR" dirty="0" smtClean="0"/>
              <a:t> nün geliştirdiği….rehberi bir</a:t>
            </a:r>
            <a:r>
              <a:rPr lang="tr-TR" baseline="0" dirty="0" smtClean="0"/>
              <a:t> birinci basamak sağlık merkezinin yaşlı sağlığını destekleyebilmek için nasıl düzenlenmesi gerektiğini ve  çalışanların bu konudaki eğitimlerini destekleyen araç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59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Yaşlanmada</a:t>
            </a:r>
            <a:r>
              <a:rPr lang="tr-TR" baseline="0" dirty="0" smtClean="0"/>
              <a:t> görülen fizyolojik değişiklikler sadece yaşlanma sürecini yansıtmaz, aynı zamanda çeşitli hastalıklar ya da dış etmenlere maruz kalının yılların etkilerini de gösterir.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65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99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11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40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C72D-3816-40D4-977A-EE587EAA172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42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44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93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56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77FE-77DC-44CD-A952-5372AB44C920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D5EA-605F-4707-B813-96710C73BE3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3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F9C6-7BC4-4676-A074-541A73D99A6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562E-5843-48CA-B4DB-C44B5518796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62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5AEB-CF52-4F2D-89D9-D25480D5449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AB23-19F0-4029-9609-46973A701B2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00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1F79-EB1B-40AD-A867-18304C948BB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32DB-7AE3-43C2-B491-6D49BDB466C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4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28C8-9041-49D1-887F-A54ED3FF9BD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FE9E-52E2-4B99-860E-0F5195E8F50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58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6AF0-671D-4E59-A8A5-6FB5BB9E24A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5F18-4BCD-455D-A5C5-AD941BB61E2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78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4288-474B-4C59-8AF8-F391E4F36A99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302C-2937-4B79-BFBD-A74F19DCFF9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50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65BA-CBD8-4A64-A065-03835FE88FE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5B8E-BCFF-4EE5-9964-1AF1825973B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786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9167-01B5-4F66-9542-4A8042F0BE7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18F2-E677-46C9-8CCA-A98BB071951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9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2DC0-CE4E-48E7-BFBA-21023050747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7D85-50AD-4D69-8234-0457B810067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40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0C5A-4C20-424B-BD23-391927A9E2B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9EA0-1E61-4165-8A6D-418F1AB2127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5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77FE-77DC-44CD-A952-5372AB44C920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D5EA-605F-4707-B813-96710C73BE3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F9C6-7BC4-4676-A074-541A73D99A6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562E-5843-48CA-B4DB-C44B5518796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63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5AEB-CF52-4F2D-89D9-D25480D5449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AB23-19F0-4029-9609-46973A701B2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38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1F79-EB1B-40AD-A867-18304C948BB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32DB-7AE3-43C2-B491-6D49BDB466C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12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28C8-9041-49D1-887F-A54ED3FF9BD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FE9E-52E2-4B99-860E-0F5195E8F50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08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6AF0-671D-4E59-A8A5-6FB5BB9E24A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5F18-4BCD-455D-A5C5-AD941BB61E2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2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4288-474B-4C59-8AF8-F391E4F36A99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302C-2937-4B79-BFBD-A74F19DCFF9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543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65BA-CBD8-4A64-A065-03835FE88FE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5B8E-BCFF-4EE5-9964-1AF1825973B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1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9167-01B5-4F66-9542-4A8042F0BE7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18F2-E677-46C9-8CCA-A98BB071951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76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2DC0-CE4E-48E7-BFBA-21023050747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7D85-50AD-4D69-8234-0457B810067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11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0C5A-4C20-424B-BD23-391927A9E2B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9EA0-1E61-4165-8A6D-418F1AB2127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2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77FE-77DC-44CD-A952-5372AB44C920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D5EA-605F-4707-B813-96710C73BE3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15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F9C6-7BC4-4676-A074-541A73D99A6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562E-5843-48CA-B4DB-C44B5518796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6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5AEB-CF52-4F2D-89D9-D25480D5449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AB23-19F0-4029-9609-46973A701B2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45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1F79-EB1B-40AD-A867-18304C948BB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32DB-7AE3-43C2-B491-6D49BDB466C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80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28C8-9041-49D1-887F-A54ED3FF9BD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FE9E-52E2-4B99-860E-0F5195E8F50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65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6AF0-671D-4E59-A8A5-6FB5BB9E24A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5F18-4BCD-455D-A5C5-AD941BB61E2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661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4288-474B-4C59-8AF8-F391E4F36A99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302C-2937-4B79-BFBD-A74F19DCFF9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1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65BA-CBD8-4A64-A065-03835FE88FE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5B8E-BCFF-4EE5-9964-1AF1825973B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21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9167-01B5-4F66-9542-4A8042F0BE7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18F2-E677-46C9-8CCA-A98BB071951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49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2DC0-CE4E-48E7-BFBA-21023050747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7D85-50AD-4D69-8234-0457B810067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75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0C5A-4C20-424B-BD23-391927A9E2B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9EA0-1E61-4165-8A6D-418F1AB2127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3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4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23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6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265F3-2543-4DC3-9179-8E6BF14A02DA}" type="datetimeFigureOut">
              <a:rPr lang="tr-TR" smtClean="0"/>
              <a:t>19.04.2017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9E58-40C6-4B8D-A40F-802966E114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2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46E60-C57E-41BC-9EC0-628E4BE80E7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B04F5-E7D8-47F1-85CE-335AF6123AE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3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46E60-C57E-41BC-9EC0-628E4BE80E7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B04F5-E7D8-47F1-85CE-335AF6123AE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4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46E60-C57E-41BC-9EC0-628E4BE80E7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B04F5-E7D8-47F1-85CE-335AF6123AE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4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Yaşlı Sağlığına Kapsamlı Yaklaşım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Dr.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Emel ELVERİCİ ARDIÇ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KTÜ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Aile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Hekimliği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Trabzon Kanuni EAH Aile Hekimliği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.04.201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26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Yaşlanmayla gelişen fizyolojik değişiklikler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Cilt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Vücut duruşu, kas iskelet sistemi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işlev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Solunum işlevi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Nörolojik işlev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duyular(görme, işitme, tat, koku)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İmmün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sistem 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işlev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işlev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Genitoüriner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işlev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Vücut duruş ve kas iskelet işlev değişiklikleri: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gücünde azalma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Boyda kısalma, vücut yağında artma, yağsız vücut ağırlığı ve toplam vücut suyunda azalma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Kemik kütlesinde kayıp ve kemik yapısında zayıflama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Osteoartrit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sık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işlevlerde değişiklik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Yaşla beraber, aort ve arterlerde sertleşme, elastikiyetini yitirme, kalbin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katekolaminlere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yanıtında azalma,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diyastolik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gevşeme hızında azalma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Aorttaki sertleşme sonucu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 basıncındaki artış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diyastolik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 basıncından daha belirgindir.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Ortostatik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hipotansiyon sık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işlevlerde değişiklikler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Diş kaybı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Atrofik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gastrite bağlı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intrensek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faktör salgısında azalma, B12 vitamin emilimindeki bozukluk sonucu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pernisiyöz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anemi,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ataksi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görülebilir.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divertikülleri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sıktır.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Kabızlık (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fekal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impakt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megakolon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rektal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prolapsus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hemoroid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laksatif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alışkanlığı)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Genitoüriner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işlev değişikliği:</a:t>
            </a:r>
          </a:p>
          <a:p>
            <a:endParaRPr lang="tr-TR" dirty="0"/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Mesane kapasitesinde azalma, idrara çıkma sıklığı artma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Elastik doku ve kaslar zayıfladıkça idrar tutamama daha sık görülür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Kadınlarda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perineal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yapıların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atrofisi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vajinal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atrofi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görülür. Vajinal enfeksiyonlar, kaşıntılar, ağrılı cinsel birleşme görülebilir.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Erkeklerde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benign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prostat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hipertrofisi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sık görülür.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2182" r="2316" b="2911"/>
          <a:stretch/>
        </p:blipFill>
        <p:spPr>
          <a:xfrm>
            <a:off x="457200" y="15766"/>
            <a:ext cx="10896600" cy="6857999"/>
          </a:xfrm>
        </p:spPr>
      </p:pic>
    </p:spTree>
    <p:extLst>
      <p:ext uri="{BB962C8B-B14F-4D97-AF65-F5344CB8AC3E}">
        <p14:creationId xmlns:p14="http://schemas.microsoft.com/office/powerpoint/2010/main" val="25373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Yaşlıya özgü öykü 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İşlev kaybı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ve bilişsel fonksiyon yetersizlikleri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sorunlar ve sosyal ortam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dirty="0" smtClean="0"/>
              <a:t>	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Öyküde sorulması gereken ana başlıklar: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İdrar kaçırma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Cinsellik 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Egzersiz-beslenme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Kabızlık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Sigara - alkol tüketimi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Düşmeler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Uyku düzeni, uyku bozuklukları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 öyküsü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destek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ve zihinsel muayene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İşlevselliğin değerlendirilmesi 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Bedensel işlev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Zihinsel işlev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Sık rastlanan kronik hastalıklar açısından değerlendirme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Kanserler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Diyabet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Osteoporoz </a:t>
            </a:r>
          </a:p>
        </p:txBody>
      </p:sp>
    </p:spTree>
    <p:extLst>
      <p:ext uri="{BB962C8B-B14F-4D97-AF65-F5344CB8AC3E}">
        <p14:creationId xmlns:p14="http://schemas.microsoft.com/office/powerpoint/2010/main" val="20688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 muayenenin yanı sıra sık kullanılan test ve ölçekler: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durum değerlendirme sorgulaması (MMDDS)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yaşam aktivite ölçeği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Enstrümental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yaşam aktivite ölçeği (IADL)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 bacak denge testi ve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testi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Snellen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eşeli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Diyapazon ve fısıltı testi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6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Yaşlı sağlığına kapsamlı yaklaşım ile ilgili bilgi vermek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 beslenme değerlendirme ölçeği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Depresyon: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depresyon ölçeği (DGÖ)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Yale depresyon tarama testi (kendinizi sıklıkla üzgün yada kederli hissediyor musunuz)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78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Sık rastlanan kronik hastalıklar açısından değerlendirme: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hastalıklar: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faktörleri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Yılda en az bir kez kan basıncı ölçümü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EKG 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(sigara içenler, HT, DM,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damar hastalığı)</a:t>
            </a:r>
          </a:p>
        </p:txBody>
      </p:sp>
    </p:spTree>
    <p:extLst>
      <p:ext uri="{BB962C8B-B14F-4D97-AF65-F5344CB8AC3E}">
        <p14:creationId xmlns:p14="http://schemas.microsoft.com/office/powerpoint/2010/main" val="35329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USG ile </a:t>
            </a:r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aort anevrizması taraması: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Sigara içen ya da içmiş olan, 65 – 75 yaş arası erkeklerin USG ile bir kez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aort anevrizması açısından değerlendirilmesi önerilir.(A kanıt düzeyi)</a:t>
            </a:r>
          </a:p>
          <a:p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olgular, nabız muayenesi ile ve nabzın aritmik bulunması halinde EKG ile saptanırlar.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  ye bağlı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tromboembolizmden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korunmada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varfarin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kullanılır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INR düzeyi 2-3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Kanserler: </a:t>
            </a:r>
          </a:p>
          <a:p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Akciğer kanseri: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 sigara içiyorsa bıraktırılması yönünde danışmanlık ve destek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 kanseri: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40- 69 yaş arası kadınlara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Yılda bir hekim tarafından klinik muayene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 yılda bir mamografi yapılması</a:t>
            </a:r>
          </a:p>
          <a:p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Mide kanseri: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Helicobacter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pylori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enfeksiyonu, ailede mide kanseri öyküsü, A kan grubu, meyve sebzenin az tüketilmesi, tuzlu, tütsülenmiş hazır gıdalar, sigara, alkol,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risk faktörleridir.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 beslenme, tütün kullanımının bırakılması, varsa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tedavisi, gastrit bulgusu olanlardan risk altındakilerin endoskopik olarak incelenmesi, erken tanı için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taraması yapılması korunma açısından önemlidir.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Serviks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kanseri: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Kişinin önceden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testi yaptırıp yaptırmadığı sorgulanmalı, yapılmadıysa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testi yapılmalıdır.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yaşından sonra, yakın zamanda yapılmış olan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smearleri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normal olan ve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uterusu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kanser dışı nedenlerle alınmış olan kadınlara tarama önerilmez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Kolorektal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kanser: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yaşından başlamak 70 yaşında bitmek üzere yıllık tarama (GGK)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testler negatif dahi olsa 10 yılda bir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kolonoskopi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iki testi negatif olan 70 yaş üzerine taramaya son verilmesi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Birinci derece akrabalarında erken yaşta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kolorektal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kanser,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adenomatöz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polip çıkan bireylerde akrabalarında kanser çıkış yaşından 5 yıl önce tarama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31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Prostat kanseri: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Ailesinde prostat kanseri olanlarda 40 yaşından itibaren,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Ailesinde prostat kanseri olmayanlarda 50 yaşından itibaren  en az 10 yıllık yaşam beklentisi olan hastaya, prostat kanseri, tarama yöntemleri ve tedavisi hakkında bilgi verilmeli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Yıllık taramalar için hasta ile hekim ortak karar</a:t>
            </a:r>
          </a:p>
        </p:txBody>
      </p:sp>
    </p:spTree>
    <p:extLst>
      <p:ext uri="{BB962C8B-B14F-4D97-AF65-F5344CB8AC3E}">
        <p14:creationId xmlns:p14="http://schemas.microsoft.com/office/powerpoint/2010/main" val="24663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Hedefler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Yaşlanmayla gelişen fizyolojik değişiklikleri sayabilmek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Yaşlılarda periyodik muayene, tarama testleri ve yapılması gereken girişimleri sayabilmek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Yaşlılarda düşme, beslenme ve egzersiz konularında danışmanlık verebilmek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tr-TR" dirty="0"/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yaşından itibaren, 3 yılda bir</a:t>
            </a:r>
          </a:p>
        </p:txBody>
      </p:sp>
    </p:spTree>
    <p:extLst>
      <p:ext uri="{BB962C8B-B14F-4D97-AF65-F5344CB8AC3E}">
        <p14:creationId xmlns:p14="http://schemas.microsoft.com/office/powerpoint/2010/main" val="21166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Osteoporoz: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yaş üstü yılda bir biyokimyasal test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iyonize kalsiyum, tam kan sayımı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kreatinin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alkalen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fosfataz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TSH, 25-hidroksivitamin D ölçümleri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yaş üstü kadın ile 70 yaş üstü erkeklerde en az bir kez DEXA ölçümü önerilir.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faktörü varlığında 65 yaş altında en az  1 kez biyokimyasal test yapılması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Düzenli egzersiz, düşme ve çarpmalardan korunma yolları, kilo kontrolü, diyetle yeterli kalsiyum, D vitamini alımı, yeterli güneş ışığına maruz kalma hakkında bilgilendirme, sigara, aşırı alkol alımının önlenmesi önerilir.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Koruyucu hekimlik uygulamaları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Aşılar: </a:t>
            </a:r>
          </a:p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İnfluenza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aşısı: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Bakım evinde kalan yaşlı ve engelliler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Bakım evinde kalmayan ama bir ya da daha fazla kronik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 olan ya da bağışıklığı baskılanmış yaşlılar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Ulusal tıbbi risk sınırı kabul edilen yaşın üzerinde olanlar (pek çok ülkede 65 yaş)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risk gruplarından olan kişilerin bakımı ile uğraşan ya da onlarla aynı evi- ortamı paylaşan kişiler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yıl ekim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kasım aylarında gribe karşı aşılanması önerilir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Pnömokok</a:t>
            </a:r>
            <a:r>
              <a:rPr lang="tr-T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aşısı:</a:t>
            </a:r>
          </a:p>
          <a:p>
            <a:endParaRPr lang="tr-TR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yaş ve üzeri hastalara en az bir kez </a:t>
            </a: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Kronik kalp ve akciğer hastalığı, kronik böbrek yetmezliği ya da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nefrotik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sendrom, diyabet, fonksiyonel ya da anatomik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asplenisi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olanlar ve bağışıklık sistemi baskılanmış olan kişilere 6 yıl sonra ikinci bir doz aşı </a:t>
            </a:r>
          </a:p>
          <a:p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Polisakkarid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aşı, tekrarlanması gerek</a:t>
            </a:r>
          </a:p>
          <a:p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Konjuge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aşı tek doz bağışıklığı sağlamakta</a:t>
            </a:r>
          </a:p>
          <a:p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Difteri </a:t>
            </a:r>
            <a:r>
              <a:rPr lang="tr-TR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tetanoz</a:t>
            </a:r>
            <a:r>
              <a:rPr lang="tr-T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aşısı: </a:t>
            </a:r>
          </a:p>
          <a:p>
            <a:endParaRPr lang="tr-TR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tr-T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yılda bir tekrarlanması gerekmekte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41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0400" y="19399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Sigaranın bırakılması</a:t>
            </a: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/>
              <a:t>Sigara değiştirilebilir </a:t>
            </a:r>
            <a:r>
              <a:rPr lang="tr-TR" sz="2400" dirty="0" err="1"/>
              <a:t>kardiyovasküler</a:t>
            </a:r>
            <a:r>
              <a:rPr lang="tr-TR" sz="2400" dirty="0"/>
              <a:t> risk faktörlerinden biri olmanın yanı sıra osteoporoz ve kalça kırığına yok açmaktadır.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Her </a:t>
            </a:r>
            <a:r>
              <a:rPr lang="tr-TR" sz="2400" dirty="0"/>
              <a:t>başvuran bireyin sigara içip içmediği </a:t>
            </a:r>
            <a:r>
              <a:rPr lang="tr-TR" sz="2400" dirty="0" smtClean="0"/>
              <a:t>sorgulanmalı (A kanıt düzeyi)</a:t>
            </a:r>
          </a:p>
          <a:p>
            <a:endParaRPr lang="tr-TR" sz="2400" dirty="0" smtClean="0"/>
          </a:p>
          <a:p>
            <a:r>
              <a:rPr lang="tr-TR" sz="2400" dirty="0"/>
              <a:t>İ</a:t>
            </a:r>
            <a:r>
              <a:rPr lang="tr-TR" sz="2400" dirty="0" smtClean="0"/>
              <a:t>çiyorsa </a:t>
            </a:r>
            <a:r>
              <a:rPr lang="tr-TR" sz="2400" dirty="0"/>
              <a:t>sigarayı bırakması yönünde danışmanlık ve tedavi </a:t>
            </a:r>
            <a:r>
              <a:rPr lang="tr-TR" sz="2400" dirty="0" smtClean="0"/>
              <a:t>verilmelidir</a:t>
            </a:r>
            <a:r>
              <a:rPr lang="tr-TR" sz="2400" dirty="0"/>
              <a:t>.</a:t>
            </a:r>
          </a:p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Düşmelerin önlenmesi:</a:t>
            </a:r>
          </a:p>
          <a:p>
            <a:endParaRPr lang="tr-T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Yaşlılarda kazaya bağlı ölümlerin en önemli sebebi !!!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Birden fazla neden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Önlenebilir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Düşmeleri önlemede alınabilecek çevresel önlemler, yapılabilecek değişiklikler konusunda bireyin kendisi ve yakını  bilgilendirilmelidir.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Düşme riskinin değerlendirilmesi;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Tinetti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denge ve yürüyüş değerlendirmesi ölçeği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testi (kalkıp yürüme testi)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(kaygan yüzeyler, halı, kilim, engeller, yetersiz aydınlatma, alçak sandalye/koltuk, tuvalet, tutacakların olmaması)</a:t>
            </a:r>
          </a:p>
          <a:p>
            <a:endParaRPr lang="tr-T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Kişiye ait nedenler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i="1" dirty="0" smtClean="0"/>
              <a:t>yürüyüş </a:t>
            </a:r>
            <a:r>
              <a:rPr lang="tr-TR" sz="2400" i="1" dirty="0"/>
              <a:t>ve denge bozuklukları, güçsüzlük, hareket güçlüğü eklem kısıtlılıkları, </a:t>
            </a:r>
            <a:r>
              <a:rPr lang="tr-TR" sz="2400" i="1" dirty="0" smtClean="0"/>
              <a:t>ayak sorunları, </a:t>
            </a:r>
            <a:r>
              <a:rPr lang="tr-TR" sz="2400" i="1" dirty="0" err="1" smtClean="0"/>
              <a:t>vertigo</a:t>
            </a:r>
            <a:r>
              <a:rPr lang="tr-TR" sz="2400" i="1" dirty="0"/>
              <a:t>, </a:t>
            </a:r>
            <a:r>
              <a:rPr lang="tr-TR" sz="2400" i="1" dirty="0" err="1" smtClean="0"/>
              <a:t>postürel</a:t>
            </a:r>
            <a:r>
              <a:rPr lang="tr-TR" sz="2400" i="1" dirty="0" smtClean="0"/>
              <a:t> </a:t>
            </a:r>
            <a:r>
              <a:rPr lang="tr-TR" sz="2400" i="1" dirty="0"/>
              <a:t>hipotansiyon, akut/kronik hastalık, görme bozuklukları, </a:t>
            </a:r>
            <a:r>
              <a:rPr lang="tr-TR" sz="2400" i="1" dirty="0" err="1"/>
              <a:t>mss</a:t>
            </a:r>
            <a:r>
              <a:rPr lang="tr-TR" sz="2400" i="1" dirty="0"/>
              <a:t> bozuklukları, </a:t>
            </a:r>
            <a:r>
              <a:rPr lang="tr-TR" sz="2400" i="1" dirty="0" smtClean="0"/>
              <a:t>bilişsel bozukluk, </a:t>
            </a:r>
            <a:r>
              <a:rPr lang="tr-TR" sz="2400" i="1" dirty="0" err="1" smtClean="0"/>
              <a:t>polifarmasi</a:t>
            </a:r>
            <a:r>
              <a:rPr lang="tr-TR" sz="2400" i="1" dirty="0" smtClean="0"/>
              <a:t>)</a:t>
            </a:r>
          </a:p>
          <a:p>
            <a:endParaRPr lang="tr-T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Kullandığı ilaçlar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sedatif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hipnotik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ilaçlar,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anksiyolitikler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özellikle uzun etkili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benzodiapinler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trisiklik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antidepresanlar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majör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trankilizanlar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fenotiazinler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butirofenonlar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antihipertansifler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kardiyak ilaçlar,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kortikosteroidler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nsaii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antikolinerjik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ilaçlar,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hipoglisemik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ajanlar)</a:t>
            </a:r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34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Düşmeleri önlemek için alınması gereken çevresel önlemler:</a:t>
            </a:r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Kaygan kilimlerin kaldırılması, halıların yere sabitlenmesi</a:t>
            </a: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Eşyaların </a:t>
            </a:r>
            <a:r>
              <a:rPr lang="tr-T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 ve sıkışık yerleştirilmiş olmaması,</a:t>
            </a:r>
            <a:endParaRPr lang="tr-TR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Yerdeki alçak nesne ve mobilyanın kaldırılması</a:t>
            </a: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Yerdeki kabloların kaldırılması</a:t>
            </a: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Yeterli ışıklandırma sağlanması</a:t>
            </a: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Merdivenlerde halı varsa sabitlenmesi, merdiven kenarlarında </a:t>
            </a:r>
            <a:r>
              <a:rPr lang="tr-TR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trabzan</a:t>
            </a:r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olması</a:t>
            </a: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 temizliğinde kaygan malzeme ve cila kullanılmaması</a:t>
            </a: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Banyolara tutacak yerleştirilmesi</a:t>
            </a: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Küvet ve duşta kayganlığı önleyici paspas yerleştirilmesi</a:t>
            </a: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Tuvaletin yükseltilmesi</a:t>
            </a:r>
          </a:p>
          <a:p>
            <a:r>
              <a:rPr lang="tr-T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Evin giriş ve merdivenlerinde çatlak ya da düzensizlikler varsa düzeltilmesi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010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03" y="1690688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74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aşlanma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Yaşlılık bireyin hayatında kendine özgü karakteristikleri olan özel bir dönemdir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– 74 yaş arası ‘genç yaşlı’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– 84 yaş arası ‘orta yaşlı’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yaş ve üstü ‘yaşlı yaşlı’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Beslenme:</a:t>
            </a:r>
          </a:p>
          <a:p>
            <a:endParaRPr lang="tr-TR" sz="2400" b="1" dirty="0" smtClean="0"/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Dengeli beslenme – kalori gereksinimi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Kalori ihtiyacı azalmıştır.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%25-30 yağ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%50-60 karbonhidrat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Diyabet, hipertansiyon,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 açısından beslenme danışmanlığı </a:t>
            </a:r>
          </a:p>
        </p:txBody>
      </p:sp>
    </p:spTree>
    <p:extLst>
      <p:ext uri="{BB962C8B-B14F-4D97-AF65-F5344CB8AC3E}">
        <p14:creationId xmlns:p14="http://schemas.microsoft.com/office/powerpoint/2010/main" val="13635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Öğün sayısının artırılması, her öğünde yenen miktarın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azaltılması.Yiyeceklerin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öğünlere dengeli olarak dağıtılasıyla sindirim güçlükleri önlenir.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konomik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durumu ve beslenme alışkanlıklarına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evsimine uygun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hazırlama 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pişirme şekli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gün her grup yiyecekten(süt ve süt ürünleri, et, yumurta,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kurubaklagil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yağlı tohumlar, sebze ve meyveler, ekmek ve  tahıllar) tüketmek çok önemlidir</a:t>
            </a:r>
          </a:p>
        </p:txBody>
      </p:sp>
    </p:spTree>
    <p:extLst>
      <p:ext uri="{BB962C8B-B14F-4D97-AF65-F5344CB8AC3E}">
        <p14:creationId xmlns:p14="http://schemas.microsoft.com/office/powerpoint/2010/main" val="27432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tüketiminin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desteklenmesi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Posa (20-30 gram /gün)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Kalsiyum ve D vitamini;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Yetişkinler yaşlandıkça kalsiyum gereksinimi artar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 yaşın  üzerindeki kadın ve erkekler için yeterli kalsiyum alımı 1200 mg/gün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297" y="1690688"/>
            <a:ext cx="10515600" cy="4351338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Yaşlılarda hafif ve orta düzey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obezitenin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önemi belirsizdir.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Kişiye göre değerlendirme yapılmalıdır.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yaşın altında ve ideal vücut ağırlığının % 20  üzerinde olan hastalara ölçülü ve tedbirli kilo kaybı önerilmelidir.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yaşın üzerindeki hastalarda eğer dengeli bir diyetle tıbbi durum belirgin olarak düzelecekse kilo kaybı önerilmelidir.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Sağlıklı </a:t>
            </a:r>
            <a:r>
              <a:rPr lang="tr-TR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yaşlanma ve </a:t>
            </a:r>
            <a:r>
              <a:rPr lang="tr-TR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egzersiz</a:t>
            </a:r>
          </a:p>
          <a:p>
            <a:endParaRPr lang="tr-T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Aktif bir yaşam süren ve  düzenli egzersiz yapan bir kişi kendisinden 15-20 yaş daha küçük bir kişiden daha sağlıklı ve aktif bir yaşlılık dönemi geçirebilir.</a:t>
            </a:r>
          </a:p>
          <a:p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etkinlik programına başlamak için hiç kimse çok yaşlı 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değildir.</a:t>
            </a:r>
            <a:endParaRPr lang="tr-T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İlerleyen yaşlarda fiziksel aktivite ve sağlık konularında yapılan bir </a:t>
            </a:r>
            <a:r>
              <a:rPr lang="tr-T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metaanalizde</a:t>
            </a: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fiziksel aktivitenin en büyük oranda </a:t>
            </a:r>
          </a:p>
          <a:p>
            <a:pPr lvl="1"/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Kişinin kendine yararlı olabilmesini (özgüven) sağladığı</a:t>
            </a:r>
          </a:p>
          <a:p>
            <a:pPr lvl="1"/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Dayanıklılığın ve fonksiyonel kapasitenin iyileşmesini</a:t>
            </a:r>
          </a:p>
          <a:p>
            <a:pPr lvl="1"/>
            <a:r>
              <a:rPr lang="tr-T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durumun iyileşmesi</a:t>
            </a:r>
          </a:p>
          <a:p>
            <a:pPr lvl="1"/>
            <a:r>
              <a:rPr lang="tr-T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Sağlığa olumlu yönde 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</a:t>
            </a:r>
          </a:p>
          <a:p>
            <a:pPr lvl="1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tr-TR" dirty="0"/>
          </a:p>
          <a:p>
            <a:pPr lvl="1"/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42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graphicFrame>
        <p:nvGraphicFramePr>
          <p:cNvPr id="78979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37168"/>
              </p:ext>
            </p:extLst>
          </p:nvPr>
        </p:nvGraphicFramePr>
        <p:xfrm>
          <a:off x="819150" y="0"/>
          <a:ext cx="10671175" cy="6891338"/>
        </p:xfrm>
        <a:graphic>
          <a:graphicData uri="http://schemas.openxmlformats.org/drawingml/2006/table">
            <a:tbl>
              <a:tblPr/>
              <a:tblGrid>
                <a:gridCol w="4859338"/>
                <a:gridCol w="3097212"/>
                <a:gridCol w="2714625"/>
              </a:tblGrid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Yaşlanmanın etkisi 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Egzersizin etkisi 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Dinlenme halinde kalp atım hızı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Maksimum kalp atım hızı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Kalp kası sertliği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Maksimum pompalama kapasitesi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 damarlarının sertliği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 basıncı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 vizkozitesi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Boşalma hızı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Kalsiyum içeriği ve gücü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 kütlesi ve gücü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Metabolik hız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Vücut yağ yüzdesi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 şekeri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İnsülin seviyesi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LDL kolesterol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HDL kolesterol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Cinsiyet hormon seviyeleri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 miktar artar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5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Sinir iletimi ve refleksler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daha yavaş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daha hızlı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Uyku kalitesi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Depresyon riski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6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Unutkanlık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8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Yıllardan beri düzenli egzersiz yapan yaşlılar, spor yaşamlarını alıştıkları şekilde devam ettirebilirler. Fakat her yıl tıbbi kontrolden geçmeleri gerekir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Düzenli egzersiz yapmayan yaşlılar herhangi bir spora veya düzenli antrenmana başlamadan önce bir spor hekimi tarafından muayene edilmelidirler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Yaşlılar için egzersiz önerileri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600" dirty="0" smtClean="0"/>
              <a:t>Isınma</a:t>
            </a:r>
          </a:p>
          <a:p>
            <a:endParaRPr lang="tr-TR" sz="2600" dirty="0" smtClean="0"/>
          </a:p>
          <a:p>
            <a:r>
              <a:rPr lang="tr-TR" sz="2600" dirty="0"/>
              <a:t>A</a:t>
            </a:r>
            <a:r>
              <a:rPr lang="tr-TR" sz="2600" dirty="0" smtClean="0"/>
              <a:t>ktif soğuma</a:t>
            </a:r>
          </a:p>
          <a:p>
            <a:endParaRPr lang="tr-TR" sz="2600" dirty="0" smtClean="0"/>
          </a:p>
          <a:p>
            <a:r>
              <a:rPr lang="tr-TR" sz="2600" dirty="0"/>
              <a:t>P</a:t>
            </a:r>
            <a:r>
              <a:rPr lang="tr-TR" sz="2600" dirty="0" smtClean="0"/>
              <a:t>rogramları yavaş yavaş artırma</a:t>
            </a:r>
          </a:p>
          <a:p>
            <a:endParaRPr lang="tr-TR" sz="2600" dirty="0" smtClean="0"/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Aerobik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dayanıklılık, kuvvet, esneklik, denge ve koordinasyon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</a:p>
          <a:p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artırma, iyi bir koordinasyon ve esneklik kazanma üzerinde durulmalıdır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Kardiyorespiratuvar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sistemin dayanıklılığını geliştirmek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49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Yaşlılar için egzersiz önerileri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 ne kadar yaşlı ise anaerobik egzersizden o kadar kaçınılmalıdır.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 hareketlerden ve büyük ağırlıklardan kaçınılmalıdır.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Yalnız olmama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Ortam koşulları</a:t>
            </a:r>
          </a:p>
        </p:txBody>
      </p:sp>
    </p:spTree>
    <p:extLst>
      <p:ext uri="{BB962C8B-B14F-4D97-AF65-F5344CB8AC3E}">
        <p14:creationId xmlns:p14="http://schemas.microsoft.com/office/powerpoint/2010/main" val="1472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egzesiz</a:t>
            </a:r>
            <a:endParaRPr lang="tr-T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Yürüyüş , yüzme, bisiklet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143000" y="669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3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Yaşlanan dünya yaşlanan </a:t>
            </a:r>
            <a:r>
              <a:rPr 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ürkiye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15310" y="1681162"/>
            <a:ext cx="5139559" cy="1330051"/>
          </a:xfrm>
        </p:spPr>
        <p:txBody>
          <a:bodyPr/>
          <a:lstStyle/>
          <a:p>
            <a:r>
              <a:rPr lang="tr-TR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Dünya’da yaş gruplarının nüfusa oranının yıllar içindeki değişimi</a:t>
            </a:r>
            <a:endParaRPr lang="tr-TR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2234" t="8596" r="3616" b="12691"/>
          <a:stretch/>
        </p:blipFill>
        <p:spPr>
          <a:xfrm>
            <a:off x="-157655" y="3389586"/>
            <a:ext cx="5612524" cy="3462993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/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yıllarda dünyada yaşlı nüfusun genç nüfusa oranı hızla artmıştır, bu değişimin gelecek yıllarda da devam edeceği öngörülmektedir.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2050 yılında 5 kişiden birinin 60 yaş ve üzerinde olması beklenmekte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Yaşlı nüfus da kendi içinde yaşlanmakta, 85 yaş üstü nüfus hızla artmaktadır.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5490" cy="333221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2216"/>
            <a:ext cx="6083656" cy="352578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56" y="0"/>
            <a:ext cx="6108344" cy="333221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55" y="3332215"/>
            <a:ext cx="6108345" cy="35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019"/>
            <a:ext cx="2963917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8" y="1265019"/>
            <a:ext cx="2175642" cy="43513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60" y="1265019"/>
            <a:ext cx="70524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945"/>
            <a:ext cx="2096814" cy="486132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14" y="1220945"/>
            <a:ext cx="5035979" cy="486132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8" t="-2396"/>
          <a:stretch/>
        </p:blipFill>
        <p:spPr>
          <a:xfrm>
            <a:off x="7132793" y="1072055"/>
            <a:ext cx="5059207" cy="50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9352"/>
            <a:ext cx="10515600" cy="5057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Kemoproflaksi</a:t>
            </a:r>
            <a:endParaRPr lang="tr-T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Aspirin kullanımı: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Miyokard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infarktüsünü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önleme açısından faydaları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kanamaya sebep olma  potansiyelinden daha fazla olması halinde 45-79 yaşları arasında erkeklerde kullanılması önerilir.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Kadınlarda ise,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iskemik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inmeleri önleme açısından potansiyel faydası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kanama yapma riskinden daha fazlaysa 55 – 79 yaş arasında  kullanımı önerilir.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yaş üzerinde kanıt yok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38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Vitamin 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 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desteği :</a:t>
            </a:r>
          </a:p>
          <a:p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Osteporozun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önlenmesi açısından yeterli kalsiyum alımı (besinler ve kalsiyum takviyesi, D vitamini desteği önemlidir)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/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C, E vitaminleri,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asit destekli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multivitaminlerin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 da antioksidanların kanser ya da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hastalıklardan korunma için kullanımı konusunda kanıtlar yetersizdir.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Evde bakım hizmetleri: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evinde ziyareti onun doğal yaşam koşullarının, ilaçlarının, ev düzeninin daha gerçekçi olarak değerlendirilmesine olanak sağlar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graphicFrame>
        <p:nvGraphicFramePr>
          <p:cNvPr id="99377" name="Group 49"/>
          <p:cNvGraphicFramePr>
            <a:graphicFrameLocks noGrp="1"/>
          </p:cNvGraphicFramePr>
          <p:nvPr>
            <p:ph idx="4294967295"/>
          </p:nvPr>
        </p:nvGraphicFramePr>
        <p:xfrm>
          <a:off x="0" y="15875"/>
          <a:ext cx="12192000" cy="6837492"/>
        </p:xfrm>
        <a:graphic>
          <a:graphicData uri="http://schemas.openxmlformats.org/drawingml/2006/table">
            <a:tbl>
              <a:tblPr/>
              <a:tblGrid>
                <a:gridCol w="6813550"/>
                <a:gridCol w="5378450"/>
              </a:tblGrid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Yaşlılarda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peryodik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muayene, tarama testleri ve yapılması gereken girişimler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Muayene sayısı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Yılda bir (K1)- Yılda 1-4(K2,3)-Gerektiğinde(K4)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 basıncı ve nabız sayımı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 muayenede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Boy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Yılda bir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Ağırlık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 muayenede;Yıllık kayıp 2,5 kg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’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ı ge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ç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erse m,n, n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ü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trisyonel değerlendirme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Ağız ve diş muayenesi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Yıllık diş hekimi kontrol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ü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ö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rme keskinliği muayenesi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Yılda bir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Glokom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Ailede glokom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ö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yk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ü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ü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diyabetli ise, ileri miyop var ise 65 yaşından sonra 1-2 yılda bir g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ö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uzmanı muayenesi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İşitme muayenesi (diapozon, fısıltı)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Yılda bir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ü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ü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 ve denge muayenesi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 muayenede yakınmalar varsa her muayene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Uyku apnesi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Yılda bir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Erkeklerde erektil disfonksiyo n ve androjen yetersizliğinin değerlendirilmesi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Yılda bir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Aile i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ç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ilişkiler, aile i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ç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şiddet, yaşlı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ö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rselenmesi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 muayenede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ADL VE IADL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Yılda bir, K2,3,4 i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ç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her muayenede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Depresyon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 muayenede ve yakınmalar varsa tarama kuvvetle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ö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nerilir. Geriatrik depresyon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ö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ç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eği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Demans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 mental test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Meme muayenesi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Yılda bir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6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graphicFrame>
        <p:nvGraphicFramePr>
          <p:cNvPr id="10146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00721"/>
              </p:ext>
            </p:extLst>
          </p:nvPr>
        </p:nvGraphicFramePr>
        <p:xfrm>
          <a:off x="265113" y="0"/>
          <a:ext cx="11657256" cy="6772155"/>
        </p:xfrm>
        <a:graphic>
          <a:graphicData uri="http://schemas.openxmlformats.org/drawingml/2006/table">
            <a:tbl>
              <a:tblPr/>
              <a:tblGrid>
                <a:gridCol w="4462462"/>
                <a:gridCol w="7194794"/>
              </a:tblGrid>
              <a:tr h="8206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Yaşlılarda peryodik muayene, </a:t>
                      </a: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tarama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testleri ve yapılması gereken girişimler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Hemogram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Kronik hastalık sorunu olanlarda yılda bir kez, 50 yaş ve üzerindeki herkese her 5 yılda bir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Açlık kan şekeri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Semptomatik ise ya da risk faktörleri varsa yapılır; üç yılda bir tekrarlanır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TSH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K1,2 için iki yılda bir, K3 için 3 yılda bir , K4 için düşünülmeli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Prostat spesifik antijen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Hastayla birlikte karar verilir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Gaitada gizli kan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yaşından itibaren 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Sigmoidoskopi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Birinci derece akrabalarında kolon kanseri ya da familial polipozis olan yüksek riskli hastalarda 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Mamografi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yaşından 79 yaşa kadar 1-2 yılda bir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Pap smear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Hiç yapılmadıysa bir yıl arayla 2 kez, sonra 70 yaşına kadar 1-3 yılda bir, daha önceki testler normal ise 65 yaştan sonra yapılmayabilir 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Osteoporoz- kemik yoğunluğu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K1-2-3 için bir kez önerilir, K 4 için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önerilmez.kemik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yoğunluğunun ölçülemediği durumlarda osteoporoz açısından kişinin risk değerlendirmesi yapılır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2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10240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 </a:t>
            </a:r>
          </a:p>
        </p:txBody>
      </p:sp>
      <p:graphicFrame>
        <p:nvGraphicFramePr>
          <p:cNvPr id="102502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25530"/>
              </p:ext>
            </p:extLst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/>
              <a:tblGrid>
                <a:gridCol w="4733800"/>
                <a:gridCol w="7458200"/>
              </a:tblGrid>
              <a:tr h="8117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Aşılar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Difteri/tetanoz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Hiç aşılanmadıysa bir seri aşılama;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8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İnfluenza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Yılda bir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Pnömokok aşısı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 kez; risk grubunda 6 yıl sonra tekrar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8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Danışmanlık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Beslenme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 beslenme değerlendirme ölçeği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Egzersiz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Düzenli ve ihtiyaca göre 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1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Sigara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 muayenede 3 dk danışmanlık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Alkol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 az 1 görüşmede 15 dakika danışmanlık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Düşmelerin önlenmesi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 muayenede 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8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Kendi kendine meme muayenesi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Eğitim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Uyku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Uyku düzeni açısından danışmanlık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Kemoprofilaksi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1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Aspirin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Mı öyküsü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Kalsiyum-vitamin D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 IU Vitamin D+ 500 mg kalsiyum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sitrat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gün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8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lgu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yaşında kadın hasta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Yakınması: yok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Sürekli kullandığı ilaçların yeniden reçete edilmesi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Hatır sorulduğunda aslında çok iyi olmadığını, geçen hafta düştüğünü, hala her yerinin ağrıdığını ifade eder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Muayeneye yeğeni ile gelen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yalnız yaşamakta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75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2262" y="0"/>
            <a:ext cx="7099738" cy="1245475"/>
          </a:xfrm>
        </p:spPr>
        <p:txBody>
          <a:bodyPr>
            <a:normAutofit/>
          </a:bodyPr>
          <a:lstStyle/>
          <a:p>
            <a:pPr algn="ctr"/>
            <a:r>
              <a:rPr 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Yaşlanan dünya yaşlanan Türkiye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391807" cy="3389586"/>
          </a:xfr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587"/>
            <a:ext cx="5391806" cy="3468413"/>
          </a:xfrm>
        </p:spPr>
      </p:pic>
      <p:sp>
        <p:nvSpPr>
          <p:cNvPr id="3" name="Metin kutusu 2"/>
          <p:cNvSpPr txBox="1"/>
          <p:nvPr/>
        </p:nvSpPr>
        <p:spPr>
          <a:xfrm>
            <a:off x="6182710" y="1891862"/>
            <a:ext cx="5218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de yıllara göre yaş piramidi projeksiyonları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2050 yılında Türkiye nüfusunda 16 milyon yaşlı olacağı öngörülmektedir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355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4721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Öyküsü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bir hafta önce gece tuvalet gereksinimi için yataktan kalktığını, birkaç adım attıktan sonra başının döndüğünü, dengesini sağlayamadığını ve sağ yana doğru düştüğünü ifade ediyor.</a:t>
            </a: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Düştüğü sırada yalnız</a:t>
            </a: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şeye takılmadığı</a:t>
            </a: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Düşme sonrası sağ üstü kol, sağ yan ve göğüs ağrısı olduğu, ayrıca zaten sıklıkla her iki dizinin ağrıdığını ifade ediyor.</a:t>
            </a: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de defalarca düşmüş</a:t>
            </a: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 yılında düşme sonrası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femur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başı kırığı nedeni ile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opere</a:t>
            </a:r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Yeğeni, oturduğu yada yattığı yerden kalktığında dengesini yitirdiğini, düşeyazdığını belirtiyor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Özgeçmiş: 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KOAH( 20 yıldır),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ronik AF(20 yıldır), 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Karaciğer kist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hidatiği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 yıl önce),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Kansızlık(uzun süredir)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Depresyon(3 yıl önce)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ekstremitelerde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variköz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venler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yıldır)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4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Kullandığı ilaçlar: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Budesonid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nebul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4x1,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İpratropium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salbutamol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4x1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Furosemid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mg 2/7 - 1x1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Parasetamol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kodein ihtiyaç duyduğunda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Verapamil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 mg 2x1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 100mg 1x1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Trazadone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mg 1x1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Pramipexol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1mg 2x1 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Simvastatin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mg 1x1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 evde de kullandığı isimlerini hatırlayamadığı bir takım ilaçları bulunmakta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12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işlevselliğinin değerlendirilmesi için Günlük yaşam işlevleri ölçeği ve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yaşam aktivite ölçeği kullanıldı.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banyoya girmek için yardıma gereksinim duymakta, bunun dışında tüm aktivitelerinde bağımsız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durum değerlendirmesi için yapılan Mini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durum değerlendirme testi skoru 28 puan hesaplandı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eslenme öyküsü: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 iştahının çok iyi olmadığını ancak en az üç öğün yemeye gayet ettiğini ifade ediyor. Dişleri takma olduğu için çiğnemede güçlük çekiyor. Yemeklerini kendisi hazırlıyor, alışverişi çalışan yardımcı yapıyor. Son 2-3 ayda yaklaşık 5 kg kadar vermiş. 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 beslenme değerlendirmesi skoru 19 olan hasta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malnütrisyon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riski taşımaktadır. 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Psikososyal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öykü: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 okul mezunu, ev hanımı, eşini 24 yıl önce kaybetmiş, sosyal güvencesi var, çocuğu yok, yalnız yaşıyor, gündüzleri bir bakıcı yardıma geliyor.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 yeğeni sık sık ziyaretine geliyor. Son yıllarda pek dışarı çıkmıyor, sosyal etkinliklere katılmıyor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Uykuya dalmakta güçlük çekiyor, bu nedenle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trazadon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kullanıyor.(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antidepresan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dozunda değil)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Uykuya dalmakta güçlük, yalnız yaşaması, sosyal ilişkilerde azalma nedeni ile uygulanan psikiyatrik muayene ve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depresyon ölçeği ile depresyonu olmadığına karar verildi.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4662"/>
            <a:ext cx="10515600" cy="52499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Fizik muayene</a:t>
            </a:r>
          </a:p>
          <a:p>
            <a:pPr marL="0" indent="0">
              <a:buNone/>
            </a:pPr>
            <a:endParaRPr lang="tr-T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kg, 153 cm, baston kullanan,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postürü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kifotik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130/70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–ayakta 2. dakika 110/65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Nabız: 72 /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aritmik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odaklarda 2. derece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üfürüm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Solunum sesleri nadir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ronküs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Gözlük kullanıyor, merkezde bulanıklık, karaltı tarif ediyor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Snellen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eşeli ; 20/40 görüyor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Fısıltı testi: 4/6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 testi:28 sn. koltuktan kalkarken geriye doğru kaykılıyor, ağır adımlarla yürüyor ancak yan sallanma yok.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test:28 puan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99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özgeçmişi de dikkate alınarak aşağıdaki laboratuvar tetkikleri isteniyor: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AKŞ: 112 mg/dl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BUN:22, Kreatinin:1.01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kolesterol:164mg/dl, LDL:81mg/dl,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KCFT normal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Hb:10.4 g/dl,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Htc:30.5%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Mcv:85,6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Kapsamlı değerlendirme ile saptanan problemler: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yaş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Kronik hastalık varlığı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Düşme riski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Postürel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hipotansiyon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Anemi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Polifarmasi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Denge kusuru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yönetimi</a:t>
            </a:r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4662"/>
            <a:ext cx="10515600" cy="4742301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Düşme riskini azaltabilecek çevresel faktörler tarif edildikten sonra uygun bir zamanda ev ziyareti planlandı.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Düşme riskini ve etkileşim ihtimalini azaltabilmek için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trazadon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kesilip uyku problemi ile başa çıkabilmek için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nonfarmakolojik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öneriler, uyku hijyeni ile ilgili mesajlar iletildi.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LDL  normal olması ve aldığı ilaç sayısını azaltmak amacı ile 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antihiperlipidemik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kesildi.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Dengeyi kolaylaştırabilecek egzersiz önerilerek, uygun yardımcı araç kullanımı için fizik tedavi ve rehabilitasyon konsültasyonu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planlandı.Postürel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hipotansiyon için davranışsal öneriler: yatak başının yükseltilmesi, yavaş kalkma, varis çorabı önerildi.</a:t>
            </a:r>
          </a:p>
          <a:p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39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DSÖ ‘Aktif Yaşlanma’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 yaşlandıkça yaşam kalitesini zenginleştirmek amacı ile sağlık, yaşama katılım ve güvenlik fırsatlarının iyileştirilmesi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‘Yaşlı dostu birinci basamak sağlık merkezi’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35117"/>
            <a:ext cx="10515600" cy="5041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Anemi değerlendirilmesi sonrası demir tedavisi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başlandı.Hastaya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yakınlarına beslenme önerilerinde bulunuldu.</a:t>
            </a:r>
          </a:p>
          <a:p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Görme bozukluğu için göz konsültasyonu planlandı.</a:t>
            </a:r>
          </a:p>
          <a:p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Ağız diş sağlığı nedeni ile diş hekimine görünmesi tavsiye edildi.</a:t>
            </a:r>
          </a:p>
          <a:p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Pnömokok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aşısı uygulandı.</a:t>
            </a:r>
          </a:p>
          <a:p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 ziyareti planlandı, evdeki ilaçların ve yaşadığı çevrenin değerlendirilmesinin, yaşamının devamını nerede geçireceği konusunun tartışılmasının ev ziyareti sırasında yapılmasına karar verildi.</a:t>
            </a:r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901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4751"/>
          </a:xfrm>
        </p:spPr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Kaynaklar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6717"/>
            <a:ext cx="10515600" cy="3670246"/>
          </a:xfrm>
        </p:spPr>
        <p:txBody>
          <a:bodyPr>
            <a:normAutofit/>
          </a:bodyPr>
          <a:lstStyle/>
          <a:p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 hekimleri için Yaşlı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ağlığına Bütüncül Yaklaşım.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S.Çifçili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  <a:p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Lange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Hekimliği Tanı ve Tedavi</a:t>
            </a:r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Yaşlanma bir süreçtir</a:t>
            </a:r>
          </a:p>
          <a:p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 yaşlanma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yaşlılık belirtilerinin görülmemesi değil, bireyin yaşlanma sürecine bağlı değişikliklere kolay adapte olabilmesidir.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İyi ve sağlıklı yaşlanma;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1- Hastalık ve sakatlık olasılığının düşük olması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Zihinsel ve fiziksel fonksiyonların yüksek olması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Yaşama aktif bağlılık</a:t>
            </a:r>
          </a:p>
        </p:txBody>
      </p:sp>
    </p:spTree>
    <p:extLst>
      <p:ext uri="{BB962C8B-B14F-4D97-AF65-F5344CB8AC3E}">
        <p14:creationId xmlns:p14="http://schemas.microsoft.com/office/powerpoint/2010/main" val="14885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Yaşlı bireylerin genel sağlık ve iyilik durumu oldukça karmaşıktır 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birbiri ile etkileşen pek çok sürece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bağlıdır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lvl="1">
              <a:spcBef>
                <a:spcPts val="1000"/>
              </a:spcBef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Risk faktörlerine maruz kalma</a:t>
            </a:r>
          </a:p>
          <a:p>
            <a:pPr lvl="1">
              <a:buFontTx/>
              <a:buChar char="-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 bağlı ortaya çıkan biyolojik değişiklikler</a:t>
            </a:r>
          </a:p>
          <a:p>
            <a:pPr lvl="1">
              <a:buFontTx/>
              <a:buChar char="-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Rahatsızlıkların ilerlemesi, sonuçları</a:t>
            </a:r>
          </a:p>
          <a:p>
            <a:pPr lvl="1">
              <a:buFontTx/>
              <a:buChar char="-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İşlevselliğin etkilenmesi</a:t>
            </a:r>
          </a:p>
          <a:p>
            <a:pPr lvl="1">
              <a:buFontTx/>
              <a:buChar char="-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 klinik olaylarla etkileşim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2823</Words>
  <Application>Microsoft Office PowerPoint</Application>
  <PresentationFormat>Özel</PresentationFormat>
  <Paragraphs>718</Paragraphs>
  <Slides>71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71</vt:i4>
      </vt:variant>
    </vt:vector>
  </HeadingPairs>
  <TitlesOfParts>
    <vt:vector size="75" baseType="lpstr">
      <vt:lpstr>Office Teması</vt:lpstr>
      <vt:lpstr>1_Office Teması</vt:lpstr>
      <vt:lpstr>2_Office Teması</vt:lpstr>
      <vt:lpstr>3_Office Teması</vt:lpstr>
      <vt:lpstr>Yaşlı Sağlığına Kapsamlı Yaklaşım</vt:lpstr>
      <vt:lpstr>Amaç</vt:lpstr>
      <vt:lpstr>Hedefler</vt:lpstr>
      <vt:lpstr>Yaşlanma</vt:lpstr>
      <vt:lpstr> Yaşlanan dünya yaşlanan Türkiye</vt:lpstr>
      <vt:lpstr>Yaşlanan dünya yaşlanan Türkiye</vt:lpstr>
      <vt:lpstr>DSÖ ‘Aktif Yaşlanma’</vt:lpstr>
      <vt:lpstr> </vt:lpstr>
      <vt:lpstr> </vt:lpstr>
      <vt:lpstr>Yaşlanmayla gelişen fizyolojik değişiklikler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Koruyucu hekimlik uygulamaları</vt:lpstr>
      <vt:lpstr> </vt:lpstr>
      <vt:lpstr> </vt:lpstr>
      <vt:lpstr> </vt:lpstr>
      <vt:lpstr> </vt:lpstr>
      <vt:lpstr> </vt:lpstr>
      <vt:lpstr>Düşmeleri önlemek için alınması gereken çevresel önlemler:</vt:lpstr>
      <vt:lpstr> </vt:lpstr>
      <vt:lpstr> </vt:lpstr>
      <vt:lpstr> </vt:lpstr>
      <vt:lpstr> </vt:lpstr>
      <vt:lpstr> </vt:lpstr>
      <vt:lpstr> </vt:lpstr>
      <vt:lpstr> </vt:lpstr>
      <vt:lpstr> </vt:lpstr>
      <vt:lpstr> Yaşlılar için egzersiz önerileri</vt:lpstr>
      <vt:lpstr> Yaşlılar için egzersiz önerileri</vt:lpstr>
      <vt:lpstr>PowerPoint Sunusu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Olgu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Hastanın yönetimi</vt:lpstr>
      <vt:lpstr> </vt:lpstr>
      <vt:lpstr> Kaynaklar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emel ardic</dc:creator>
  <cp:lastModifiedBy>Win7</cp:lastModifiedBy>
  <cp:revision>212</cp:revision>
  <dcterms:created xsi:type="dcterms:W3CDTF">2017-04-04T06:39:36Z</dcterms:created>
  <dcterms:modified xsi:type="dcterms:W3CDTF">2017-04-19T06:44:43Z</dcterms:modified>
</cp:coreProperties>
</file>