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0"/>
  </p:notesMasterIdLst>
  <p:sldIdLst>
    <p:sldId id="256" r:id="rId2"/>
    <p:sldId id="368" r:id="rId3"/>
    <p:sldId id="264" r:id="rId4"/>
    <p:sldId id="258" r:id="rId5"/>
    <p:sldId id="353" r:id="rId6"/>
    <p:sldId id="300" r:id="rId7"/>
    <p:sldId id="259" r:id="rId8"/>
    <p:sldId id="354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355" r:id="rId19"/>
    <p:sldId id="281" r:id="rId20"/>
    <p:sldId id="270" r:id="rId21"/>
    <p:sldId id="271" r:id="rId22"/>
    <p:sldId id="272" r:id="rId23"/>
    <p:sldId id="273" r:id="rId24"/>
    <p:sldId id="274" r:id="rId25"/>
    <p:sldId id="301" r:id="rId26"/>
    <p:sldId id="275" r:id="rId27"/>
    <p:sldId id="351" r:id="rId28"/>
    <p:sldId id="276" r:id="rId29"/>
    <p:sldId id="277" r:id="rId30"/>
    <p:sldId id="278" r:id="rId31"/>
    <p:sldId id="361" r:id="rId32"/>
    <p:sldId id="279" r:id="rId33"/>
    <p:sldId id="362" r:id="rId34"/>
    <p:sldId id="280" r:id="rId35"/>
    <p:sldId id="363" r:id="rId36"/>
    <p:sldId id="282" r:id="rId37"/>
    <p:sldId id="364" r:id="rId38"/>
    <p:sldId id="283" r:id="rId39"/>
    <p:sldId id="365" r:id="rId40"/>
    <p:sldId id="284" r:id="rId41"/>
    <p:sldId id="285" r:id="rId42"/>
    <p:sldId id="356" r:id="rId43"/>
    <p:sldId id="286" r:id="rId44"/>
    <p:sldId id="358" r:id="rId45"/>
    <p:sldId id="357" r:id="rId46"/>
    <p:sldId id="287" r:id="rId47"/>
    <p:sldId id="359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352" r:id="rId58"/>
    <p:sldId id="374" r:id="rId59"/>
    <p:sldId id="298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75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34" r:id="rId80"/>
    <p:sldId id="321" r:id="rId81"/>
    <p:sldId id="322" r:id="rId82"/>
    <p:sldId id="323" r:id="rId83"/>
    <p:sldId id="324" r:id="rId84"/>
    <p:sldId id="325" r:id="rId85"/>
    <p:sldId id="335" r:id="rId86"/>
    <p:sldId id="337" r:id="rId87"/>
    <p:sldId id="326" r:id="rId88"/>
    <p:sldId id="341" r:id="rId89"/>
    <p:sldId id="339" r:id="rId90"/>
    <p:sldId id="340" r:id="rId91"/>
    <p:sldId id="367" r:id="rId92"/>
    <p:sldId id="347" r:id="rId93"/>
    <p:sldId id="342" r:id="rId94"/>
    <p:sldId id="369" r:id="rId95"/>
    <p:sldId id="360" r:id="rId96"/>
    <p:sldId id="343" r:id="rId97"/>
    <p:sldId id="348" r:id="rId98"/>
    <p:sldId id="370" r:id="rId99"/>
    <p:sldId id="371" r:id="rId100"/>
    <p:sldId id="372" r:id="rId101"/>
    <p:sldId id="366" r:id="rId102"/>
    <p:sldId id="331" r:id="rId103"/>
    <p:sldId id="332" r:id="rId104"/>
    <p:sldId id="336" r:id="rId105"/>
    <p:sldId id="377" r:id="rId106"/>
    <p:sldId id="376" r:id="rId107"/>
    <p:sldId id="299" r:id="rId108"/>
    <p:sldId id="373" r:id="rId10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2" clrIdx="0">
    <p:extLst>
      <p:ext uri="{19B8F6BF-5375-455C-9EA6-DF929625EA0E}">
        <p15:presenceInfo xmlns:p15="http://schemas.microsoft.com/office/powerpoint/2012/main" userId="12c3f94b646dcb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242" autoAdjust="0"/>
  </p:normalViewPr>
  <p:slideViewPr>
    <p:cSldViewPr snapToGrid="0">
      <p:cViewPr varScale="1">
        <p:scale>
          <a:sx n="54" d="100"/>
          <a:sy n="54" d="100"/>
        </p:scale>
        <p:origin x="17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4T11:56:17.337" idx="1">
    <p:pos x="10" y="10"/>
    <p:text>idiyosenkratik cümleler: ilgili kişilerin bildiği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4T12:48:41.600" idx="2">
    <p:pos x="630" y="3619"/>
    <p:text>özellkle erken dönem yaş ihmallerinin kortikal gelişimi bozarak dikkat ile ilgili beyin bölgelerinde atipik işleve yol açmakta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0972-0A55-4A02-B3A5-BD4D74BB456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AFC0-524C-4934-B2D1-AC78F52E83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0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AFC0-524C-4934-B2D1-AC78F52E833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93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AFC0-524C-4934-B2D1-AC78F52E833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76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EKG,</a:t>
            </a:r>
            <a:r>
              <a:rPr lang="tr-TR" b="1" baseline="0" dirty="0" smtClean="0"/>
              <a:t> EKO </a:t>
            </a:r>
            <a:r>
              <a:rPr lang="tr-TR" baseline="0" dirty="0" smtClean="0"/>
              <a:t>gibi ileri tetkikler ancak önceden bilinen bir kalp hastalığı veya ailede erken yaşta ani ölüm varsa </a:t>
            </a:r>
            <a:r>
              <a:rPr lang="tr-TR" baseline="0" dirty="0" err="1" smtClean="0"/>
              <a:t>endikedir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AFC0-524C-4934-B2D1-AC78F52E833D}" type="slidenum">
              <a:rPr lang="tr-TR" smtClean="0"/>
              <a:t>93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67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AFC0-524C-4934-B2D1-AC78F52E833D}" type="slidenum">
              <a:rPr lang="tr-TR" smtClean="0"/>
              <a:t>95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6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Kilo kaybı</a:t>
            </a:r>
            <a:r>
              <a:rPr lang="tr-TR" b="1" baseline="0" dirty="0" smtClean="0"/>
              <a:t> </a:t>
            </a:r>
            <a:r>
              <a:rPr lang="tr-TR" baseline="0" dirty="0" smtClean="0"/>
              <a:t>ailelerde endişeye sebep olmakta ancak yapılan çalışmalarda </a:t>
            </a:r>
            <a:r>
              <a:rPr lang="tr-TR" b="1" baseline="0" dirty="0" smtClean="0"/>
              <a:t>hedef boya </a:t>
            </a:r>
            <a:r>
              <a:rPr lang="tr-TR" baseline="0" dirty="0" smtClean="0"/>
              <a:t>etkisinin olmadığı gösterilmiş.</a:t>
            </a:r>
          </a:p>
          <a:p>
            <a:r>
              <a:rPr lang="tr-TR" b="1" baseline="0" dirty="0" smtClean="0"/>
              <a:t>GİS </a:t>
            </a:r>
            <a:r>
              <a:rPr lang="tr-TR" baseline="0" dirty="0" smtClean="0"/>
              <a:t>yan etkileri </a:t>
            </a:r>
            <a:r>
              <a:rPr lang="tr-TR" b="1" baseline="0" dirty="0" smtClean="0"/>
              <a:t>ilaç dozunu düşürerek ve saatini değiştirerek </a:t>
            </a:r>
            <a:r>
              <a:rPr lang="tr-TR" baseline="0" dirty="0" err="1" smtClean="0"/>
              <a:t>tolere</a:t>
            </a:r>
            <a:r>
              <a:rPr lang="tr-TR" baseline="0" dirty="0" smtClean="0"/>
              <a:t> edilebilir hale getirilebilmekte.</a:t>
            </a:r>
          </a:p>
          <a:p>
            <a:endParaRPr lang="tr-TR" baseline="0" dirty="0" smtClean="0"/>
          </a:p>
          <a:p>
            <a:r>
              <a:rPr lang="tr-TR" b="1" baseline="0" dirty="0" smtClean="0"/>
              <a:t>Uyku</a:t>
            </a:r>
            <a:r>
              <a:rPr lang="tr-TR" baseline="0" dirty="0" smtClean="0"/>
              <a:t>; uyku hijyeni, 1 saat kala ekranı kapatmak, kafein </a:t>
            </a:r>
            <a:r>
              <a:rPr lang="tr-TR" baseline="0" dirty="0" err="1" smtClean="0"/>
              <a:t>vs</a:t>
            </a:r>
            <a:endParaRPr lang="tr-TR" baseline="0" dirty="0" smtClean="0"/>
          </a:p>
          <a:p>
            <a:r>
              <a:rPr lang="tr-TR" baseline="0" dirty="0" smtClean="0"/>
              <a:t>          1 saat önce</a:t>
            </a:r>
            <a:r>
              <a:rPr lang="tr-TR" b="1" baseline="0" dirty="0" smtClean="0"/>
              <a:t> melatonin </a:t>
            </a:r>
            <a:r>
              <a:rPr lang="tr-TR" baseline="0" dirty="0" smtClean="0"/>
              <a:t>eklemek, </a:t>
            </a:r>
          </a:p>
          <a:p>
            <a:r>
              <a:rPr lang="tr-TR" baseline="0" dirty="0" smtClean="0"/>
              <a:t>          akşamüstü </a:t>
            </a:r>
            <a:r>
              <a:rPr lang="tr-TR" b="1" baseline="0" dirty="0" smtClean="0"/>
              <a:t>REBOUND fenomeni </a:t>
            </a:r>
            <a:r>
              <a:rPr lang="tr-TR" baseline="0" dirty="0" smtClean="0"/>
              <a:t>için ek doz kısa salınımlı tablet eklemek</a:t>
            </a:r>
          </a:p>
          <a:p>
            <a:endParaRPr lang="tr-TR" baseline="0" dirty="0" smtClean="0"/>
          </a:p>
          <a:p>
            <a:r>
              <a:rPr lang="tr-TR" b="1" baseline="0" dirty="0" smtClean="0"/>
              <a:t>Tik</a:t>
            </a:r>
            <a:r>
              <a:rPr lang="tr-TR" baseline="0" dirty="0" smtClean="0"/>
              <a:t> bozuklarında; </a:t>
            </a:r>
            <a:r>
              <a:rPr lang="tr-TR" baseline="0" dirty="0" err="1" smtClean="0"/>
              <a:t>stimülan</a:t>
            </a:r>
            <a:r>
              <a:rPr lang="tr-TR" baseline="0" dirty="0" smtClean="0"/>
              <a:t> tedavi öncesinde yok iken sonradan başlamışsa: </a:t>
            </a:r>
            <a:r>
              <a:rPr lang="tr-TR" baseline="0" dirty="0" smtClean="0">
                <a:sym typeface="Wingdings" panose="05000000000000000000" pitchFamily="2" charset="2"/>
              </a:rPr>
              <a:t> </a:t>
            </a:r>
            <a:r>
              <a:rPr lang="tr-TR" baseline="0" dirty="0" err="1" smtClean="0">
                <a:sym typeface="Wingdings" panose="05000000000000000000" pitchFamily="2" charset="2"/>
              </a:rPr>
              <a:t>dehb</a:t>
            </a:r>
            <a:r>
              <a:rPr lang="tr-TR" baseline="0" dirty="0" smtClean="0">
                <a:sym typeface="Wingdings" panose="05000000000000000000" pitchFamily="2" charset="2"/>
              </a:rPr>
              <a:t> semptomlarında iyileşme varsa tik için </a:t>
            </a:r>
            <a:r>
              <a:rPr lang="tr-TR" b="1" baseline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antipsikotik</a:t>
            </a:r>
            <a:r>
              <a:rPr lang="tr-TR" b="1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ekle</a:t>
            </a:r>
          </a:p>
          <a:p>
            <a:r>
              <a:rPr lang="tr-TR" baseline="0" dirty="0" smtClean="0">
                <a:sym typeface="Wingdings" panose="05000000000000000000" pitchFamily="2" charset="2"/>
              </a:rPr>
              <a:t>                                                                                                                          </a:t>
            </a:r>
            <a:r>
              <a:rPr lang="tr-TR" baseline="0" dirty="0" err="1" smtClean="0">
                <a:sym typeface="Wingdings" panose="05000000000000000000" pitchFamily="2" charset="2"/>
              </a:rPr>
              <a:t>dehb</a:t>
            </a:r>
            <a:r>
              <a:rPr lang="tr-TR" baseline="0" dirty="0" smtClean="0">
                <a:sym typeface="Wingdings" panose="05000000000000000000" pitchFamily="2" charset="2"/>
              </a:rPr>
              <a:t> semptomlarında da beklenen iyileşme gözlenmemişse ilacı kesip, </a:t>
            </a:r>
            <a:r>
              <a:rPr lang="tr-TR" b="1" baseline="0" dirty="0" err="1" smtClean="0">
                <a:sym typeface="Wingdings" panose="05000000000000000000" pitchFamily="2" charset="2"/>
              </a:rPr>
              <a:t>atomoksetin</a:t>
            </a:r>
            <a:r>
              <a:rPr lang="tr-TR" b="1" baseline="0" dirty="0" smtClean="0">
                <a:sym typeface="Wingdings" panose="05000000000000000000" pitchFamily="2" charset="2"/>
              </a:rPr>
              <a:t> grubundan ilaca geç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AFC0-524C-4934-B2D1-AC78F52E833D}" type="slidenum">
              <a:rPr lang="tr-TR" smtClean="0"/>
              <a:t>96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49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Büyüme (</a:t>
            </a:r>
            <a:r>
              <a:rPr lang="tr-TR" dirty="0" err="1" smtClean="0"/>
              <a:t>boy,kilo,BMI</a:t>
            </a:r>
            <a:r>
              <a:rPr lang="tr-TR" dirty="0" smtClean="0"/>
              <a:t>) açısında ilk geride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b="1" dirty="0" smtClean="0">
                <a:sym typeface="Wingdings" panose="05000000000000000000" pitchFamily="2" charset="2"/>
              </a:rPr>
              <a:t>3 yıl içinde akranlarını yakalar</a:t>
            </a:r>
          </a:p>
          <a:p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Uykusuzluk</a:t>
            </a:r>
            <a:r>
              <a:rPr lang="tr-TR" baseline="0" dirty="0" smtClean="0">
                <a:sym typeface="Wingdings" panose="05000000000000000000" pitchFamily="2" charset="2"/>
              </a:rPr>
              <a:t>  </a:t>
            </a:r>
            <a:r>
              <a:rPr lang="tr-TR" b="1" baseline="0" dirty="0" smtClean="0">
                <a:sym typeface="Wingdings" panose="05000000000000000000" pitchFamily="2" charset="2"/>
              </a:rPr>
              <a:t>sabahları tek doz</a:t>
            </a:r>
          </a:p>
          <a:p>
            <a:r>
              <a:rPr lang="tr-TR" baseline="0" dirty="0" smtClean="0">
                <a:sym typeface="Wingdings" panose="05000000000000000000" pitchFamily="2" charset="2"/>
              </a:rPr>
              <a:t>Uyku hali zamanla azalması beklenir, azalmazsa </a:t>
            </a:r>
            <a:r>
              <a:rPr lang="tr-TR" b="1" baseline="0" dirty="0" smtClean="0">
                <a:sym typeface="Wingdings" panose="05000000000000000000" pitchFamily="2" charset="2"/>
              </a:rPr>
              <a:t>akşamlar tek doz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AFC0-524C-4934-B2D1-AC78F52E833D}" type="slidenum">
              <a:rPr lang="tr-TR" smtClean="0"/>
              <a:t>99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08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60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8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41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32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67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56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0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60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3ED6-25CD-41EA-B16F-C105305DFD9B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849A-8224-46C4-939C-4C424BE2E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82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utism-spectrum-disorder-evaluation-and-diagnosis?search=otizm%20spektrum%20bozuklu%C4%9Fu%20dsm-V&amp;source=search_result&amp;selectedTitle=1~150&amp;usage_type=default&amp;display_rank=1#H10" TargetMode="External"/><Relationship Id="rId2" Type="http://schemas.openxmlformats.org/officeDocument/2006/relationships/hyperlink" Target="https://www.uptodate.com/contents/attention-deficit-hyperactivity-disorder-in-children-and-adolescents-clinical-features-and-diagnosis?search=otizm%20spektrum%20bozuklu%C4%9Fu%20dsm-V&amp;topicRef=628&amp;source=related_link#H5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9036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4000" dirty="0" smtClean="0"/>
              <a:t>OTİZM SPEKTRUM BOZUKLUĞU</a:t>
            </a:r>
            <a:br>
              <a:rPr lang="tr-TR" sz="4000" dirty="0" smtClean="0"/>
            </a:br>
            <a:r>
              <a:rPr lang="tr-TR" sz="4000" dirty="0"/>
              <a:t>&amp;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DİKKAT EKSİKLİĞİ HİPERAKTİVİTE BOZUKLUĞU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145735"/>
            <a:ext cx="9144000" cy="1655762"/>
          </a:xfrm>
        </p:spPr>
        <p:txBody>
          <a:bodyPr/>
          <a:lstStyle/>
          <a:p>
            <a:r>
              <a:rPr lang="tr-TR" dirty="0" smtClean="0"/>
              <a:t>Arş. Gör. Dr. Asuman Sena PEHLİVAN</a:t>
            </a:r>
          </a:p>
          <a:p>
            <a:r>
              <a:rPr lang="tr-TR" dirty="0" smtClean="0"/>
              <a:t>12.04.2022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8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3100" b="1" dirty="0" smtClean="0"/>
              <a:t>1)Şimdi </a:t>
            </a:r>
            <a:r>
              <a:rPr lang="tr-TR" sz="3100" b="1" dirty="0"/>
              <a:t>veya </a:t>
            </a:r>
            <a:r>
              <a:rPr lang="tr-TR" sz="3100" b="1" dirty="0" smtClean="0"/>
              <a:t>geçmişte farklı şekillerde görülen toplumsal </a:t>
            </a:r>
            <a:r>
              <a:rPr lang="tr-TR" sz="3100" b="1" dirty="0"/>
              <a:t>iletişim ve toplumsal</a:t>
            </a:r>
            <a:r>
              <a:rPr lang="tr-TR" sz="3100" b="1" dirty="0" smtClean="0"/>
              <a:t> </a:t>
            </a:r>
            <a:r>
              <a:rPr lang="tr-TR" sz="3100" b="1" dirty="0"/>
              <a:t>etkileşimde kalıcı </a:t>
            </a:r>
            <a:r>
              <a:rPr lang="tr-TR" sz="3100" b="1" dirty="0" smtClean="0"/>
              <a:t>eksiklikler( üçü de bulunmalıdır):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T</a:t>
            </a:r>
            <a:r>
              <a:rPr lang="tr-TR" sz="2600" dirty="0" smtClean="0"/>
              <a:t>oplumsal</a:t>
            </a:r>
            <a:r>
              <a:rPr lang="tr-TR" sz="2600" b="1" dirty="0" smtClean="0"/>
              <a:t> </a:t>
            </a:r>
            <a:r>
              <a:rPr lang="tr-TR" sz="2600" dirty="0" smtClean="0"/>
              <a:t>-</a:t>
            </a:r>
            <a:r>
              <a:rPr lang="tr-TR" sz="2600" dirty="0"/>
              <a:t>duygusal </a:t>
            </a:r>
            <a:r>
              <a:rPr lang="tr-TR" sz="2600" dirty="0" smtClean="0"/>
              <a:t>karşılık vermede yetersizlik (diyalog yürütmede güçlük, ilgisini/duygusunu paylaşmakta yetersizlik, sosyal etkileşime cevap verememe)</a:t>
            </a:r>
            <a:endParaRPr lang="tr-TR" sz="2600" dirty="0"/>
          </a:p>
          <a:p>
            <a:r>
              <a:rPr lang="tr-TR" sz="2600" dirty="0"/>
              <a:t>T</a:t>
            </a:r>
            <a:r>
              <a:rPr lang="tr-TR" sz="2600" dirty="0" smtClean="0"/>
              <a:t>oplumsal </a:t>
            </a:r>
            <a:r>
              <a:rPr lang="tr-TR" sz="2600" dirty="0"/>
              <a:t>etkileşim için kullanılan sözel olmayan iletişimsel </a:t>
            </a:r>
            <a:r>
              <a:rPr lang="tr-TR" sz="2600" dirty="0" smtClean="0"/>
              <a:t>davranışlarda yetersizlik (sözlü </a:t>
            </a:r>
            <a:r>
              <a:rPr lang="tr-TR" sz="2600" dirty="0"/>
              <a:t>iletişimi sözsüz yönleriyle </a:t>
            </a:r>
            <a:r>
              <a:rPr lang="tr-TR" sz="2600" dirty="0" smtClean="0"/>
              <a:t>(anormal göz </a:t>
            </a:r>
            <a:r>
              <a:rPr lang="tr-TR" sz="2600" dirty="0"/>
              <a:t>teması, yüz ifadeleri, jestler, beden dili ve/veya prozodi/ses </a:t>
            </a:r>
            <a:r>
              <a:rPr lang="tr-TR" sz="2600" dirty="0" smtClean="0"/>
              <a:t>tonu) </a:t>
            </a:r>
            <a:r>
              <a:rPr lang="tr-TR" sz="2600" dirty="0"/>
              <a:t>koordine etme zorluğu)</a:t>
            </a:r>
          </a:p>
          <a:p>
            <a:r>
              <a:rPr lang="tr-TR" sz="2600" dirty="0" smtClean="0"/>
              <a:t>İlişkiler </a:t>
            </a:r>
            <a:r>
              <a:rPr lang="tr-TR" sz="2600" dirty="0"/>
              <a:t>geliştirme, sürdürme ve </a:t>
            </a:r>
            <a:r>
              <a:rPr lang="tr-TR" sz="2600" dirty="0" smtClean="0"/>
              <a:t>anlamada güçlük (davranışları </a:t>
            </a:r>
            <a:r>
              <a:rPr lang="tr-TR" sz="2600" dirty="0"/>
              <a:t>sosyal ortama uyarlamada zorluk, beklenen sosyal davranışları gösterememe, </a:t>
            </a:r>
            <a:r>
              <a:rPr lang="tr-TR" sz="2600" dirty="0" smtClean="0"/>
              <a:t>hayali oyunu paylaşamama, arkadaşa ilgi duymama)</a:t>
            </a:r>
            <a:endParaRPr lang="tr-TR" sz="2600" dirty="0"/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543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14537"/>
            <a:ext cx="10515600" cy="4162425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Metilfenidat-atomoksetin</a:t>
            </a:r>
            <a:r>
              <a:rPr lang="tr-TR" dirty="0" smtClean="0"/>
              <a:t> kombine kullanımı;</a:t>
            </a:r>
          </a:p>
          <a:p>
            <a:r>
              <a:rPr lang="tr-TR" dirty="0" smtClean="0"/>
              <a:t>İki ayrı </a:t>
            </a:r>
            <a:r>
              <a:rPr lang="tr-TR" dirty="0" err="1" smtClean="0"/>
              <a:t>monoterapiye</a:t>
            </a:r>
            <a:r>
              <a:rPr lang="tr-TR" dirty="0" smtClean="0"/>
              <a:t> yeterli yanıt yoksa</a:t>
            </a:r>
          </a:p>
          <a:p>
            <a:r>
              <a:rPr lang="tr-TR" dirty="0" smtClean="0"/>
              <a:t>Yan etki nedeniyle ilaç dozlarını düşürmek gerektiğinde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9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751575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İlaçlara dair ebeveynlere notlar: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İlaçlar tedavide ilk seçenek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Bağımlılık yapmaz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Büyüme ve gelişmeyi olumsuz etkilemez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En az bir yıl kullanıldıktan sonra uzman görüşü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Beyni uyuşturmaz, davranışları düzenler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47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8213" y="560386"/>
            <a:ext cx="10515600" cy="1325563"/>
          </a:xfrm>
        </p:spPr>
        <p:txBody>
          <a:bodyPr/>
          <a:lstStyle/>
          <a:p>
            <a:r>
              <a:rPr lang="tr-TR" dirty="0" smtClean="0"/>
              <a:t>PROGNOZ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85949"/>
            <a:ext cx="10515600" cy="4291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DEHB %60-80 oranında ergenliğe, %40-60 oranında ise yetişkinliğe kadar süregiden </a:t>
            </a:r>
            <a:r>
              <a:rPr lang="tr-TR" dirty="0" err="1" smtClean="0"/>
              <a:t>nörogelişimsel</a:t>
            </a:r>
            <a:r>
              <a:rPr lang="tr-TR" dirty="0" smtClean="0"/>
              <a:t> bir bozukluk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 smtClean="0"/>
              <a:t>DEHB’li</a:t>
            </a:r>
            <a:r>
              <a:rPr lang="tr-TR" dirty="0" smtClean="0"/>
              <a:t> bireylerde daha fazla yaralanma riski, kişiler arası ilişkilerde sorun, kapasitelerinin altında başarı, benlik saygısında azalma, depresyon riski bulunmaktadır</a:t>
            </a:r>
          </a:p>
        </p:txBody>
      </p:sp>
    </p:spTree>
    <p:extLst>
      <p:ext uri="{BB962C8B-B14F-4D97-AF65-F5344CB8AC3E}">
        <p14:creationId xmlns:p14="http://schemas.microsoft.com/office/powerpoint/2010/main" val="2756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67266"/>
            <a:ext cx="10515600" cy="5509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Prognozu</a:t>
            </a:r>
            <a:r>
              <a:rPr lang="tr-TR" dirty="0" smtClean="0"/>
              <a:t> öngörücü faktörler;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-Kişisel özellikler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IQ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 smtClean="0"/>
              <a:t>Agresyon</a:t>
            </a:r>
            <a:r>
              <a:rPr lang="tr-TR" dirty="0" smtClean="0"/>
              <a:t> düzeyi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Düşük engellenme eşiği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DEHB şiddeti</a:t>
            </a:r>
          </a:p>
        </p:txBody>
      </p:sp>
    </p:spTree>
    <p:extLst>
      <p:ext uri="{BB962C8B-B14F-4D97-AF65-F5344CB8AC3E}">
        <p14:creationId xmlns:p14="http://schemas.microsoft.com/office/powerpoint/2010/main" val="42628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28788"/>
            <a:ext cx="10515600" cy="444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Sosyal-akademik parametreler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Akran ilişkileri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Erişkinlerle ilişkiler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Okul başarısı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767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-Ailesel özellikler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Ailede psikiyatrik hastalık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Sosyoekonomik düzey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Evdeki duygusal ortam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Çocuk yetiştirme tutumları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7791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sya\Desktop\DEHB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8" y="885826"/>
            <a:ext cx="10577378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159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1800" dirty="0" err="1" smtClean="0"/>
              <a:t>Rakel</a:t>
            </a:r>
            <a:r>
              <a:rPr lang="tr-TR" sz="1800" dirty="0" smtClean="0"/>
              <a:t> Aile Hekimliği, 2019</a:t>
            </a:r>
          </a:p>
          <a:p>
            <a:r>
              <a:rPr lang="tr-TR" sz="1800" dirty="0"/>
              <a:t>BEBEK, ÇOCUK, ERGEN İZLEM PROTOKOLLERİ 2018</a:t>
            </a:r>
          </a:p>
          <a:p>
            <a:r>
              <a:rPr lang="tr-TR" sz="1800" dirty="0" smtClean="0"/>
              <a:t>Dikkat Eksikliği ve </a:t>
            </a:r>
            <a:r>
              <a:rPr lang="tr-TR" sz="1800" dirty="0" err="1" smtClean="0"/>
              <a:t>Hiperaktivite</a:t>
            </a:r>
            <a:r>
              <a:rPr lang="tr-TR" sz="1800" dirty="0" smtClean="0"/>
              <a:t> Bozukluğu ile İlgili Her Şey, 2019</a:t>
            </a:r>
          </a:p>
          <a:p>
            <a:r>
              <a:rPr lang="tr-TR" sz="1800" dirty="0" smtClean="0"/>
              <a:t>Çocuk ve Ergen Psikiyatrisi, Akademisyen Yayınları</a:t>
            </a:r>
          </a:p>
          <a:p>
            <a:r>
              <a:rPr lang="tr-TR" sz="1800" dirty="0" smtClean="0"/>
              <a:t>https</a:t>
            </a:r>
            <a:r>
              <a:rPr lang="tr-TR" sz="1800" dirty="0"/>
              <a:t>://www.uptodate.com/contents/autism-spectrum-disorder-screening-tools?search=otizm%20spektrum%20bozuklu%C4%9Fu%20dsm-V&amp;topicRef=628&amp;source=related_link#H10</a:t>
            </a:r>
          </a:p>
          <a:p>
            <a:r>
              <a:rPr lang="tr-TR" sz="1800" dirty="0"/>
              <a:t>https://</a:t>
            </a:r>
            <a:r>
              <a:rPr lang="tr-TR" sz="1800" dirty="0" smtClean="0"/>
              <a:t>www.uptodate.com/contents/attention-deficit-hyperactivity-disorder-in-children-and-adolescents-overview-of-treatment-and-prognosis?search=dikkat%20eksikli%C4%9Fi%20hiperaktivite%20bozuklu%C4%9Fu&amp;source=search_result&amp;selectedTitle=1~150&amp;usage_type=default&amp;display_rank=1#H483677</a:t>
            </a:r>
          </a:p>
          <a:p>
            <a:r>
              <a:rPr lang="tr-TR" sz="1800" dirty="0">
                <a:hlinkClick r:id="rId2"/>
              </a:rPr>
              <a:t>https://</a:t>
            </a:r>
            <a:r>
              <a:rPr lang="tr-TR" sz="1800" dirty="0" smtClean="0">
                <a:hlinkClick r:id="rId2"/>
              </a:rPr>
              <a:t>www.uptodate.com/contents/attention-deficit-hyperactivity-disorder-in-children-and-adolescents-clinical-features-and-diagnosis?search=otizm%20spektrum%20bozuklu%C4%9Fu%20dsm-V&amp;topicRef=628&amp;source=related_link#H5</a:t>
            </a:r>
            <a:endParaRPr lang="tr-TR" sz="1800" dirty="0" smtClean="0"/>
          </a:p>
          <a:p>
            <a:r>
              <a:rPr lang="tr-TR" sz="1800" dirty="0">
                <a:hlinkClick r:id="rId3"/>
              </a:rPr>
              <a:t>https://www.uptodate.com/contents/autism-spectrum-disorder-evaluation-and-diagnosis?search=otizm%20spektrum%20bozuklu%C4%9Fu%20dsm-V&amp;source=search_result&amp;selectedTitle=1~150&amp;usage_type=default&amp;display_rank=1#H10</a:t>
            </a:r>
            <a:endParaRPr lang="tr-TR" sz="18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999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06075" cy="468947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DİNLEDİĞİNİZ İÇİN TEŞEKKÜRLER…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371475"/>
            <a:ext cx="5129213" cy="52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2) </a:t>
            </a:r>
            <a:r>
              <a:rPr lang="tr-TR" sz="2800" b="1" dirty="0"/>
              <a:t>Şimdi veya </a:t>
            </a:r>
            <a:r>
              <a:rPr lang="tr-TR" sz="2800" b="1" dirty="0" smtClean="0"/>
              <a:t>geçmişte; sınırlı, tekrarlayan </a:t>
            </a:r>
            <a:r>
              <a:rPr lang="tr-TR" sz="2800" b="1" dirty="0"/>
              <a:t>davranış kalıpları, ilgi </a:t>
            </a:r>
            <a:r>
              <a:rPr lang="tr-TR" sz="2800" b="1" dirty="0" smtClean="0"/>
              <a:t>alanları, etkinlikler (en az 2 tanesi bulunmalıdır):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600" dirty="0" smtClean="0"/>
              <a:t>Basmakalıp </a:t>
            </a:r>
            <a:r>
              <a:rPr lang="tr-TR" sz="2600" dirty="0"/>
              <a:t>veya tekrarlayan </a:t>
            </a:r>
            <a:r>
              <a:rPr lang="tr-TR" sz="2600" dirty="0" smtClean="0"/>
              <a:t>motor hareketler</a:t>
            </a:r>
            <a:r>
              <a:rPr lang="tr-TR" sz="2600" dirty="0"/>
              <a:t>, nesne </a:t>
            </a:r>
            <a:r>
              <a:rPr lang="tr-TR" sz="2600" dirty="0" err="1" smtClean="0"/>
              <a:t>kullanımı,konuşma</a:t>
            </a:r>
            <a:r>
              <a:rPr lang="tr-TR" sz="2600" dirty="0" smtClean="0"/>
              <a:t>,</a:t>
            </a:r>
            <a:r>
              <a:rPr lang="tr-TR" sz="2600" dirty="0"/>
              <a:t> </a:t>
            </a:r>
            <a:r>
              <a:rPr lang="tr-TR" sz="2600" dirty="0" smtClean="0"/>
              <a:t>ekolali (ör</a:t>
            </a:r>
            <a:r>
              <a:rPr lang="tr-TR" sz="2600" dirty="0"/>
              <a:t>. sallanma, </a:t>
            </a:r>
            <a:r>
              <a:rPr lang="tr-TR" sz="2600" dirty="0" err="1" smtClean="0"/>
              <a:t>çırpma,dönme</a:t>
            </a:r>
            <a:r>
              <a:rPr lang="tr-TR" sz="2600" dirty="0" err="1"/>
              <a:t>,</a:t>
            </a:r>
            <a:r>
              <a:rPr lang="tr-TR" sz="2600" dirty="0" err="1" smtClean="0"/>
              <a:t>konuşmanın</a:t>
            </a:r>
            <a:r>
              <a:rPr lang="tr-TR" sz="2600" dirty="0" smtClean="0"/>
              <a:t> </a:t>
            </a:r>
            <a:r>
              <a:rPr lang="tr-TR" sz="2600" dirty="0"/>
              <a:t>tekrar eden </a:t>
            </a:r>
            <a:r>
              <a:rPr lang="tr-TR" sz="2600" dirty="0" smtClean="0"/>
              <a:t>bölümleri</a:t>
            </a:r>
            <a:r>
              <a:rPr lang="tr-TR" sz="2600" dirty="0"/>
              <a:t>,</a:t>
            </a:r>
            <a:r>
              <a:rPr lang="tr-TR" sz="2600" dirty="0" smtClean="0"/>
              <a:t> filmlerdeki senaryoları </a:t>
            </a:r>
            <a:r>
              <a:rPr lang="tr-TR" sz="2600" dirty="0" err="1" smtClean="0"/>
              <a:t>tekrarlamak,idiyosenkratik</a:t>
            </a:r>
            <a:r>
              <a:rPr lang="tr-TR" sz="2600" dirty="0" smtClean="0"/>
              <a:t> cümleler,</a:t>
            </a:r>
            <a:r>
              <a:rPr lang="tr-TR" sz="2600" dirty="0"/>
              <a:t> oyuncakları sıraya dizme</a:t>
            </a:r>
            <a:r>
              <a:rPr lang="tr-TR" sz="2600" dirty="0" smtClean="0"/>
              <a:t>)</a:t>
            </a:r>
            <a:endParaRPr lang="tr-TR" sz="2600" dirty="0"/>
          </a:p>
          <a:p>
            <a:r>
              <a:rPr lang="tr-TR" sz="2600" dirty="0" smtClean="0"/>
              <a:t>Aynılıkta </a:t>
            </a:r>
            <a:r>
              <a:rPr lang="tr-TR" sz="2600" dirty="0"/>
              <a:t>ısrar, rutinlere sarsılmaz </a:t>
            </a:r>
            <a:r>
              <a:rPr lang="tr-TR" sz="2600" dirty="0" err="1" smtClean="0"/>
              <a:t>bağlılık,ritüelleştirilmiş</a:t>
            </a:r>
            <a:r>
              <a:rPr lang="tr-TR" sz="2600" dirty="0" smtClean="0"/>
              <a:t> </a:t>
            </a:r>
            <a:r>
              <a:rPr lang="tr-TR" sz="2600" dirty="0"/>
              <a:t>sözlü veya sözlü olmayan davranış kalıpları </a:t>
            </a:r>
            <a:r>
              <a:rPr lang="tr-TR" sz="2600" dirty="0" smtClean="0"/>
              <a:t>(değişimlerde aşırı stres, geçişlerde </a:t>
            </a:r>
            <a:r>
              <a:rPr lang="tr-TR" sz="2600" dirty="0" err="1" smtClean="0"/>
              <a:t>zorluk,selamlaşma</a:t>
            </a:r>
            <a:r>
              <a:rPr lang="tr-TR" sz="2600" dirty="0" smtClean="0"/>
              <a:t> ritüelleri, aynı yol/aynı yemek gibi)</a:t>
            </a:r>
            <a:endParaRPr lang="tr-TR" sz="2600" dirty="0"/>
          </a:p>
          <a:p>
            <a:r>
              <a:rPr lang="tr-TR" sz="2600" dirty="0" smtClean="0"/>
              <a:t>Konu ve yoğunluk </a:t>
            </a:r>
            <a:r>
              <a:rPr lang="tr-TR" sz="2600" dirty="0"/>
              <a:t>açısından anormal olan son derece </a:t>
            </a:r>
            <a:r>
              <a:rPr lang="tr-TR" sz="2600" dirty="0" smtClean="0"/>
              <a:t>sınırlı, </a:t>
            </a:r>
            <a:r>
              <a:rPr lang="tr-TR" sz="2600" dirty="0"/>
              <a:t>sabit ilgiler (örneğin, belirli nesnelerle </a:t>
            </a:r>
            <a:r>
              <a:rPr lang="tr-TR" sz="2600" dirty="0" smtClean="0"/>
              <a:t>[tren </a:t>
            </a:r>
            <a:r>
              <a:rPr lang="tr-TR" sz="2600" dirty="0"/>
              <a:t>veya elektrikli süpürgelerin </a:t>
            </a:r>
            <a:r>
              <a:rPr lang="tr-TR" sz="2600" dirty="0" smtClean="0"/>
              <a:t>parçaları] meşgul olma,  </a:t>
            </a:r>
            <a:r>
              <a:rPr lang="tr-TR" sz="2600" dirty="0"/>
              <a:t>dinozorlar veya doğal afetler gibi bir konuya aşırı odaklanma)</a:t>
            </a:r>
          </a:p>
          <a:p>
            <a:r>
              <a:rPr lang="tr-TR" sz="2600" dirty="0" smtClean="0"/>
              <a:t>Duyusal </a:t>
            </a:r>
            <a:r>
              <a:rPr lang="tr-TR" sz="2600" dirty="0"/>
              <a:t>girdiye artan veya azalan </a:t>
            </a:r>
            <a:r>
              <a:rPr lang="tr-TR" sz="2600" dirty="0" smtClean="0"/>
              <a:t>tepki, </a:t>
            </a:r>
            <a:r>
              <a:rPr lang="tr-TR" sz="2600" dirty="0"/>
              <a:t>çevrenin duyusal yönlerine olağandışı ilgi </a:t>
            </a:r>
            <a:r>
              <a:rPr lang="tr-TR" sz="2600" dirty="0" smtClean="0"/>
              <a:t>(belirli </a:t>
            </a:r>
            <a:r>
              <a:rPr lang="tr-TR" sz="2600" dirty="0"/>
              <a:t>seslere ters </a:t>
            </a:r>
            <a:r>
              <a:rPr lang="tr-TR" sz="2600" dirty="0" smtClean="0"/>
              <a:t>tepki, sıcaklığa </a:t>
            </a:r>
            <a:r>
              <a:rPr lang="tr-TR" sz="2600" dirty="0"/>
              <a:t>karşı belirgin </a:t>
            </a:r>
            <a:r>
              <a:rPr lang="tr-TR" sz="2600" dirty="0" smtClean="0"/>
              <a:t>kayıtsızlık, </a:t>
            </a:r>
            <a:r>
              <a:rPr lang="tr-TR" sz="2600" dirty="0"/>
              <a:t>nesnelere aşırı </a:t>
            </a:r>
            <a:r>
              <a:rPr lang="tr-TR" sz="2600" dirty="0" smtClean="0"/>
              <a:t>dokunma/koklama)</a:t>
            </a:r>
            <a:endParaRPr lang="tr-TR" sz="2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77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56054"/>
            <a:ext cx="10515600" cy="562090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3)Semptomlar </a:t>
            </a:r>
            <a:r>
              <a:rPr lang="tr-TR" dirty="0"/>
              <a:t>işlevi </a:t>
            </a:r>
            <a:r>
              <a:rPr lang="tr-TR" dirty="0" smtClean="0"/>
              <a:t>bozmalıdır. (sosyal</a:t>
            </a:r>
            <a:r>
              <a:rPr lang="tr-TR" dirty="0"/>
              <a:t>, akademik, günlük rutinleri tamamlama</a:t>
            </a:r>
            <a:r>
              <a:rPr lang="tr-TR" dirty="0" smtClean="0"/>
              <a:t>)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4)Semptomlar gelişimin erken evrelerinden itibaren olmalıdır.</a:t>
            </a:r>
            <a:r>
              <a:rPr lang="tr-TR" dirty="0"/>
              <a:t> </a:t>
            </a:r>
            <a:r>
              <a:rPr lang="tr-TR" dirty="0" smtClean="0"/>
              <a:t>Ancak </a:t>
            </a:r>
            <a:r>
              <a:rPr lang="tr-TR" dirty="0"/>
              <a:t>toplumsal </a:t>
            </a:r>
            <a:r>
              <a:rPr lang="tr-TR" dirty="0" smtClean="0"/>
              <a:t>beklentiler </a:t>
            </a:r>
            <a:r>
              <a:rPr lang="tr-TR" dirty="0"/>
              <a:t>sınırlı kapasiteyi aştıktan sonra görünür hale gelebilirler; sonraki yaşamda semptomlar öğrenilmiş </a:t>
            </a:r>
            <a:r>
              <a:rPr lang="tr-TR" dirty="0" smtClean="0"/>
              <a:t>stratejilerle </a:t>
            </a:r>
            <a:r>
              <a:rPr lang="tr-TR" dirty="0"/>
              <a:t>maskelenebilir.</a:t>
            </a:r>
          </a:p>
          <a:p>
            <a:pPr marL="0" indent="0">
              <a:buNone/>
            </a:pPr>
            <a:r>
              <a:rPr lang="tr-TR" dirty="0" smtClean="0"/>
              <a:t>5)Semptomlar </a:t>
            </a:r>
            <a:r>
              <a:rPr lang="tr-TR" dirty="0"/>
              <a:t>zihinsel </a:t>
            </a:r>
            <a:r>
              <a:rPr lang="tr-TR" dirty="0" smtClean="0"/>
              <a:t>yetersizlik </a:t>
            </a:r>
            <a:r>
              <a:rPr lang="tr-TR" dirty="0"/>
              <a:t>veya genel gelişimsel </a:t>
            </a:r>
            <a:r>
              <a:rPr lang="tr-TR" dirty="0" smtClean="0"/>
              <a:t>gerilik </a:t>
            </a:r>
            <a:r>
              <a:rPr lang="tr-TR" dirty="0"/>
              <a:t>ile daha iyi açıklanamaz</a:t>
            </a:r>
            <a:r>
              <a:rPr lang="tr-TR" dirty="0" smtClean="0"/>
              <a:t>.</a:t>
            </a:r>
            <a:r>
              <a:rPr lang="tr-TR" dirty="0"/>
              <a:t> </a:t>
            </a:r>
            <a:r>
              <a:rPr lang="tr-TR" dirty="0" smtClean="0"/>
              <a:t>*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600" dirty="0" smtClean="0"/>
              <a:t>*</a:t>
            </a:r>
            <a:r>
              <a:rPr lang="tr-TR" sz="2000" dirty="0" smtClean="0"/>
              <a:t>Zihinsel yetersizlikle OSB bir arada bulunabilir.</a:t>
            </a:r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79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93124"/>
            <a:ext cx="10515600" cy="55838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Zihinsel yetersizliğin,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Dil yetersizliğinin,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Bilinen bir tıbbi, ruhsal veya davranışsal durumun,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 smtClean="0"/>
              <a:t>Katatoninin</a:t>
            </a:r>
            <a:r>
              <a:rPr lang="tr-TR" dirty="0" smtClean="0"/>
              <a:t> eşlik edip etmediği belirlenmelidir.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1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 ve PATOGENEZ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Genetik Faktörler</a:t>
            </a:r>
          </a:p>
          <a:p>
            <a:pPr marL="0" indent="0">
              <a:buNone/>
            </a:pPr>
            <a:r>
              <a:rPr lang="tr-TR" dirty="0" smtClean="0"/>
              <a:t>OSB gelişiminde genetik katkı;</a:t>
            </a:r>
          </a:p>
          <a:p>
            <a:pPr>
              <a:buFontTx/>
              <a:buChar char="-"/>
            </a:pPr>
            <a:r>
              <a:rPr lang="tr-TR" dirty="0" smtClean="0"/>
              <a:t>Eşit olmayan cinsiyet dağılımı</a:t>
            </a:r>
          </a:p>
          <a:p>
            <a:pPr>
              <a:buFontTx/>
              <a:buChar char="-"/>
            </a:pPr>
            <a:r>
              <a:rPr lang="tr-TR" dirty="0" smtClean="0"/>
              <a:t>Kardeşlerde artmış </a:t>
            </a:r>
            <a:r>
              <a:rPr lang="tr-TR" dirty="0" err="1" smtClean="0"/>
              <a:t>prevelans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Monozigotik</a:t>
            </a:r>
            <a:r>
              <a:rPr lang="tr-TR" dirty="0" smtClean="0"/>
              <a:t> ikizlerde artmış </a:t>
            </a:r>
            <a:r>
              <a:rPr lang="tr-TR" dirty="0" err="1" smtClean="0"/>
              <a:t>konkordans</a:t>
            </a:r>
            <a:r>
              <a:rPr lang="tr-TR" dirty="0" smtClean="0"/>
              <a:t>,</a:t>
            </a:r>
          </a:p>
          <a:p>
            <a:pPr>
              <a:buFontTx/>
              <a:buChar char="-"/>
            </a:pPr>
            <a:r>
              <a:rPr lang="tr-TR" dirty="0" smtClean="0"/>
              <a:t>Akrabalık derecesinin artması ile OSB artışı ile desteklenmekte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8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30195"/>
            <a:ext cx="10515600" cy="5546768"/>
          </a:xfrm>
        </p:spPr>
        <p:txBody>
          <a:bodyPr>
            <a:normAutofit/>
          </a:bodyPr>
          <a:lstStyle/>
          <a:p>
            <a:r>
              <a:rPr lang="tr-TR" dirty="0" err="1"/>
              <a:t>Poligenik</a:t>
            </a:r>
            <a:r>
              <a:rPr lang="tr-TR" dirty="0"/>
              <a:t>, belli kromozomlar (1,2,3,7,15,16,17,22), tek gen mutasyonları gibi </a:t>
            </a:r>
            <a:r>
              <a:rPr lang="tr-TR" dirty="0" smtClean="0"/>
              <a:t>olasılıklara dair </a:t>
            </a:r>
            <a:r>
              <a:rPr lang="tr-TR" dirty="0"/>
              <a:t>araştırmalar yapılmıştır.</a:t>
            </a:r>
          </a:p>
          <a:p>
            <a:r>
              <a:rPr lang="tr-TR" dirty="0" smtClean="0"/>
              <a:t>Tek gen mutasyonu olup otizmin eşlik ettiği genetik sendromlar;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 err="1" smtClean="0"/>
              <a:t>Frajil</a:t>
            </a:r>
            <a:r>
              <a:rPr lang="tr-TR" dirty="0" smtClean="0"/>
              <a:t> X </a:t>
            </a:r>
            <a:r>
              <a:rPr lang="tr-TR" dirty="0" err="1" smtClean="0"/>
              <a:t>Sendr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Tüberoskleroz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Nörofibromatozis</a:t>
            </a:r>
            <a:r>
              <a:rPr lang="tr-TR" dirty="0" smtClean="0"/>
              <a:t> tip 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PTEN makrosefali </a:t>
            </a:r>
            <a:r>
              <a:rPr lang="tr-TR" dirty="0" err="1" smtClean="0"/>
              <a:t>sendr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Rett</a:t>
            </a:r>
            <a:r>
              <a:rPr lang="tr-TR" dirty="0" smtClean="0"/>
              <a:t> </a:t>
            </a:r>
            <a:r>
              <a:rPr lang="tr-TR" dirty="0" err="1" smtClean="0"/>
              <a:t>sendr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Timotyh</a:t>
            </a:r>
            <a:r>
              <a:rPr lang="tr-TR" dirty="0" smtClean="0"/>
              <a:t> </a:t>
            </a:r>
            <a:r>
              <a:rPr lang="tr-TR" dirty="0" err="1" smtClean="0"/>
              <a:t>sendr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3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2"/>
            <a:ext cx="10515600" cy="47880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Nörobiyolojik</a:t>
            </a:r>
            <a:r>
              <a:rPr lang="tr-TR" b="1" dirty="0" smtClean="0"/>
              <a:t> Faktörler</a:t>
            </a:r>
          </a:p>
          <a:p>
            <a:pPr marL="0" indent="0">
              <a:buNone/>
            </a:pPr>
            <a:r>
              <a:rPr lang="tr-TR" dirty="0" smtClean="0"/>
              <a:t>Çeşitli teorilerde bulunulmuş, fakat hiçbiri kesin kanıtlanamamıştır.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-Erken çocukluk döneminde (2 yaş öncesi) beyin hacminin aşırı büyümesi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Nöroinflamasyon</a:t>
            </a:r>
            <a:r>
              <a:rPr lang="tr-TR" dirty="0" smtClean="0"/>
              <a:t> ile </a:t>
            </a:r>
            <a:r>
              <a:rPr lang="tr-TR" dirty="0" err="1" smtClean="0"/>
              <a:t>amigdala</a:t>
            </a:r>
            <a:r>
              <a:rPr lang="tr-TR" dirty="0" smtClean="0"/>
              <a:t>, </a:t>
            </a:r>
            <a:r>
              <a:rPr lang="tr-TR" dirty="0" err="1" smtClean="0"/>
              <a:t>serebellumda</a:t>
            </a:r>
            <a:r>
              <a:rPr lang="tr-TR" dirty="0" smtClean="0"/>
              <a:t> nöron sayısında azalma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Prefrontal</a:t>
            </a:r>
            <a:r>
              <a:rPr lang="tr-TR" dirty="0" smtClean="0"/>
              <a:t> kortekste nöron sayısında artış</a:t>
            </a:r>
          </a:p>
          <a:p>
            <a:pPr marL="0" indent="0">
              <a:buNone/>
            </a:pPr>
            <a:r>
              <a:rPr lang="tr-TR" dirty="0" smtClean="0"/>
              <a:t>-Artmış </a:t>
            </a:r>
            <a:r>
              <a:rPr lang="tr-TR" dirty="0" err="1" smtClean="0"/>
              <a:t>serotonin</a:t>
            </a:r>
            <a:r>
              <a:rPr lang="tr-TR" dirty="0" smtClean="0"/>
              <a:t> ve azalmış GABA düzeyleri vb.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7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70927"/>
            <a:ext cx="10515600" cy="440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Çevresel Faktörler</a:t>
            </a:r>
          </a:p>
          <a:p>
            <a:pPr marL="0" indent="0">
              <a:buNone/>
            </a:pPr>
            <a:r>
              <a:rPr lang="tr-TR" dirty="0" smtClean="0"/>
              <a:t>-İleri anne (&gt;40) ve baba (&gt;50) yaşı</a:t>
            </a:r>
          </a:p>
          <a:p>
            <a:pPr marL="0" indent="0">
              <a:buNone/>
            </a:pPr>
            <a:r>
              <a:rPr lang="tr-TR" dirty="0" smtClean="0"/>
              <a:t>-SSRI, </a:t>
            </a:r>
            <a:r>
              <a:rPr lang="tr-TR" dirty="0" err="1" smtClean="0">
                <a:solidFill>
                  <a:srgbClr val="FF0000"/>
                </a:solidFill>
              </a:rPr>
              <a:t>parasetamol</a:t>
            </a:r>
            <a:r>
              <a:rPr lang="tr-TR" dirty="0" smtClean="0"/>
              <a:t>, </a:t>
            </a:r>
            <a:r>
              <a:rPr lang="tr-TR" dirty="0" err="1" smtClean="0"/>
              <a:t>valproat</a:t>
            </a:r>
            <a:r>
              <a:rPr lang="tr-TR" dirty="0" smtClean="0"/>
              <a:t>, </a:t>
            </a:r>
            <a:r>
              <a:rPr lang="tr-TR" dirty="0" err="1" smtClean="0"/>
              <a:t>talidomid</a:t>
            </a:r>
            <a:r>
              <a:rPr lang="tr-TR" dirty="0" smtClean="0"/>
              <a:t>, </a:t>
            </a:r>
            <a:r>
              <a:rPr lang="tr-TR" dirty="0" err="1" smtClean="0"/>
              <a:t>misoprostol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-Makat geliş, </a:t>
            </a:r>
            <a:r>
              <a:rPr lang="tr-TR" dirty="0" err="1" smtClean="0"/>
              <a:t>ensefalopati</a:t>
            </a:r>
            <a:r>
              <a:rPr lang="tr-TR" dirty="0" smtClean="0"/>
              <a:t>, </a:t>
            </a:r>
            <a:r>
              <a:rPr lang="tr-TR" dirty="0" err="1" smtClean="0"/>
              <a:t>mekonyum</a:t>
            </a:r>
            <a:r>
              <a:rPr lang="tr-TR" dirty="0" smtClean="0"/>
              <a:t> </a:t>
            </a:r>
            <a:r>
              <a:rPr lang="tr-TR" dirty="0" err="1" smtClean="0"/>
              <a:t>aspirasyonu</a:t>
            </a:r>
            <a:r>
              <a:rPr lang="tr-TR" dirty="0" smtClean="0"/>
              <a:t>, DDA, ABO/ </a:t>
            </a:r>
            <a:r>
              <a:rPr lang="tr-TR" dirty="0" err="1" smtClean="0"/>
              <a:t>Rh</a:t>
            </a:r>
            <a:r>
              <a:rPr lang="tr-TR" dirty="0" smtClean="0"/>
              <a:t> uyuşmazlığı, </a:t>
            </a:r>
            <a:r>
              <a:rPr lang="tr-TR" dirty="0" err="1" smtClean="0"/>
              <a:t>hiperbilirubinemi</a:t>
            </a:r>
            <a:r>
              <a:rPr lang="tr-TR" dirty="0" smtClean="0"/>
              <a:t>, </a:t>
            </a:r>
            <a:r>
              <a:rPr lang="tr-TR" dirty="0" err="1" smtClean="0"/>
              <a:t>maternal</a:t>
            </a:r>
            <a:r>
              <a:rPr lang="tr-TR" dirty="0" smtClean="0"/>
              <a:t> ateş, GDM, </a:t>
            </a:r>
            <a:r>
              <a:rPr lang="tr-TR" dirty="0" err="1" smtClean="0"/>
              <a:t>preeklampsi</a:t>
            </a: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Sigara, ağır metale </a:t>
            </a:r>
            <a:r>
              <a:rPr lang="tr-TR" dirty="0" err="1"/>
              <a:t>maruziyet</a:t>
            </a:r>
            <a:r>
              <a:rPr lang="tr-TR" dirty="0"/>
              <a:t>, D </a:t>
            </a:r>
            <a:r>
              <a:rPr lang="tr-TR" dirty="0" err="1"/>
              <a:t>vit</a:t>
            </a:r>
            <a:r>
              <a:rPr lang="tr-TR" dirty="0"/>
              <a:t> eksikliği OSB ile ilişkisiz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FF0000"/>
                </a:solidFill>
              </a:rPr>
              <a:t>Aşıların (</a:t>
            </a:r>
            <a:r>
              <a:rPr lang="tr-TR" b="1" dirty="0" err="1">
                <a:solidFill>
                  <a:srgbClr val="FF0000"/>
                </a:solidFill>
              </a:rPr>
              <a:t>thimerosal</a:t>
            </a:r>
            <a:r>
              <a:rPr lang="tr-TR" b="1" dirty="0">
                <a:solidFill>
                  <a:srgbClr val="FF0000"/>
                </a:solidFill>
              </a:rPr>
              <a:t> içeren) otizmle ilişkisi olmadığı artık kesin olarak bilinmektedir!!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Folik</a:t>
            </a:r>
            <a:r>
              <a:rPr lang="tr-TR" dirty="0"/>
              <a:t> asit ile ilgili daha fazla çalışmaya ihtiyaç var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1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Gelişimsel </a:t>
            </a:r>
            <a:r>
              <a:rPr lang="tr-TR" sz="3600" b="1" dirty="0">
                <a:solidFill>
                  <a:srgbClr val="FF0000"/>
                </a:solidFill>
              </a:rPr>
              <a:t>bozukluk risklerini tespit edebilmek için normal </a:t>
            </a:r>
            <a:r>
              <a:rPr lang="tr-TR" sz="3600" b="1" dirty="0" smtClean="0">
                <a:solidFill>
                  <a:srgbClr val="FF0000"/>
                </a:solidFill>
              </a:rPr>
              <a:t>gelişimi </a:t>
            </a:r>
            <a:r>
              <a:rPr lang="tr-TR" sz="3600" b="1" dirty="0">
                <a:solidFill>
                  <a:srgbClr val="FF0000"/>
                </a:solidFill>
              </a:rPr>
              <a:t>bilmek </a:t>
            </a:r>
            <a:r>
              <a:rPr lang="tr-TR" sz="3600" b="1" dirty="0" smtClean="0">
                <a:solidFill>
                  <a:srgbClr val="FF0000"/>
                </a:solidFill>
              </a:rPr>
              <a:t>önemlidir!!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1 </a:t>
            </a:r>
            <a:r>
              <a:rPr lang="tr-TR" dirty="0" smtClean="0"/>
              <a:t>ay: </a:t>
            </a:r>
            <a:r>
              <a:rPr lang="tr-TR" dirty="0"/>
              <a:t>G</a:t>
            </a:r>
            <a:r>
              <a:rPr lang="tr-TR" dirty="0" smtClean="0"/>
              <a:t>öz kontağı, </a:t>
            </a:r>
            <a:r>
              <a:rPr lang="tr-TR" dirty="0"/>
              <a:t>sosyal </a:t>
            </a:r>
            <a:r>
              <a:rPr lang="tr-TR" dirty="0" smtClean="0"/>
              <a:t>gülümseme</a:t>
            </a:r>
          </a:p>
          <a:p>
            <a:r>
              <a:rPr lang="tr-TR" dirty="0" smtClean="0"/>
              <a:t>3-4 ay: Kucağa alınmaya </a:t>
            </a:r>
            <a:r>
              <a:rPr lang="tr-TR" dirty="0"/>
              <a:t>tepki </a:t>
            </a:r>
            <a:endParaRPr lang="tr-TR" dirty="0" smtClean="0"/>
          </a:p>
          <a:p>
            <a:r>
              <a:rPr lang="tr-TR" dirty="0" smtClean="0"/>
              <a:t>5-6 ay: </a:t>
            </a:r>
            <a:r>
              <a:rPr lang="tr-TR" dirty="0"/>
              <a:t>Agulama </a:t>
            </a:r>
            <a:endParaRPr lang="tr-TR" dirty="0" smtClean="0"/>
          </a:p>
          <a:p>
            <a:r>
              <a:rPr lang="tr-TR" dirty="0" smtClean="0"/>
              <a:t>6 ay: </a:t>
            </a:r>
            <a:r>
              <a:rPr lang="tr-TR" dirty="0"/>
              <a:t>Yüz </a:t>
            </a:r>
            <a:r>
              <a:rPr lang="tr-TR" dirty="0" smtClean="0"/>
              <a:t>şekli </a:t>
            </a:r>
            <a:r>
              <a:rPr lang="tr-TR" dirty="0"/>
              <a:t>taklidi </a:t>
            </a:r>
            <a:endParaRPr lang="tr-TR" dirty="0" smtClean="0"/>
          </a:p>
          <a:p>
            <a:r>
              <a:rPr lang="tr-TR" dirty="0" smtClean="0"/>
              <a:t>8-9 ay: Ayrılma kaygısı, yabancı kaygısı, </a:t>
            </a:r>
            <a:r>
              <a:rPr lang="tr-TR" dirty="0"/>
              <a:t>heceler </a:t>
            </a:r>
            <a:endParaRPr lang="tr-TR" dirty="0" smtClean="0"/>
          </a:p>
          <a:p>
            <a:r>
              <a:rPr lang="tr-TR" dirty="0" smtClean="0"/>
              <a:t>9 ay: </a:t>
            </a:r>
            <a:r>
              <a:rPr lang="tr-TR" dirty="0"/>
              <a:t>Taklide </a:t>
            </a:r>
            <a:r>
              <a:rPr lang="tr-TR" dirty="0" smtClean="0"/>
              <a:t>dayalı </a:t>
            </a:r>
            <a:r>
              <a:rPr lang="tr-TR" dirty="0"/>
              <a:t>beceriler </a:t>
            </a:r>
            <a:endParaRPr lang="tr-TR" dirty="0" smtClean="0"/>
          </a:p>
          <a:p>
            <a:r>
              <a:rPr lang="tr-TR" dirty="0" smtClean="0"/>
              <a:t>11-12 ay: Anlamlı </a:t>
            </a:r>
            <a:r>
              <a:rPr lang="tr-TR" dirty="0"/>
              <a:t>ilk kelime </a:t>
            </a:r>
            <a:endParaRPr lang="tr-TR" dirty="0" smtClean="0"/>
          </a:p>
          <a:p>
            <a:r>
              <a:rPr lang="tr-TR" dirty="0" smtClean="0"/>
              <a:t>12 ay: </a:t>
            </a:r>
            <a:r>
              <a:rPr lang="tr-TR" dirty="0"/>
              <a:t>Ortak dikkat, </a:t>
            </a:r>
            <a:r>
              <a:rPr lang="tr-TR" dirty="0" smtClean="0"/>
              <a:t>yaşıta ilgi </a:t>
            </a:r>
          </a:p>
          <a:p>
            <a:r>
              <a:rPr lang="tr-TR" dirty="0" smtClean="0"/>
              <a:t>2-3 yaş: Karşılıklı etkileşim </a:t>
            </a:r>
          </a:p>
          <a:p>
            <a:r>
              <a:rPr lang="tr-TR" dirty="0" smtClean="0"/>
              <a:t>2 yaş: </a:t>
            </a:r>
            <a:r>
              <a:rPr lang="tr-TR" dirty="0"/>
              <a:t>2 kelimeli cümle </a:t>
            </a:r>
            <a:endParaRPr lang="tr-TR" dirty="0" smtClean="0"/>
          </a:p>
          <a:p>
            <a:r>
              <a:rPr lang="tr-TR" dirty="0" smtClean="0"/>
              <a:t>3 yaş: </a:t>
            </a:r>
            <a:r>
              <a:rPr lang="tr-TR" dirty="0"/>
              <a:t>Senaryolu oyun </a:t>
            </a:r>
            <a:r>
              <a:rPr lang="tr-TR" dirty="0" smtClean="0"/>
              <a:t>(evcilik</a:t>
            </a:r>
            <a:r>
              <a:rPr lang="tr-TR" dirty="0"/>
              <a:t>, </a:t>
            </a:r>
            <a:r>
              <a:rPr lang="tr-TR" dirty="0" smtClean="0"/>
              <a:t>aşçılık, </a:t>
            </a:r>
            <a:r>
              <a:rPr lang="tr-TR" dirty="0"/>
              <a:t>doktorculuk vb.) </a:t>
            </a:r>
            <a:endParaRPr lang="tr-TR" dirty="0" smtClean="0"/>
          </a:p>
          <a:p>
            <a:r>
              <a:rPr lang="tr-TR" dirty="0" smtClean="0"/>
              <a:t>4 yaş: Başkalarının duygularını </a:t>
            </a:r>
            <a:r>
              <a:rPr lang="tr-TR" dirty="0"/>
              <a:t>anlama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2465387"/>
            <a:ext cx="3695699" cy="24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Otizm Spektrum Bozukluğu hakkında bilgi vermek</a:t>
            </a:r>
          </a:p>
          <a:p>
            <a:r>
              <a:rPr lang="tr-TR" dirty="0" smtClean="0"/>
              <a:t>Dikkat Eksikliği </a:t>
            </a:r>
            <a:r>
              <a:rPr lang="tr-TR" dirty="0" err="1" smtClean="0"/>
              <a:t>Hiperaktivite</a:t>
            </a:r>
            <a:r>
              <a:rPr lang="tr-TR" dirty="0" smtClean="0"/>
              <a:t> Bozukluğu 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25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BELİRTİLERİ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Belirtiler genellikle yaşamın ilk 2 yılında ortaya çıkmaktadır.</a:t>
            </a:r>
          </a:p>
          <a:p>
            <a:pPr marL="0" indent="0">
              <a:buNone/>
            </a:pPr>
            <a:r>
              <a:rPr lang="tr-TR" b="1" dirty="0" smtClean="0"/>
              <a:t>Yaşamın birinci yılı: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Yaşamın 6.ayında daha az göz kontağı ve sosyal gülümseme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6-12.aylar arası;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çevrenin daha az farkında olma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daha az gülümseme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yüzlere/seslere/ismine daha az tepki verme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yeterince taklit edememe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olumlu duyguları daha az gösterme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18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9985"/>
            <a:ext cx="10515600" cy="470697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Yaşamın 2.ve 3. yılları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 teması yetersizliği ve sosyal etkileşimde azalma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Konuşmaya yanıt vermeme ve ismine </a:t>
            </a:r>
            <a:r>
              <a:rPr lang="tr-TR" dirty="0" smtClean="0"/>
              <a:t>bakmama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Sözel ve motor taklitte yetersizlik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Sembolik oyunlar oynamama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Nesneleri farklı şekillerde keşfetme (yüzlerine sürterek, koklayarak)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15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Okul öncesi dönem: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Kazanılmamış dil gelişimi en sık şikayet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Aralıksız, melodik, kendi kısıtlı alanında konuşma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Ailesini tanımıyormuş gibi temastan kaçınma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Dönen cisimlere aşırı ilgi, el çırpmak vb. </a:t>
            </a:r>
            <a:r>
              <a:rPr lang="tr-TR" dirty="0" err="1"/>
              <a:t>stereotipik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Yabancılarla beraber yürümek, başkalarının özel alanına girmek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Yalnız kalmayı tercih etmek</a:t>
            </a:r>
          </a:p>
        </p:txBody>
      </p:sp>
    </p:spTree>
    <p:extLst>
      <p:ext uri="{BB962C8B-B14F-4D97-AF65-F5344CB8AC3E}">
        <p14:creationId xmlns:p14="http://schemas.microsoft.com/office/powerpoint/2010/main" val="2505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89686"/>
            <a:ext cx="10515600" cy="528727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Okul dönemi:</a:t>
            </a:r>
          </a:p>
          <a:p>
            <a:pPr marL="0" indent="0">
              <a:buNone/>
            </a:pPr>
            <a:r>
              <a:rPr lang="tr-TR" dirty="0" smtClean="0"/>
              <a:t>Özel alt sınıf, kaynaştırma eğitimine ihtiyaç duyan veya normal örgün eğitime ayak uydurabilen </a:t>
            </a:r>
            <a:r>
              <a:rPr lang="tr-TR" dirty="0" err="1" smtClean="0"/>
              <a:t>OSB’li</a:t>
            </a:r>
            <a:r>
              <a:rPr lang="tr-TR" dirty="0" smtClean="0"/>
              <a:t> çocuklar olabilmekte</a:t>
            </a:r>
          </a:p>
          <a:p>
            <a:pPr marL="0" indent="0">
              <a:buNone/>
            </a:pPr>
            <a:r>
              <a:rPr lang="tr-TR" dirty="0" smtClean="0"/>
              <a:t>OSB’de değişimlere direnç olduğu için akademik ve sosyal beceri gerektiren okul ortamında zorlanabilmekteler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İçe kapanıklık, garip ve uygunsuz ses tonu, ekolali, zamir karıştırma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İlgi duyduğu konularda uzun süre tek başına konuşma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Belli durumlarda yoğun korku ve kaygı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Rutinler yapılmadığında uzamış ve yoğun öfke nöbetleri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26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29963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Ergenlik dönemi: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 err="1" smtClean="0"/>
              <a:t>retardasyon</a:t>
            </a:r>
            <a:r>
              <a:rPr lang="tr-TR" dirty="0" smtClean="0"/>
              <a:t> eşliğinde; </a:t>
            </a:r>
          </a:p>
          <a:p>
            <a:r>
              <a:rPr lang="tr-TR" dirty="0" smtClean="0"/>
              <a:t>öfke-dürtü kontrol sorunları,</a:t>
            </a:r>
          </a:p>
          <a:p>
            <a:r>
              <a:rPr lang="tr-TR" dirty="0" err="1" smtClean="0"/>
              <a:t>özbakımda</a:t>
            </a:r>
            <a:r>
              <a:rPr lang="tr-TR" dirty="0" smtClean="0"/>
              <a:t> kısıtlılıklar, </a:t>
            </a:r>
          </a:p>
          <a:p>
            <a:r>
              <a:rPr lang="tr-TR" dirty="0" smtClean="0"/>
              <a:t>karşı cinsle sorun yaşama, </a:t>
            </a:r>
          </a:p>
          <a:p>
            <a:r>
              <a:rPr lang="tr-TR" dirty="0" smtClean="0"/>
              <a:t>farklı olduğunu hissetmeden dolayı depresif durum,</a:t>
            </a:r>
          </a:p>
          <a:p>
            <a:r>
              <a:rPr lang="tr-TR" dirty="0" err="1"/>
              <a:t>d</a:t>
            </a:r>
            <a:r>
              <a:rPr lang="tr-TR" dirty="0" err="1" smtClean="0"/>
              <a:t>ürtüsel</a:t>
            </a:r>
            <a:r>
              <a:rPr lang="tr-TR" dirty="0" smtClean="0"/>
              <a:t> davranış, </a:t>
            </a:r>
          </a:p>
          <a:p>
            <a:r>
              <a:rPr lang="tr-TR" dirty="0"/>
              <a:t>t</a:t>
            </a:r>
            <a:r>
              <a:rPr lang="tr-TR" dirty="0" smtClean="0"/>
              <a:t>oplum içinde uygunsuz cinsel davranış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Yapılan çalışmalarda normal zekaya sahip 11-20 yaş OSB’lerde %40 </a:t>
            </a:r>
            <a:r>
              <a:rPr lang="tr-TR" dirty="0" err="1" smtClean="0"/>
              <a:t>suicid</a:t>
            </a:r>
            <a:r>
              <a:rPr lang="tr-TR" dirty="0" smtClean="0"/>
              <a:t> düşüncesi veya girişimi bildirilmiştir.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5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" y="243518"/>
            <a:ext cx="10262663" cy="5724795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7339913" y="6289589"/>
            <a:ext cx="4300151" cy="415646"/>
          </a:xfrm>
        </p:spPr>
        <p:txBody>
          <a:bodyPr>
            <a:normAutofit/>
          </a:bodyPr>
          <a:lstStyle/>
          <a:p>
            <a:r>
              <a:rPr lang="tr-TR" sz="1800" b="1" dirty="0" smtClean="0"/>
              <a:t>Bebek, Çocuk, Ergen İzlem Protokolleri 2018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148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9638" y="1767015"/>
            <a:ext cx="10515600" cy="44099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DSM-5 yaş ve zekadan bağımsız olmayı amaçlasa da bebek ve küçük çocuklarda tanı koymada güçlük yaşanmakta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16-30 </a:t>
            </a:r>
            <a:r>
              <a:rPr lang="tr-TR" dirty="0"/>
              <a:t>aylık </a:t>
            </a:r>
            <a:r>
              <a:rPr lang="tr-TR" dirty="0" smtClean="0"/>
              <a:t>çocuklarda Değiştirilmiş </a:t>
            </a:r>
            <a:r>
              <a:rPr lang="tr-TR" dirty="0"/>
              <a:t>Erken Çocukluk Dönemi Otizm Tarama </a:t>
            </a:r>
            <a:r>
              <a:rPr lang="tr-TR" dirty="0" smtClean="0"/>
              <a:t>Ölçeği (M-CHAT-R/F) kullanılmakta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Tanı koyma yaşı halen ortalama 3 yaş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363" y="4283694"/>
            <a:ext cx="4557712" cy="23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04086"/>
            <a:ext cx="10515600" cy="4372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Gereksiz OSB tanısı koymak veya tanıyı atlamamak adına dikkatli olunmalı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Ölçekler kullanılabilir fakat hiçbir ölçek klinik muayenenin yerini tutamaz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Günümüzde ülkemizde en sık kullanılan ölçek ÇOCUKLUK OTİZMİ PUANLAMA </a:t>
            </a:r>
            <a:r>
              <a:rPr lang="tr-TR" dirty="0" err="1"/>
              <a:t>ÖLÇEĞİ’dir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1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OSB şüphesi olan çocukta ayrıntılı fizik muayene şart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tuberoskleroz</a:t>
            </a:r>
            <a:r>
              <a:rPr lang="tr-TR" dirty="0" smtClean="0"/>
              <a:t>, </a:t>
            </a:r>
            <a:r>
              <a:rPr lang="tr-TR" dirty="0" err="1" smtClean="0"/>
              <a:t>nörofibromatozis</a:t>
            </a:r>
            <a:r>
              <a:rPr lang="tr-TR" dirty="0" smtClean="0"/>
              <a:t> cilt bulguları</a:t>
            </a:r>
          </a:p>
          <a:p>
            <a:pPr marL="0" indent="0">
              <a:buNone/>
            </a:pPr>
            <a:r>
              <a:rPr lang="tr-TR" dirty="0" smtClean="0"/>
              <a:t>-mikro/makrosefali</a:t>
            </a:r>
          </a:p>
          <a:p>
            <a:pPr marL="0" indent="0">
              <a:buNone/>
            </a:pPr>
            <a:r>
              <a:rPr lang="tr-TR" dirty="0" smtClean="0"/>
              <a:t>-eşlik edebilecek </a:t>
            </a:r>
            <a:r>
              <a:rPr lang="tr-TR" dirty="0" err="1" smtClean="0"/>
              <a:t>konjenital</a:t>
            </a:r>
            <a:r>
              <a:rPr lang="tr-TR" dirty="0" smtClean="0"/>
              <a:t> anomali</a:t>
            </a:r>
          </a:p>
          <a:p>
            <a:pPr marL="0" indent="0">
              <a:buNone/>
            </a:pPr>
            <a:r>
              <a:rPr lang="tr-TR" dirty="0" smtClean="0"/>
              <a:t>-kendine zarar verme veya istismar bulgusu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Kromozom analizi, EEG, MRI görüntüleme, aminoasit ve </a:t>
            </a:r>
            <a:r>
              <a:rPr lang="tr-TR" dirty="0" err="1" smtClean="0"/>
              <a:t>mitokondriyal</a:t>
            </a:r>
            <a:r>
              <a:rPr lang="tr-TR" dirty="0" smtClean="0"/>
              <a:t> bozukluk için ileri tetkikler gerekli</a:t>
            </a:r>
          </a:p>
        </p:txBody>
      </p:sp>
    </p:spTree>
    <p:extLst>
      <p:ext uri="{BB962C8B-B14F-4D97-AF65-F5344CB8AC3E}">
        <p14:creationId xmlns:p14="http://schemas.microsoft.com/office/powerpoint/2010/main" val="24983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AYIRICI TANI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Dil Bozuklukları</a:t>
            </a:r>
          </a:p>
          <a:p>
            <a:r>
              <a:rPr lang="tr-TR" dirty="0" smtClean="0"/>
              <a:t>Dil gelişim geriliği olan çocuklarda</a:t>
            </a:r>
          </a:p>
          <a:p>
            <a:r>
              <a:rPr lang="tr-TR" dirty="0" smtClean="0"/>
              <a:t>Sosyal yetersizler ve tekrarlayıcı hareketler</a:t>
            </a:r>
          </a:p>
          <a:p>
            <a:r>
              <a:rPr lang="tr-TR" dirty="0" smtClean="0"/>
              <a:t>Ancak işaret etme, geleneksel jest ve mimik, sözel olmayan iletişim alanları ve algılama korunmuştur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30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53514"/>
            <a:ext cx="10515600" cy="5140409"/>
          </a:xfrm>
        </p:spPr>
        <p:txBody>
          <a:bodyPr numCol="2">
            <a:normAutofit lnSpcReduction="10000"/>
          </a:bodyPr>
          <a:lstStyle/>
          <a:p>
            <a:r>
              <a:rPr lang="tr-TR" dirty="0" smtClean="0"/>
              <a:t>Otizm spektrum bozukluğu (OSB) tanımlayabilmek</a:t>
            </a:r>
          </a:p>
          <a:p>
            <a:r>
              <a:rPr lang="tr-TR" dirty="0" smtClean="0"/>
              <a:t>OSB tanı kriterlerini sayabilmek</a:t>
            </a:r>
          </a:p>
          <a:p>
            <a:r>
              <a:rPr lang="tr-TR" dirty="0" smtClean="0"/>
              <a:t>OSB etiyolojisini açıklayabilmek</a:t>
            </a:r>
          </a:p>
          <a:p>
            <a:r>
              <a:rPr lang="tr-TR" dirty="0" smtClean="0"/>
              <a:t>OSB belirtilerini sayabilmek</a:t>
            </a:r>
          </a:p>
          <a:p>
            <a:r>
              <a:rPr lang="tr-TR" dirty="0" smtClean="0"/>
              <a:t>OSB ayırıcı tanıları/</a:t>
            </a:r>
            <a:r>
              <a:rPr lang="tr-TR" dirty="0" err="1" smtClean="0"/>
              <a:t>komorbiditeleri</a:t>
            </a:r>
            <a:r>
              <a:rPr lang="tr-TR" dirty="0" smtClean="0"/>
              <a:t> sayabilmek</a:t>
            </a:r>
          </a:p>
          <a:p>
            <a:r>
              <a:rPr lang="tr-TR" dirty="0" smtClean="0"/>
              <a:t>OSB tedavi yaklaşımını açıklayabilmek 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Dikkat eksikliği </a:t>
            </a:r>
            <a:r>
              <a:rPr lang="tr-TR" dirty="0" err="1" smtClean="0"/>
              <a:t>hiperaktivite</a:t>
            </a:r>
            <a:r>
              <a:rPr lang="tr-TR" dirty="0" smtClean="0"/>
              <a:t> bozukluğu (DEHB) tanımlayabilmek</a:t>
            </a:r>
          </a:p>
          <a:p>
            <a:r>
              <a:rPr lang="tr-TR" dirty="0" smtClean="0"/>
              <a:t>DEHB </a:t>
            </a:r>
            <a:r>
              <a:rPr lang="tr-TR" dirty="0"/>
              <a:t>tanı kriterlerini </a:t>
            </a:r>
            <a:r>
              <a:rPr lang="tr-TR" dirty="0" smtClean="0"/>
              <a:t>sayabilmek </a:t>
            </a:r>
          </a:p>
          <a:p>
            <a:r>
              <a:rPr lang="tr-TR" dirty="0"/>
              <a:t>DEHB </a:t>
            </a:r>
            <a:r>
              <a:rPr lang="tr-TR" dirty="0" smtClean="0"/>
              <a:t>etiyolojisini açıklayabilmek</a:t>
            </a:r>
          </a:p>
          <a:p>
            <a:r>
              <a:rPr lang="tr-TR" dirty="0" smtClean="0"/>
              <a:t>DEHB belirtilerini sayabilmek</a:t>
            </a:r>
          </a:p>
          <a:p>
            <a:r>
              <a:rPr lang="tr-TR" dirty="0" smtClean="0"/>
              <a:t>DEHB ayırıcı tanılarını sayabilmek</a:t>
            </a:r>
          </a:p>
          <a:p>
            <a:r>
              <a:rPr lang="tr-TR" dirty="0" smtClean="0"/>
              <a:t>DEHB tedavi yaklaşımını açıklayabilmek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73624"/>
            <a:ext cx="10515600" cy="4303339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Zihinsel Engellilik</a:t>
            </a:r>
          </a:p>
          <a:p>
            <a:r>
              <a:rPr lang="tr-TR" dirty="0" smtClean="0"/>
              <a:t>OSB’ye %11-65 oranında ZE eşlik edebilir</a:t>
            </a:r>
          </a:p>
          <a:p>
            <a:r>
              <a:rPr lang="tr-TR" dirty="0" smtClean="0"/>
              <a:t>Ancak izole </a:t>
            </a:r>
            <a:r>
              <a:rPr lang="tr-TR" dirty="0" err="1" smtClean="0"/>
              <a:t>ZE’de</a:t>
            </a:r>
            <a:r>
              <a:rPr lang="tr-TR" dirty="0" smtClean="0"/>
              <a:t> dış dünyaya ve erişkinlere ilgi korunmuştur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Eğer bir birey bilişsel becerilerinin altında sosyal beceri sergiliyorsa bu durumu otizmle ilişkili olarak değerlendirmek gerekmekte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Üstün Zekalı Çocuklar</a:t>
            </a:r>
          </a:p>
          <a:p>
            <a:r>
              <a:rPr lang="tr-TR" dirty="0"/>
              <a:t>Eşlik eden DEHB, öğrenme yetersizliği, kaygı nedeniyle OSB’yi taklit edebilmekte</a:t>
            </a:r>
          </a:p>
          <a:p>
            <a:r>
              <a:rPr lang="tr-TR" dirty="0"/>
              <a:t>Ancak bu çocuklar sosyal etkileşimden hoşlanırlar ve normal toplumsal dil becerilerine sahiptirler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97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421369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Toplumsal İletişim Bozukluğu</a:t>
            </a:r>
          </a:p>
          <a:p>
            <a:r>
              <a:rPr lang="tr-TR" dirty="0" smtClean="0"/>
              <a:t>Sözel olan/olmayan iletişimin sosyal kullanımında kalıcı zorluk ile karakterize</a:t>
            </a:r>
          </a:p>
          <a:p>
            <a:r>
              <a:rPr lang="tr-TR" dirty="0" smtClean="0"/>
              <a:t>Sınırlı, tekrarlayan kalıplar, ilgi alanları ile OSB’den ayrılır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28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00517"/>
            <a:ext cx="10515600" cy="4276445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Tepkisel Bağlanma Bozukluğu</a:t>
            </a:r>
          </a:p>
          <a:p>
            <a:r>
              <a:rPr lang="tr-TR" dirty="0"/>
              <a:t>Kötü bakıma maruz kalan ve uyaran yoksunluğu yaşamış (kurum) çocuklarda sosyal iletişimde aksama ve tekrarlayıcı davranışlar</a:t>
            </a:r>
          </a:p>
          <a:p>
            <a:r>
              <a:rPr lang="tr-TR" dirty="0"/>
              <a:t>Koşullar uygun hale gelince tedaviye hızla yanıt vermesiyle ayrılır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1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57081"/>
            <a:ext cx="10515600" cy="4419881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Görme ve İşitme Engelliler</a:t>
            </a:r>
          </a:p>
          <a:p>
            <a:r>
              <a:rPr lang="tr-TR" dirty="0" smtClean="0"/>
              <a:t>Sosyal iletişimde aksaklıklar olmakta</a:t>
            </a:r>
          </a:p>
          <a:p>
            <a:r>
              <a:rPr lang="tr-TR" dirty="0" smtClean="0"/>
              <a:t>Duyusal yetersizlik giderildikten sonra hızlı düzelme görülmekte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88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Çok Erken Başlangıçlı Şizofreni</a:t>
            </a:r>
          </a:p>
          <a:p>
            <a:r>
              <a:rPr lang="tr-TR" dirty="0"/>
              <a:t>Sosyal-iletişimsel alanda güçlükler</a:t>
            </a:r>
          </a:p>
          <a:p>
            <a:pPr marL="0" indent="0">
              <a:buNone/>
            </a:pPr>
            <a:r>
              <a:rPr lang="tr-TR" dirty="0"/>
              <a:t>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erken gelişim evresinde yoksa</a:t>
            </a:r>
          </a:p>
          <a:p>
            <a:pPr marL="0" indent="0">
              <a:buNone/>
            </a:pPr>
            <a:r>
              <a:rPr lang="tr-TR" dirty="0"/>
              <a:t>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sonradan gerileme ve pozitif </a:t>
            </a:r>
            <a:r>
              <a:rPr lang="tr-TR" dirty="0" err="1"/>
              <a:t>psikotik</a:t>
            </a:r>
            <a:r>
              <a:rPr lang="tr-TR" dirty="0"/>
              <a:t> belirtiler eklenmişse</a:t>
            </a:r>
          </a:p>
          <a:p>
            <a:pPr marL="0" indent="0">
              <a:buNone/>
            </a:pPr>
            <a:r>
              <a:rPr lang="tr-TR" dirty="0"/>
              <a:t>                                        </a:t>
            </a:r>
            <a:r>
              <a:rPr lang="tr-TR" dirty="0" err="1"/>
              <a:t>psikotik</a:t>
            </a:r>
            <a:r>
              <a:rPr lang="tr-TR" dirty="0"/>
              <a:t> olarak değerlendirilmeli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42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2941"/>
            <a:ext cx="10515600" cy="4384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 smtClean="0"/>
              <a:t>Selektif</a:t>
            </a:r>
            <a:r>
              <a:rPr lang="tr-TR" b="1" dirty="0" smtClean="0"/>
              <a:t> </a:t>
            </a:r>
            <a:r>
              <a:rPr lang="tr-TR" b="1" dirty="0" err="1" smtClean="0"/>
              <a:t>Mutizm</a:t>
            </a:r>
            <a:endParaRPr lang="tr-TR" b="1" dirty="0" smtClean="0"/>
          </a:p>
          <a:p>
            <a:r>
              <a:rPr lang="tr-TR" dirty="0" smtClean="0"/>
              <a:t>Tanımadığı kişilerin yanında sözel olan/olmayan bütün iletişim yollarını kapatır</a:t>
            </a:r>
          </a:p>
          <a:p>
            <a:r>
              <a:rPr lang="tr-TR" dirty="0" smtClean="0"/>
              <a:t>Otizmli bireylerde bu durum her ortamda bulunur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56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Landau-Kleffner</a:t>
            </a:r>
            <a:r>
              <a:rPr lang="tr-TR" b="1" dirty="0"/>
              <a:t> Sendromu (LKS)</a:t>
            </a:r>
          </a:p>
          <a:p>
            <a:r>
              <a:rPr lang="tr-TR" dirty="0"/>
              <a:t>LKS veya edinilmiş afazi; </a:t>
            </a:r>
          </a:p>
          <a:p>
            <a:pPr marL="0" indent="0">
              <a:buNone/>
            </a:pPr>
            <a:r>
              <a:rPr lang="tr-TR" dirty="0"/>
              <a:t> 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3-4 yaşa kadar gelişim normalken </a:t>
            </a:r>
          </a:p>
          <a:p>
            <a:pPr marL="0" indent="0">
              <a:buNone/>
            </a:pPr>
            <a:r>
              <a:rPr lang="tr-TR" dirty="0"/>
              <a:t> 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bir nöbet veya EEG anormalliği sonucu </a:t>
            </a:r>
          </a:p>
          <a:p>
            <a:pPr marL="0" indent="0">
              <a:buNone/>
            </a:pPr>
            <a:r>
              <a:rPr lang="tr-TR" dirty="0"/>
              <a:t> 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dilde gerileme ile karakterize</a:t>
            </a:r>
          </a:p>
          <a:p>
            <a:r>
              <a:rPr lang="tr-TR" dirty="0"/>
              <a:t>Sözel olmayan beceri ve </a:t>
            </a:r>
            <a:r>
              <a:rPr lang="tr-TR" dirty="0" err="1"/>
              <a:t>adaptif</a:t>
            </a:r>
            <a:r>
              <a:rPr lang="tr-TR" dirty="0"/>
              <a:t> fonksiyonlar korunmuştur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05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75011"/>
            <a:ext cx="10515600" cy="440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 smtClean="0"/>
              <a:t>Rett</a:t>
            </a:r>
            <a:r>
              <a:rPr lang="tr-TR" b="1" dirty="0" smtClean="0"/>
              <a:t> Sendromu</a:t>
            </a:r>
          </a:p>
          <a:p>
            <a:r>
              <a:rPr lang="tr-TR" dirty="0"/>
              <a:t>MECP2 geninde mutasyon </a:t>
            </a:r>
            <a:r>
              <a:rPr lang="tr-TR" dirty="0" smtClean="0"/>
              <a:t>sonucu, yalnızca kızlarda görülür</a:t>
            </a:r>
          </a:p>
          <a:p>
            <a:r>
              <a:rPr lang="tr-TR" dirty="0" smtClean="0"/>
              <a:t>Normal gelişim gösterirken, 18 aydan sonra konuşmayı ve amaçlı el kullanma kaybı gözlenmekte</a:t>
            </a:r>
          </a:p>
          <a:p>
            <a:r>
              <a:rPr lang="tr-TR" dirty="0" smtClean="0"/>
              <a:t>Kafa büyümesi yavaşlar (OSB’deki büyümenin aksine)</a:t>
            </a:r>
          </a:p>
          <a:p>
            <a:r>
              <a:rPr lang="tr-TR" dirty="0" err="1" smtClean="0"/>
              <a:t>Stereotipik</a:t>
            </a:r>
            <a:r>
              <a:rPr lang="tr-TR" dirty="0" smtClean="0"/>
              <a:t> el hareketleri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6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Tik bozukluğu/</a:t>
            </a:r>
            <a:r>
              <a:rPr lang="tr-TR" b="1" dirty="0" err="1"/>
              <a:t>Tourette</a:t>
            </a:r>
            <a:r>
              <a:rPr lang="tr-TR" b="1" dirty="0"/>
              <a:t> sendromu</a:t>
            </a:r>
          </a:p>
          <a:p>
            <a:r>
              <a:rPr lang="tr-TR" dirty="0"/>
              <a:t>Ani, kısa, aralıklı hareketler veya sözler</a:t>
            </a:r>
          </a:p>
          <a:p>
            <a:r>
              <a:rPr lang="tr-TR" dirty="0"/>
              <a:t>Ancak genellikle normal sosyal </a:t>
            </a:r>
            <a:r>
              <a:rPr lang="tr-TR" dirty="0" smtClean="0"/>
              <a:t>iletişim/dil </a:t>
            </a:r>
            <a:r>
              <a:rPr lang="tr-TR" dirty="0"/>
              <a:t>becerilerine sahiptirler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31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OTİZM SPEKTRUM BOZUKLUĞU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Otizm spektrum bozukluğu (OSB);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belirtileri yaşamın ilk 3 yılında ortaya çıkan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sosyal-iletişimsel alanda belirgin yetersizlikler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tekrarlayıcı davranışlar ve sınırlı ilgi alanları ile seyreden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nörogelişimsel</a:t>
            </a:r>
            <a:r>
              <a:rPr lang="tr-TR" dirty="0" smtClean="0"/>
              <a:t> bir bozukluk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30" y="4128664"/>
            <a:ext cx="3762182" cy="20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KOMORBİDİTE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OSB’li</a:t>
            </a:r>
            <a:r>
              <a:rPr lang="tr-TR" dirty="0" smtClean="0"/>
              <a:t> bireylerin %70-96’sında en az bir </a:t>
            </a:r>
            <a:r>
              <a:rPr lang="tr-TR" dirty="0" err="1" smtClean="0"/>
              <a:t>psikiyatik</a:t>
            </a:r>
            <a:r>
              <a:rPr lang="tr-TR" dirty="0" smtClean="0"/>
              <a:t> </a:t>
            </a:r>
            <a:r>
              <a:rPr lang="tr-TR" dirty="0" err="1" smtClean="0"/>
              <a:t>komorbid</a:t>
            </a:r>
            <a:r>
              <a:rPr lang="tr-TR" dirty="0" smtClean="0"/>
              <a:t> durum bulunmaktadır.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Bunların tanımlanması ve tedavisi yaşam kalitesi ve eğitimden fayda açısından oldukça önemlidir.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63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471613"/>
            <a:ext cx="11106873" cy="4705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i="1" dirty="0" smtClean="0"/>
              <a:t>Kaygı Bozuklukları: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En sık psikiyatrik bozukluk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Özgül fobi, sosyal fobi, yaygın </a:t>
            </a:r>
            <a:r>
              <a:rPr lang="tr-TR" dirty="0" err="1" smtClean="0"/>
              <a:t>anksiyete</a:t>
            </a:r>
            <a:r>
              <a:rPr lang="tr-TR" dirty="0" smtClean="0"/>
              <a:t> bozukluğu, ayrılık </a:t>
            </a:r>
            <a:r>
              <a:rPr lang="tr-TR" dirty="0" err="1" smtClean="0"/>
              <a:t>anksiyetesi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Ayrıntıları bir bütün olarak görmedeki zorluklar:</a:t>
            </a:r>
          </a:p>
          <a:p>
            <a:r>
              <a:rPr lang="tr-TR" dirty="0" err="1" smtClean="0"/>
              <a:t>nöroanatomik</a:t>
            </a:r>
            <a:r>
              <a:rPr lang="tr-TR" dirty="0" smtClean="0"/>
              <a:t> zemin</a:t>
            </a:r>
          </a:p>
          <a:p>
            <a:r>
              <a:rPr lang="tr-TR" dirty="0" err="1" smtClean="0"/>
              <a:t>serotonerjik</a:t>
            </a:r>
            <a:r>
              <a:rPr lang="tr-TR" dirty="0" smtClean="0"/>
              <a:t> sistemdeki bozuklukların neden olabileceği düşünülmekte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92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i="1" dirty="0"/>
              <a:t>Obsesif </a:t>
            </a:r>
            <a:r>
              <a:rPr lang="tr-TR" i="1" dirty="0" err="1"/>
              <a:t>Kompulsif</a:t>
            </a:r>
            <a:r>
              <a:rPr lang="tr-TR" i="1" dirty="0"/>
              <a:t> Bozukluk(OKB):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Kompulsif</a:t>
            </a:r>
            <a:r>
              <a:rPr lang="tr-TR" dirty="0"/>
              <a:t> eğilimler OSB’nin bir parçası olduğundan OKB tanısı tartışmalıdır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Her zamankinden daha fazla işlev kaybına yol açıyor, yeni obsesyonlar/ </a:t>
            </a:r>
            <a:r>
              <a:rPr lang="tr-TR" dirty="0" err="1"/>
              <a:t>kompulsiyonlar</a:t>
            </a:r>
            <a:r>
              <a:rPr lang="tr-TR" dirty="0"/>
              <a:t> eklenmişse düşünülebilir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2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042987"/>
            <a:ext cx="10898529" cy="5133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i="1" dirty="0" smtClean="0"/>
              <a:t>Depresif Bozukluk: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Ergen ve erişkin </a:t>
            </a:r>
            <a:r>
              <a:rPr lang="tr-TR" dirty="0" err="1" smtClean="0"/>
              <a:t>OSB’lilerde</a:t>
            </a:r>
            <a:r>
              <a:rPr lang="tr-TR" dirty="0" smtClean="0"/>
              <a:t> sık görülür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IQ ve sözel becerisi iyi olanlar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</a:t>
            </a:r>
            <a:r>
              <a:rPr lang="tr-TR" dirty="0" smtClean="0"/>
              <a:t> depresif </a:t>
            </a:r>
            <a:r>
              <a:rPr lang="tr-TR" dirty="0" err="1" smtClean="0"/>
              <a:t>duygudurumu</a:t>
            </a:r>
            <a:r>
              <a:rPr lang="tr-TR" dirty="0" smtClean="0"/>
              <a:t> tanımlayabilirken;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sözel becerisi olmayanlar</a:t>
            </a:r>
          </a:p>
          <a:p>
            <a:r>
              <a:rPr lang="tr-TR" sz="2600" dirty="0" smtClean="0"/>
              <a:t>ağlama nöbetleri </a:t>
            </a:r>
          </a:p>
          <a:p>
            <a:r>
              <a:rPr lang="tr-TR" sz="2600" dirty="0" smtClean="0"/>
              <a:t>sosyal çekilme </a:t>
            </a:r>
          </a:p>
          <a:p>
            <a:r>
              <a:rPr lang="tr-TR" sz="2600" dirty="0" smtClean="0"/>
              <a:t>uyku bozukluğu</a:t>
            </a:r>
          </a:p>
          <a:p>
            <a:r>
              <a:rPr lang="tr-TR" sz="2600" dirty="0" smtClean="0"/>
              <a:t>işlevlerde gerileme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 </a:t>
            </a:r>
            <a:r>
              <a:rPr lang="tr-TR" dirty="0" smtClean="0"/>
              <a:t>gibi </a:t>
            </a:r>
            <a:r>
              <a:rPr lang="tr-TR" dirty="0"/>
              <a:t>belirtiler gösterebilmekte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16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4475"/>
            <a:ext cx="10875380" cy="466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i="1" dirty="0" err="1"/>
              <a:t>Bipolar</a:t>
            </a:r>
            <a:r>
              <a:rPr lang="tr-TR" i="1" dirty="0"/>
              <a:t> Bozukluk: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Konuşmada aşırı artış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aşırı hareketlilik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tedaviye uyumsuzluk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irritabilite</a:t>
            </a:r>
            <a:r>
              <a:rPr lang="tr-TR" dirty="0" smtClean="0"/>
              <a:t>                           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cinsel içerikli konuşmalar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psikotik</a:t>
            </a:r>
            <a:r>
              <a:rPr lang="tr-TR" dirty="0"/>
              <a:t> </a:t>
            </a:r>
            <a:r>
              <a:rPr lang="tr-TR" dirty="0" smtClean="0"/>
              <a:t>belirtiler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/>
              <a:t> varlığında mani açısından dikkatli olunmalı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29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4580" y="1428750"/>
            <a:ext cx="10515600" cy="5429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i="1" dirty="0"/>
              <a:t>Travma Sonrası Stres Bozukluğu</a:t>
            </a:r>
            <a:r>
              <a:rPr lang="tr-TR" i="1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En </a:t>
            </a:r>
            <a:r>
              <a:rPr lang="tr-TR" dirty="0"/>
              <a:t>önemli klinik </a:t>
            </a:r>
            <a:r>
              <a:rPr lang="tr-TR" dirty="0" smtClean="0"/>
              <a:t>belirtiler: </a:t>
            </a:r>
          </a:p>
          <a:p>
            <a:r>
              <a:rPr lang="tr-TR" sz="2400" dirty="0" smtClean="0"/>
              <a:t>sosyal </a:t>
            </a:r>
            <a:r>
              <a:rPr lang="tr-TR" sz="2400" dirty="0"/>
              <a:t>becerilerde </a:t>
            </a:r>
            <a:r>
              <a:rPr lang="tr-TR" sz="2400" dirty="0" smtClean="0"/>
              <a:t>azalma</a:t>
            </a:r>
          </a:p>
          <a:p>
            <a:r>
              <a:rPr lang="tr-TR" sz="2400" dirty="0" smtClean="0"/>
              <a:t>dil </a:t>
            </a:r>
            <a:r>
              <a:rPr lang="tr-TR" sz="2400" dirty="0"/>
              <a:t>becerilerinde </a:t>
            </a:r>
            <a:r>
              <a:rPr lang="tr-TR" sz="2400" dirty="0" smtClean="0"/>
              <a:t>gerileme </a:t>
            </a:r>
          </a:p>
          <a:p>
            <a:r>
              <a:rPr lang="tr-TR" sz="2400" dirty="0" smtClean="0"/>
              <a:t>öfke patlamaları</a:t>
            </a:r>
          </a:p>
          <a:p>
            <a:r>
              <a:rPr lang="tr-TR" sz="2400" dirty="0" smtClean="0"/>
              <a:t>uyku bozuklukları</a:t>
            </a:r>
          </a:p>
          <a:p>
            <a:r>
              <a:rPr lang="tr-TR" sz="2400" dirty="0" err="1" smtClean="0"/>
              <a:t>hiperaktivite</a:t>
            </a:r>
            <a:endParaRPr lang="tr-TR" sz="2400" dirty="0" smtClean="0"/>
          </a:p>
          <a:p>
            <a:r>
              <a:rPr lang="tr-TR" sz="2400" dirty="0" smtClean="0"/>
              <a:t>kendini yaralama </a:t>
            </a:r>
          </a:p>
          <a:p>
            <a:r>
              <a:rPr lang="tr-TR" sz="2400" dirty="0" err="1" smtClean="0"/>
              <a:t>özbakımda</a:t>
            </a:r>
            <a:r>
              <a:rPr lang="tr-TR" sz="2400" dirty="0" smtClean="0"/>
              <a:t> azalma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32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5863"/>
            <a:ext cx="11083724" cy="4991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t</a:t>
            </a:r>
            <a:r>
              <a:rPr lang="tr-TR" dirty="0" smtClean="0"/>
              <a:t>ıkanırcasına yeme,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anoreksiya</a:t>
            </a:r>
            <a:r>
              <a:rPr lang="tr-TR" dirty="0" smtClean="0"/>
              <a:t> nevroza,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intihar,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katatoni</a:t>
            </a:r>
            <a:r>
              <a:rPr lang="tr-TR" dirty="0" smtClean="0"/>
              <a:t>,                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/>
              <a:t>diğer eşlik edebilecek </a:t>
            </a:r>
            <a:r>
              <a:rPr lang="tr-TR" dirty="0" smtClean="0"/>
              <a:t>psikiyatrik bozukluklar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cinsel kimlik bozukluğu,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madde kötüye kullanımı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838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3038"/>
            <a:ext cx="10748058" cy="4733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Tıbbi bozukluklardan ise:</a:t>
            </a:r>
          </a:p>
          <a:p>
            <a:r>
              <a:rPr lang="tr-TR" dirty="0"/>
              <a:t>epilepsi</a:t>
            </a:r>
          </a:p>
          <a:p>
            <a:r>
              <a:rPr lang="tr-TR" dirty="0"/>
              <a:t>alerjik ve immünolojik hastalıklar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daha sık </a:t>
            </a:r>
            <a:r>
              <a:rPr lang="tr-TR" dirty="0" smtClean="0"/>
              <a:t>rastlanır</a:t>
            </a:r>
            <a:endParaRPr lang="tr-TR" dirty="0"/>
          </a:p>
          <a:p>
            <a:r>
              <a:rPr lang="tr-TR" dirty="0" err="1"/>
              <a:t>gastrointestinal</a:t>
            </a:r>
            <a:r>
              <a:rPr lang="tr-TR" dirty="0"/>
              <a:t> hastalıklar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Epilepsi </a:t>
            </a:r>
            <a:r>
              <a:rPr lang="tr-TR" dirty="0"/>
              <a:t>o</a:t>
            </a:r>
            <a:r>
              <a:rPr lang="tr-TR" dirty="0" smtClean="0"/>
              <a:t>tizm </a:t>
            </a:r>
            <a:r>
              <a:rPr lang="tr-TR" dirty="0"/>
              <a:t>tanılı kız </a:t>
            </a:r>
            <a:r>
              <a:rPr lang="tr-TR" dirty="0" smtClean="0"/>
              <a:t>çocuklarında erkeklere </a:t>
            </a:r>
            <a:r>
              <a:rPr lang="tr-TR" dirty="0"/>
              <a:t>kıyasla daha yüksek oranda </a:t>
            </a:r>
            <a:r>
              <a:rPr lang="tr-TR" dirty="0" smtClean="0"/>
              <a:t>iken;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Z</a:t>
            </a:r>
            <a:r>
              <a:rPr lang="tr-TR" dirty="0" smtClean="0"/>
              <a:t>ihinsel </a:t>
            </a:r>
            <a:r>
              <a:rPr lang="tr-TR" dirty="0"/>
              <a:t>engelli OSB’lerde </a:t>
            </a:r>
            <a:r>
              <a:rPr lang="tr-TR" dirty="0" smtClean="0"/>
              <a:t>de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/>
              <a:t>yine </a:t>
            </a:r>
            <a:r>
              <a:rPr lang="tr-TR" dirty="0"/>
              <a:t>yüksek oranda karşımıza çıkmaktadır</a:t>
            </a:r>
            <a:r>
              <a:rPr lang="tr-TR" dirty="0" smtClean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3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Eğitsel ve Davranışsal Yaklaşımlar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Sosyal ve davranışsal farklı derecelerdeki bozulmalarda yaşa ve özel ihtiyaçlara göre müdahaleler tek tek ele alınmalı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Bunlar;</a:t>
            </a:r>
          </a:p>
          <a:p>
            <a:r>
              <a:rPr lang="tr-TR" dirty="0" smtClean="0"/>
              <a:t>sosyal iletişimsel alanda gelişmeyi</a:t>
            </a:r>
          </a:p>
          <a:p>
            <a:r>
              <a:rPr lang="tr-TR" dirty="0" smtClean="0"/>
              <a:t>istenmeyen davranış ve </a:t>
            </a:r>
            <a:r>
              <a:rPr lang="tr-TR" dirty="0" err="1" smtClean="0"/>
              <a:t>komorbid</a:t>
            </a:r>
            <a:r>
              <a:rPr lang="tr-TR" dirty="0" smtClean="0"/>
              <a:t> durumları azaltmayı</a:t>
            </a:r>
          </a:p>
          <a:p>
            <a:r>
              <a:rPr lang="tr-TR" dirty="0" smtClean="0"/>
              <a:t>yeni becerilerle yaşam kalitesini artırmayı</a:t>
            </a:r>
          </a:p>
          <a:p>
            <a:r>
              <a:rPr lang="tr-TR" dirty="0" smtClean="0"/>
              <a:t>ailelere desteği hedeflemektedir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Müdahaleler ev ortamında bireysel ya da özelleşmiş sınıflarda olabilmektedir</a:t>
            </a:r>
          </a:p>
        </p:txBody>
      </p:sp>
    </p:spTree>
    <p:extLst>
      <p:ext uri="{BB962C8B-B14F-4D97-AF65-F5344CB8AC3E}">
        <p14:creationId xmlns:p14="http://schemas.microsoft.com/office/powerpoint/2010/main" val="404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0557" y="1050324"/>
            <a:ext cx="10515600" cy="53861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Tanı konduğunda ya da yüksek risk saptandığında mümkün olan</a:t>
            </a:r>
          </a:p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 en erken </a:t>
            </a:r>
            <a:r>
              <a:rPr lang="tr-TR" dirty="0" smtClean="0"/>
              <a:t>dönemde tedaviye başlanması;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FF0000"/>
                </a:solidFill>
              </a:rPr>
              <a:t>haftada en az 25 saat ve 12 ay boyunca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çocuk ile aktif ilgilenilerek eğitim verilmesi önerilmekte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Erken dönemde başlanan tedavi;</a:t>
            </a:r>
          </a:p>
          <a:p>
            <a:pPr marL="0" indent="0">
              <a:buNone/>
            </a:pPr>
            <a:r>
              <a:rPr lang="tr-TR" dirty="0" smtClean="0"/>
              <a:t>-taklit becerisi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sosyal iletişimi artırma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alıcı ve ifade edici dilde gelişme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olumsuz davranışlarda azalmada etkin bulunmakta</a:t>
            </a:r>
          </a:p>
        </p:txBody>
      </p:sp>
    </p:spTree>
    <p:extLst>
      <p:ext uri="{BB962C8B-B14F-4D97-AF65-F5344CB8AC3E}">
        <p14:creationId xmlns:p14="http://schemas.microsoft.com/office/powerpoint/2010/main" val="7472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Belirtiler erken gelişim döneminden itibaren vardır ancak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     Küçük çocuklarda sınırlı </a:t>
            </a:r>
            <a:r>
              <a:rPr lang="tr-TR" dirty="0" err="1"/>
              <a:t>mental</a:t>
            </a:r>
            <a:r>
              <a:rPr lang="tr-TR" dirty="0"/>
              <a:t> kapasitesini aşana kadar belli olmayabilir</a:t>
            </a:r>
            <a:r>
              <a:rPr lang="tr-TR" dirty="0">
                <a:solidFill>
                  <a:srgbClr val="FF0000"/>
                </a:solidFill>
              </a:rPr>
              <a:t>!!</a:t>
            </a:r>
            <a:endParaRPr lang="tr-TR" dirty="0"/>
          </a:p>
          <a:p>
            <a:r>
              <a:rPr lang="tr-TR" dirty="0"/>
              <a:t>      İleri yaşlarda öğrenilen stratejilerden dolayı maskelenebilir</a:t>
            </a:r>
            <a:r>
              <a:rPr lang="tr-TR" dirty="0">
                <a:solidFill>
                  <a:srgbClr val="FF0000"/>
                </a:solidFill>
              </a:rPr>
              <a:t>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90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27903"/>
            <a:ext cx="10515600" cy="5349060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Psikofarmakolojik</a:t>
            </a:r>
            <a:r>
              <a:rPr lang="tr-TR" b="1" dirty="0" smtClean="0"/>
              <a:t> Tedaviler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OSB’li</a:t>
            </a:r>
            <a:r>
              <a:rPr lang="tr-TR" dirty="0" smtClean="0"/>
              <a:t> çocuklar </a:t>
            </a:r>
            <a:r>
              <a:rPr lang="tr-TR" dirty="0" err="1" smtClean="0"/>
              <a:t>OSB’li</a:t>
            </a:r>
            <a:r>
              <a:rPr lang="tr-TR" dirty="0" smtClean="0"/>
              <a:t> olmayan çocuklara göre daha duyarlı ve daha fazla yan etki gözlenmekte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İletişim zayıflığı ve duygularını tanımlamadaki zorluktan dolayı en iyi ajanı seçmek güç olabilmekte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Benzer şekilde yan etki izlemi daha zor olmakta (ağız kuruluğu, baş dönmesi gibi)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Komorbiditeye</a:t>
            </a:r>
            <a:r>
              <a:rPr lang="tr-TR" dirty="0" smtClean="0"/>
              <a:t> göre ajan seçilmeli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OSB’li</a:t>
            </a:r>
            <a:r>
              <a:rPr lang="tr-TR" dirty="0" smtClean="0"/>
              <a:t> olmayanlardan daha düşük doz başlanıp yavaş artırılmalı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Y</a:t>
            </a:r>
            <a:r>
              <a:rPr lang="tr-TR" dirty="0" smtClean="0"/>
              <a:t>an etki profili açısından dikkatli olunmalı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5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78476"/>
            <a:ext cx="10515600" cy="5398487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tr-TR" b="1" u="sng" dirty="0" smtClean="0"/>
              <a:t>Dikkat Eksikliği ve </a:t>
            </a:r>
            <a:r>
              <a:rPr lang="tr-TR" b="1" u="sng" dirty="0" err="1" smtClean="0"/>
              <a:t>Hiperaktivite</a:t>
            </a:r>
            <a:r>
              <a:rPr lang="tr-TR" b="1" u="sng" dirty="0" smtClean="0"/>
              <a:t>:</a:t>
            </a:r>
          </a:p>
          <a:p>
            <a:pPr marL="0" indent="0">
              <a:buNone/>
            </a:pPr>
            <a:r>
              <a:rPr lang="tr-TR" u="sng" dirty="0" err="1" smtClean="0"/>
              <a:t>Psikostimülanlar</a:t>
            </a:r>
            <a:r>
              <a:rPr lang="tr-TR" u="sng" dirty="0" smtClean="0"/>
              <a:t>;</a:t>
            </a:r>
          </a:p>
          <a:p>
            <a:r>
              <a:rPr lang="tr-TR" dirty="0" err="1" smtClean="0"/>
              <a:t>Metilfenidat</a:t>
            </a:r>
            <a:endParaRPr lang="tr-TR" dirty="0" smtClean="0"/>
          </a:p>
          <a:p>
            <a:r>
              <a:rPr lang="tr-TR" dirty="0"/>
              <a:t>E</a:t>
            </a:r>
            <a:r>
              <a:rPr lang="tr-TR" dirty="0" smtClean="0"/>
              <a:t>n sık yan etki </a:t>
            </a:r>
            <a:r>
              <a:rPr lang="tr-TR" dirty="0" err="1" smtClean="0"/>
              <a:t>irritabilite</a:t>
            </a:r>
            <a:r>
              <a:rPr lang="tr-TR" dirty="0" smtClean="0"/>
              <a:t> ve sosyal geri çekilme</a:t>
            </a:r>
          </a:p>
          <a:p>
            <a:pPr marL="0" indent="0">
              <a:buNone/>
            </a:pPr>
            <a:r>
              <a:rPr lang="tr-TR" u="sng" dirty="0" err="1" smtClean="0"/>
              <a:t>Atomoksetin</a:t>
            </a:r>
            <a:r>
              <a:rPr lang="tr-TR" u="sng" dirty="0" smtClean="0"/>
              <a:t>; </a:t>
            </a:r>
          </a:p>
          <a:p>
            <a:r>
              <a:rPr lang="tr-TR" dirty="0" smtClean="0"/>
              <a:t>İyileşme dikkatsizlikten ziyade </a:t>
            </a:r>
            <a:r>
              <a:rPr lang="tr-TR" dirty="0" err="1" smtClean="0"/>
              <a:t>hiperaktivite</a:t>
            </a:r>
            <a:r>
              <a:rPr lang="tr-TR" dirty="0" smtClean="0"/>
              <a:t>/</a:t>
            </a:r>
            <a:r>
              <a:rPr lang="tr-TR" dirty="0" err="1" smtClean="0"/>
              <a:t>dürtüsellik</a:t>
            </a:r>
            <a:r>
              <a:rPr lang="tr-TR" dirty="0" smtClean="0"/>
              <a:t> alt boyutunda daha fazla</a:t>
            </a:r>
          </a:p>
          <a:p>
            <a:r>
              <a:rPr lang="tr-TR" dirty="0" smtClean="0"/>
              <a:t>GİS, uyku, </a:t>
            </a:r>
            <a:r>
              <a:rPr lang="tr-TR" dirty="0" err="1" smtClean="0"/>
              <a:t>duygudurum</a:t>
            </a:r>
            <a:r>
              <a:rPr lang="tr-TR" dirty="0" smtClean="0"/>
              <a:t>, iştah değişikliği, </a:t>
            </a:r>
            <a:r>
              <a:rPr lang="tr-TR" dirty="0" err="1" smtClean="0"/>
              <a:t>hepatotoksisite</a:t>
            </a:r>
            <a:r>
              <a:rPr lang="tr-TR" dirty="0" smtClean="0"/>
              <a:t> gibi yan ekiler</a:t>
            </a:r>
          </a:p>
          <a:p>
            <a:pPr marL="0" indent="0">
              <a:buNone/>
            </a:pPr>
            <a:r>
              <a:rPr lang="tr-TR" u="sng" dirty="0" smtClean="0"/>
              <a:t>Alfa-2-adrenerjik </a:t>
            </a:r>
            <a:r>
              <a:rPr lang="tr-TR" u="sng" dirty="0" err="1" smtClean="0"/>
              <a:t>agonistler</a:t>
            </a:r>
            <a:r>
              <a:rPr lang="tr-TR" u="sng" dirty="0" smtClean="0"/>
              <a:t>;</a:t>
            </a:r>
          </a:p>
          <a:p>
            <a:r>
              <a:rPr lang="tr-TR" dirty="0" smtClean="0"/>
              <a:t>Dikkatsizlik ve </a:t>
            </a:r>
            <a:r>
              <a:rPr lang="tr-TR" dirty="0" err="1" smtClean="0"/>
              <a:t>agresyon</a:t>
            </a:r>
            <a:r>
              <a:rPr lang="tr-TR" dirty="0" smtClean="0"/>
              <a:t> için kullanılmakta</a:t>
            </a:r>
          </a:p>
          <a:p>
            <a:r>
              <a:rPr lang="tr-TR" sz="2800" dirty="0" smtClean="0"/>
              <a:t>Tansiyon ve ritim takibi</a:t>
            </a:r>
            <a:r>
              <a:rPr lang="tr-TR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5658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67265"/>
            <a:ext cx="10515600" cy="5509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u="sng" dirty="0" smtClean="0"/>
              <a:t>Uygunsuz/Problemli Davranış:</a:t>
            </a:r>
          </a:p>
          <a:p>
            <a:r>
              <a:rPr lang="tr-TR" dirty="0" smtClean="0"/>
              <a:t>Sinirlilik, saldırganlık, öfke ve kendine zarar verme</a:t>
            </a:r>
          </a:p>
          <a:p>
            <a:r>
              <a:rPr lang="tr-TR" dirty="0" smtClean="0"/>
              <a:t>Çeşitli </a:t>
            </a:r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antipsikotikler</a:t>
            </a:r>
            <a:r>
              <a:rPr lang="tr-TR" dirty="0" smtClean="0"/>
              <a:t> kullanılmakta</a:t>
            </a:r>
          </a:p>
          <a:p>
            <a:r>
              <a:rPr lang="tr-TR" dirty="0" smtClean="0"/>
              <a:t>En sık ise </a:t>
            </a:r>
            <a:r>
              <a:rPr lang="tr-TR" dirty="0" err="1" smtClean="0"/>
              <a:t>risperidon</a:t>
            </a:r>
            <a:endParaRPr lang="tr-TR" dirty="0" smtClean="0"/>
          </a:p>
          <a:p>
            <a:pPr marL="0" indent="0">
              <a:buNone/>
            </a:pPr>
            <a:r>
              <a:rPr lang="tr-TR" u="sng" dirty="0" err="1" smtClean="0"/>
              <a:t>Risperidon</a:t>
            </a:r>
            <a:r>
              <a:rPr lang="tr-TR" u="sng" dirty="0" smtClean="0"/>
              <a:t>;</a:t>
            </a:r>
          </a:p>
          <a:p>
            <a:r>
              <a:rPr lang="tr-TR" dirty="0" smtClean="0"/>
              <a:t>Dış dünya ile ilişki kurma, uygun nesne ilişkileri, tat-</a:t>
            </a:r>
            <a:r>
              <a:rPr lang="tr-TR" dirty="0" err="1" smtClean="0"/>
              <a:t>dokunmua</a:t>
            </a:r>
            <a:r>
              <a:rPr lang="tr-TR" dirty="0" smtClean="0"/>
              <a:t>-koku </a:t>
            </a:r>
            <a:r>
              <a:rPr lang="tr-TR" dirty="0" err="1" smtClean="0"/>
              <a:t>uyarınlarına</a:t>
            </a:r>
            <a:r>
              <a:rPr lang="tr-TR" dirty="0" smtClean="0"/>
              <a:t> uygun tepki, sözel olan/olmayan iletişimde düzelme</a:t>
            </a:r>
          </a:p>
          <a:p>
            <a:r>
              <a:rPr lang="tr-TR" dirty="0" smtClean="0"/>
              <a:t>Tedavinin kesilmesiyle sık </a:t>
            </a:r>
            <a:r>
              <a:rPr lang="tr-TR" dirty="0" err="1" smtClean="0"/>
              <a:t>relaps</a:t>
            </a:r>
            <a:r>
              <a:rPr lang="tr-TR" dirty="0" smtClean="0"/>
              <a:t> bildirilmiş</a:t>
            </a:r>
          </a:p>
          <a:p>
            <a:r>
              <a:rPr lang="tr-TR" dirty="0" err="1" smtClean="0"/>
              <a:t>Somnolans</a:t>
            </a:r>
            <a:r>
              <a:rPr lang="tr-TR" dirty="0" smtClean="0"/>
              <a:t>, iştah artışı, salya artışı, kabızlık, tremor, </a:t>
            </a:r>
            <a:r>
              <a:rPr lang="tr-TR" dirty="0" err="1" smtClean="0"/>
              <a:t>distoni</a:t>
            </a:r>
            <a:r>
              <a:rPr lang="tr-TR" dirty="0" smtClean="0"/>
              <a:t> gibi yan etkiler</a:t>
            </a:r>
          </a:p>
          <a:p>
            <a:pPr marL="0" indent="0">
              <a:buNone/>
            </a:pPr>
            <a:r>
              <a:rPr lang="tr-TR" u="sng" dirty="0" err="1" smtClean="0"/>
              <a:t>Aripiprazol</a:t>
            </a:r>
            <a:r>
              <a:rPr lang="tr-TR" u="sng" dirty="0" smtClean="0"/>
              <a:t>:</a:t>
            </a:r>
          </a:p>
          <a:p>
            <a:r>
              <a:rPr lang="tr-TR" dirty="0" err="1" smtClean="0"/>
              <a:t>Prolaktin</a:t>
            </a:r>
            <a:r>
              <a:rPr lang="tr-TR" dirty="0" smtClean="0"/>
              <a:t> düzeyini düşürdüğü bilinmeli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97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91978"/>
            <a:ext cx="10515600" cy="5484985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Basmakalıp Tekrarlayıcı Davranış:</a:t>
            </a:r>
          </a:p>
          <a:p>
            <a:r>
              <a:rPr lang="tr-TR" dirty="0" err="1" smtClean="0"/>
              <a:t>SSRI’ların</a:t>
            </a:r>
            <a:r>
              <a:rPr lang="tr-TR" dirty="0" smtClean="0"/>
              <a:t> faydasına dair az sayıda kanıt olsa da, yan etki profilinin az olması ve eşlik eden kaygı semptomlarına da faydasından dolayı ilk ilaç olarak </a:t>
            </a:r>
            <a:r>
              <a:rPr lang="tr-TR" u="sng" dirty="0" err="1" smtClean="0"/>
              <a:t>fluoksetin</a:t>
            </a:r>
            <a:r>
              <a:rPr lang="tr-TR" dirty="0" smtClean="0"/>
              <a:t> (veya başka SSRI) önerilmekte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u="sng" dirty="0" err="1" smtClean="0"/>
              <a:t>Anksiyete</a:t>
            </a:r>
            <a:r>
              <a:rPr lang="tr-TR" b="1" u="sng" dirty="0" smtClean="0"/>
              <a:t>: </a:t>
            </a:r>
            <a:r>
              <a:rPr lang="tr-TR" dirty="0" smtClean="0"/>
              <a:t>SSRI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u="sng" dirty="0" err="1" smtClean="0"/>
              <a:t>Depresyon:</a:t>
            </a:r>
            <a:r>
              <a:rPr lang="tr-TR" u="sng" dirty="0" err="1" smtClean="0"/>
              <a:t>SSRI</a:t>
            </a:r>
            <a:r>
              <a:rPr lang="tr-TR" u="sng" dirty="0" smtClean="0"/>
              <a:t>/SNRI;</a:t>
            </a:r>
            <a:r>
              <a:rPr lang="tr-TR" dirty="0" smtClean="0"/>
              <a:t> </a:t>
            </a:r>
          </a:p>
          <a:p>
            <a:r>
              <a:rPr lang="tr-TR" dirty="0" smtClean="0"/>
              <a:t>Davranışsal aktivasyon ve intihar riski açısından dikkatli olunmalı </a:t>
            </a:r>
          </a:p>
          <a:p>
            <a:r>
              <a:rPr lang="tr-TR" dirty="0" smtClean="0"/>
              <a:t>Düşük doz başlanıp yavaş </a:t>
            </a:r>
            <a:r>
              <a:rPr lang="tr-TR" dirty="0" err="1" smtClean="0"/>
              <a:t>titrasyon</a:t>
            </a:r>
            <a:r>
              <a:rPr lang="tr-TR" dirty="0" smtClean="0"/>
              <a:t> yapılmalıdır</a:t>
            </a:r>
          </a:p>
        </p:txBody>
      </p:sp>
    </p:spTree>
    <p:extLst>
      <p:ext uri="{BB962C8B-B14F-4D97-AF65-F5344CB8AC3E}">
        <p14:creationId xmlns:p14="http://schemas.microsoft.com/office/powerpoint/2010/main" val="31872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Uyku Bozuklukları:</a:t>
            </a:r>
          </a:p>
          <a:p>
            <a:r>
              <a:rPr lang="tr-TR" dirty="0" smtClean="0"/>
              <a:t>Melatonin, </a:t>
            </a:r>
            <a:r>
              <a:rPr lang="tr-TR" dirty="0" err="1" smtClean="0"/>
              <a:t>serotonin</a:t>
            </a:r>
            <a:r>
              <a:rPr lang="tr-TR" dirty="0" smtClean="0"/>
              <a:t> ve GABA anormallikleri ile ilişkili</a:t>
            </a:r>
          </a:p>
          <a:p>
            <a:r>
              <a:rPr lang="tr-TR" dirty="0" smtClean="0"/>
              <a:t>Öncelikli hedef uyku hijyeninin sağlanması</a:t>
            </a:r>
          </a:p>
          <a:p>
            <a:pPr marL="0" indent="0">
              <a:buNone/>
            </a:pPr>
            <a:r>
              <a:rPr lang="tr-TR" u="sng" dirty="0" smtClean="0"/>
              <a:t>Melatonin; </a:t>
            </a:r>
            <a:endParaRPr lang="tr-TR" dirty="0" smtClean="0"/>
          </a:p>
          <a:p>
            <a:r>
              <a:rPr lang="tr-TR" dirty="0" smtClean="0"/>
              <a:t>Uyku başlangıç </a:t>
            </a:r>
            <a:r>
              <a:rPr lang="tr-TR" dirty="0" err="1" smtClean="0"/>
              <a:t>latansını</a:t>
            </a:r>
            <a:r>
              <a:rPr lang="tr-TR" dirty="0" smtClean="0"/>
              <a:t> kısaltıp uykuya geçişi hızlandırır</a:t>
            </a:r>
          </a:p>
          <a:p>
            <a:r>
              <a:rPr lang="tr-TR" dirty="0" smtClean="0"/>
              <a:t>Toplam uyku süresini uzatır</a:t>
            </a:r>
          </a:p>
          <a:p>
            <a:r>
              <a:rPr lang="tr-TR" dirty="0" smtClean="0"/>
              <a:t>İletişim, sosyal geri çekilme ve </a:t>
            </a:r>
            <a:r>
              <a:rPr lang="tr-TR" dirty="0" err="1" smtClean="0"/>
              <a:t>stereotipik</a:t>
            </a:r>
            <a:r>
              <a:rPr lang="tr-TR" dirty="0" smtClean="0"/>
              <a:t> davranışlar üzerinde de etkisi gösterilmiş</a:t>
            </a:r>
          </a:p>
          <a:p>
            <a:r>
              <a:rPr lang="tr-TR" dirty="0" smtClean="0"/>
              <a:t>2-3 yaş küçük çocuklarda da güvenli kullanım</a:t>
            </a:r>
          </a:p>
          <a:p>
            <a:r>
              <a:rPr lang="tr-TR" dirty="0" smtClean="0"/>
              <a:t>Uyanma zorluğu, gündüz uykusu, </a:t>
            </a:r>
            <a:r>
              <a:rPr lang="tr-TR" dirty="0" err="1" smtClean="0"/>
              <a:t>enürezis</a:t>
            </a:r>
            <a:r>
              <a:rPr lang="tr-TR" dirty="0" smtClean="0"/>
              <a:t> yan etkileri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19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6413157"/>
          </a:xfrm>
        </p:spPr>
        <p:txBody>
          <a:bodyPr numCol="3"/>
          <a:lstStyle/>
          <a:p>
            <a:pPr marL="0" indent="0">
              <a:buNone/>
            </a:pPr>
            <a:r>
              <a:rPr lang="tr-TR" b="1" u="sng" dirty="0" smtClean="0"/>
              <a:t>Tamamlayıcı ve Alternatif Tedaviler:</a:t>
            </a:r>
          </a:p>
          <a:p>
            <a:r>
              <a:rPr lang="tr-TR" b="1" dirty="0" smtClean="0"/>
              <a:t>Olası yararları kanıtlanmamış ve olumsuz etkileri olan</a:t>
            </a:r>
            <a:r>
              <a:rPr lang="tr-TR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Glutensiz</a:t>
            </a:r>
            <a:r>
              <a:rPr lang="tr-TR" dirty="0" smtClean="0"/>
              <a:t> diyet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IVIG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Şelasyon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Hiperbarik</a:t>
            </a:r>
            <a:r>
              <a:rPr lang="tr-TR" dirty="0" smtClean="0"/>
              <a:t> oksijen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Vitamin B6, A, 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Vagus</a:t>
            </a:r>
            <a:r>
              <a:rPr lang="tr-TR" dirty="0" smtClean="0"/>
              <a:t> </a:t>
            </a:r>
            <a:r>
              <a:rPr lang="tr-TR" dirty="0" err="1" smtClean="0"/>
              <a:t>stimülasyonu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Kök hücre transplantasyonu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Kısmen faydalı ve olumsuz etkileri düşük olan</a:t>
            </a:r>
            <a:r>
              <a:rPr lang="tr-TR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Müzik terapisi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Melatonin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Oksitosin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Hayvan terapisi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Yoga, masaj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Nörofeedback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Hipnoterapi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B12 ve C vitamini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 smtClean="0"/>
          </a:p>
          <a:p>
            <a:r>
              <a:rPr lang="tr-TR" b="1" dirty="0" smtClean="0"/>
              <a:t>Faydası bilinmeyen ve olumsuz etkisi düşük olan</a:t>
            </a:r>
            <a:r>
              <a:rPr lang="tr-TR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Omega</a:t>
            </a:r>
            <a:r>
              <a:rPr lang="tr-TR" dirty="0" smtClean="0"/>
              <a:t> 3 yağ asitleri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Probiyotikler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Kannabinoid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80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843" y="144334"/>
            <a:ext cx="10515600" cy="1325563"/>
          </a:xfrm>
        </p:spPr>
        <p:txBody>
          <a:bodyPr/>
          <a:lstStyle/>
          <a:p>
            <a:r>
              <a:rPr lang="tr-TR" dirty="0" smtClean="0"/>
              <a:t>PROGNOZ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25843" y="1705232"/>
            <a:ext cx="10258168" cy="4572000"/>
          </a:xfrm>
        </p:spPr>
        <p:txBody>
          <a:bodyPr numCol="1">
            <a:normAutofit/>
          </a:bodyPr>
          <a:lstStyle/>
          <a:p>
            <a:r>
              <a:rPr lang="tr-TR" dirty="0" smtClean="0"/>
              <a:t>Olumlu faktörler;</a:t>
            </a:r>
          </a:p>
          <a:p>
            <a:pPr marL="0" indent="0">
              <a:buNone/>
            </a:pPr>
            <a:r>
              <a:rPr lang="tr-TR" dirty="0" smtClean="0"/>
              <a:t>-ortak dikkatin varlığı</a:t>
            </a:r>
          </a:p>
          <a:p>
            <a:pPr marL="0" indent="0">
              <a:buNone/>
            </a:pPr>
            <a:r>
              <a:rPr lang="tr-TR" dirty="0" smtClean="0"/>
              <a:t>-işlevsel oyun becerileri</a:t>
            </a:r>
          </a:p>
          <a:p>
            <a:pPr marL="0" indent="0">
              <a:buNone/>
            </a:pPr>
            <a:r>
              <a:rPr lang="tr-TR" dirty="0" smtClean="0"/>
              <a:t>-düşük şiddette OSB semptomları</a:t>
            </a:r>
          </a:p>
          <a:p>
            <a:pPr marL="0" indent="0">
              <a:buNone/>
            </a:pPr>
            <a:r>
              <a:rPr lang="tr-TR" dirty="0" smtClean="0"/>
              <a:t>-erken tanı</a:t>
            </a:r>
          </a:p>
          <a:p>
            <a:pPr marL="0" indent="0">
              <a:buNone/>
            </a:pPr>
            <a:r>
              <a:rPr lang="tr-TR" dirty="0" smtClean="0"/>
              <a:t>-psikoterapiye katılım</a:t>
            </a:r>
          </a:p>
          <a:p>
            <a:pPr marL="0" indent="0">
              <a:buNone/>
            </a:pPr>
            <a:r>
              <a:rPr lang="tr-TR" dirty="0" smtClean="0"/>
              <a:t>-akranlarla kaynaşmaya eğilim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4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351338"/>
          </a:xfrm>
        </p:spPr>
        <p:txBody>
          <a:bodyPr/>
          <a:lstStyle/>
          <a:p>
            <a:r>
              <a:rPr lang="tr-TR" dirty="0"/>
              <a:t>Olumsuz faktörler;</a:t>
            </a:r>
          </a:p>
          <a:p>
            <a:pPr marL="0" indent="0">
              <a:buNone/>
            </a:pPr>
            <a:r>
              <a:rPr lang="tr-TR" dirty="0"/>
              <a:t>-dört yaşında ortak dilin olmaması </a:t>
            </a:r>
          </a:p>
          <a:p>
            <a:pPr marL="0" indent="0">
              <a:buNone/>
            </a:pPr>
            <a:r>
              <a:rPr lang="tr-TR" dirty="0"/>
              <a:t>-beş yaşından itibaren işlevsel konuşmanın olmaması</a:t>
            </a:r>
          </a:p>
          <a:p>
            <a:pPr marL="0" indent="0">
              <a:buNone/>
            </a:pPr>
            <a:r>
              <a:rPr lang="tr-TR" dirty="0"/>
              <a:t>-IQ&lt;70 olması</a:t>
            </a:r>
          </a:p>
          <a:p>
            <a:pPr marL="0" indent="0">
              <a:buNone/>
            </a:pPr>
            <a:r>
              <a:rPr lang="tr-TR" dirty="0"/>
              <a:t>-nöbet öyküsü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err="1"/>
              <a:t>komorbid</a:t>
            </a:r>
            <a:r>
              <a:rPr lang="tr-TR" dirty="0"/>
              <a:t> tıbbi veya </a:t>
            </a:r>
            <a:r>
              <a:rPr lang="tr-TR" dirty="0" err="1"/>
              <a:t>nörogelişimsel</a:t>
            </a:r>
            <a:r>
              <a:rPr lang="tr-TR" dirty="0"/>
              <a:t> durumlar</a:t>
            </a:r>
          </a:p>
          <a:p>
            <a:pPr marL="0" indent="0">
              <a:buNone/>
            </a:pPr>
            <a:r>
              <a:rPr lang="tr-TR" dirty="0"/>
              <a:t>&gt;&gt;</a:t>
            </a:r>
            <a:r>
              <a:rPr lang="tr-TR" dirty="0" err="1"/>
              <a:t>OSB’li</a:t>
            </a:r>
            <a:r>
              <a:rPr lang="tr-TR" dirty="0"/>
              <a:t> ergen ve erişkinlerde intihar riskinde de artış mevcuttur!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83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DİKKAT EKSİKLİĞİ HİPERAKTİVİTE BOZUKLUĞU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31" y="1825625"/>
            <a:ext cx="72643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DİKKAT EKSİKLİĞİ HİPERAKTİVİTE BOZUKLUĞU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Dikkat Eksikliği </a:t>
            </a:r>
            <a:r>
              <a:rPr lang="tr-TR" dirty="0" err="1" smtClean="0"/>
              <a:t>Hiperaktivite</a:t>
            </a:r>
            <a:r>
              <a:rPr lang="tr-TR" dirty="0" smtClean="0"/>
              <a:t> Bozukluğu (DEHB); temel belirtileri dikkatsizlik, </a:t>
            </a:r>
            <a:r>
              <a:rPr lang="tr-TR" dirty="0" err="1" smtClean="0"/>
              <a:t>hiperaktivite</a:t>
            </a:r>
            <a:r>
              <a:rPr lang="tr-TR" dirty="0" smtClean="0"/>
              <a:t> ve </a:t>
            </a:r>
            <a:r>
              <a:rPr lang="tr-TR" dirty="0" err="1" smtClean="0"/>
              <a:t>dürtüsellik</a:t>
            </a:r>
            <a:r>
              <a:rPr lang="tr-TR" dirty="0" smtClean="0"/>
              <a:t> olan, en sık rastlanılan çocukluk çağı psikiyatrik hastalıklarından biridir.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DSM-</a:t>
            </a:r>
            <a:r>
              <a:rPr lang="tr-TR" dirty="0" err="1"/>
              <a:t>V’te</a:t>
            </a:r>
            <a:r>
              <a:rPr lang="tr-TR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‘</a:t>
            </a:r>
            <a:r>
              <a:rPr lang="tr-TR" dirty="0" err="1"/>
              <a:t>N</a:t>
            </a:r>
            <a:r>
              <a:rPr lang="tr-TR" dirty="0" err="1" smtClean="0"/>
              <a:t>örogelişimsel</a:t>
            </a:r>
            <a:r>
              <a:rPr lang="tr-TR" dirty="0" smtClean="0"/>
              <a:t> Bozukluklar’  başlığında yer alarak yaşam boyu sürdüğüne dikkat çekilmiştir!!</a:t>
            </a:r>
          </a:p>
        </p:txBody>
      </p:sp>
    </p:spTree>
    <p:extLst>
      <p:ext uri="{BB962C8B-B14F-4D97-AF65-F5344CB8AC3E}">
        <p14:creationId xmlns:p14="http://schemas.microsoft.com/office/powerpoint/2010/main" val="450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78476"/>
            <a:ext cx="10515600" cy="5398487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tr-TR" dirty="0" smtClean="0"/>
              <a:t>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Risklerin </a:t>
            </a:r>
            <a:r>
              <a:rPr lang="tr-TR" b="1" dirty="0">
                <a:solidFill>
                  <a:srgbClr val="FF0000"/>
                </a:solidFill>
              </a:rPr>
              <a:t>erken dönemde tespiti için her çocuk 18. ay, 24. ay ve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</a:rPr>
              <a:t>3 yaşta </a:t>
            </a:r>
            <a:r>
              <a:rPr lang="tr-TR" b="1" dirty="0">
                <a:solidFill>
                  <a:srgbClr val="FF0000"/>
                </a:solidFill>
              </a:rPr>
              <a:t>mutlaka otizm spektrum </a:t>
            </a:r>
            <a:r>
              <a:rPr lang="tr-TR" b="1" dirty="0" smtClean="0">
                <a:solidFill>
                  <a:srgbClr val="FF0000"/>
                </a:solidFill>
              </a:rPr>
              <a:t>bozukluğu </a:t>
            </a:r>
            <a:r>
              <a:rPr lang="tr-TR" b="1" dirty="0">
                <a:solidFill>
                  <a:srgbClr val="FF0000"/>
                </a:solidFill>
              </a:rPr>
              <a:t>yönünden </a:t>
            </a:r>
            <a:r>
              <a:rPr lang="tr-TR" b="1" dirty="0" smtClean="0">
                <a:solidFill>
                  <a:srgbClr val="FF0000"/>
                </a:solidFill>
              </a:rPr>
              <a:t>değerlendirilmelidir!!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 genelinde yaygınlığı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%5,2 - 7,1 </a:t>
            </a:r>
          </a:p>
          <a:p>
            <a:r>
              <a:rPr lang="tr-TR" dirty="0" smtClean="0"/>
              <a:t>Trabzon’da 6-12 yaş 1226 katılımcı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%8,6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erkek/kız oranı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3,5/1</a:t>
            </a:r>
          </a:p>
          <a:p>
            <a:r>
              <a:rPr lang="tr-TR" dirty="0" smtClean="0"/>
              <a:t>Kliniğe başvuran olgularda kombine tip DEHB</a:t>
            </a:r>
          </a:p>
          <a:p>
            <a:r>
              <a:rPr lang="tr-TR" dirty="0" smtClean="0"/>
              <a:t>Toplum bazlı çalışmalarda ise dikkat eksikliği baskın tip daha sık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53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75038"/>
            <a:ext cx="10515600" cy="51019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Erkeklerde her üç tipe </a:t>
            </a:r>
            <a:r>
              <a:rPr lang="tr-TR" dirty="0" smtClean="0"/>
              <a:t>rastlanılırken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Kızlarda </a:t>
            </a:r>
            <a:r>
              <a:rPr lang="tr-TR" dirty="0"/>
              <a:t>dikkat eksikliği baskın tip daha </a:t>
            </a:r>
            <a:r>
              <a:rPr lang="tr-TR" dirty="0" smtClean="0"/>
              <a:t>yaygın </a:t>
            </a:r>
            <a:endParaRPr lang="tr-TR" dirty="0"/>
          </a:p>
          <a:p>
            <a:pPr>
              <a:lnSpc>
                <a:spcPct val="100000"/>
              </a:lnSpc>
            </a:pPr>
            <a:endParaRPr lang="tr-TR" dirty="0" smtClean="0"/>
          </a:p>
          <a:p>
            <a:pPr>
              <a:lnSpc>
                <a:spcPct val="100000"/>
              </a:lnSpc>
            </a:pPr>
            <a:r>
              <a:rPr lang="tr-TR" dirty="0" smtClean="0"/>
              <a:t>Erkek/kız oranı klinik örneklemde 9/1 </a:t>
            </a:r>
            <a:endParaRPr lang="tr-TR" dirty="0"/>
          </a:p>
          <a:p>
            <a:pPr>
              <a:lnSpc>
                <a:spcPct val="100000"/>
              </a:lnSpc>
            </a:pPr>
            <a:r>
              <a:rPr lang="tr-TR" dirty="0" smtClean="0"/>
              <a:t>Epidemiyolojik örneklemde 3/1</a:t>
            </a:r>
          </a:p>
          <a:p>
            <a:pPr marL="0" indent="0">
              <a:lnSpc>
                <a:spcPct val="100000"/>
              </a:lnSpc>
              <a:buNone/>
            </a:pPr>
            <a:endParaRPr lang="tr-TR" dirty="0" smtClean="0"/>
          </a:p>
          <a:p>
            <a:pPr>
              <a:lnSpc>
                <a:spcPct val="100000"/>
              </a:lnSpc>
            </a:pPr>
            <a:r>
              <a:rPr lang="tr-TR" dirty="0" smtClean="0"/>
              <a:t>Bu kızlarda dikkat eksikliğinin baskın olup davranışsal sorunlara az rastlanması nedeniyle başvuru oranlarının az olmasından kaynaklanmakta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35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DSM-</a:t>
            </a:r>
            <a:r>
              <a:rPr lang="tr-TR" dirty="0" err="1"/>
              <a:t>V’e</a:t>
            </a:r>
            <a:r>
              <a:rPr lang="tr-TR" dirty="0"/>
              <a:t> göre </a:t>
            </a:r>
            <a:r>
              <a:rPr lang="tr-TR" dirty="0" smtClean="0"/>
              <a:t>DEHB </a:t>
            </a:r>
            <a:r>
              <a:rPr lang="tr-TR" dirty="0"/>
              <a:t>tanısı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tr-TR" dirty="0" smtClean="0"/>
              <a:t>Aşağıdakilerden </a:t>
            </a:r>
            <a:r>
              <a:rPr lang="tr-TR" dirty="0"/>
              <a:t>(1) ve/veya (2) ile </a:t>
            </a:r>
            <a:r>
              <a:rPr lang="tr-TR" dirty="0" smtClean="0"/>
              <a:t>belirli, işlevselliği ya da gelişimi bozan süregiden </a:t>
            </a:r>
            <a:r>
              <a:rPr lang="tr-TR" dirty="0"/>
              <a:t>bir dikkatsizlik ve/veya </a:t>
            </a:r>
            <a:r>
              <a:rPr lang="tr-TR" dirty="0" err="1"/>
              <a:t>hiperaktivite-dürtüsellik</a:t>
            </a:r>
            <a:r>
              <a:rPr lang="tr-TR" dirty="0"/>
              <a:t> örüntüsü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Not: Semptomlar yalnızca karşıt </a:t>
            </a:r>
            <a:r>
              <a:rPr lang="tr-TR" dirty="0" err="1" smtClean="0"/>
              <a:t>olmanın,karşıt</a:t>
            </a:r>
            <a:r>
              <a:rPr lang="tr-TR" dirty="0" smtClean="0"/>
              <a:t> gelmenin, </a:t>
            </a:r>
            <a:r>
              <a:rPr lang="tr-TR" dirty="0" err="1" smtClean="0"/>
              <a:t>düşmancıl</a:t>
            </a:r>
            <a:r>
              <a:rPr lang="tr-TR" dirty="0" smtClean="0"/>
              <a:t> tutumun </a:t>
            </a:r>
            <a:r>
              <a:rPr lang="tr-TR" dirty="0"/>
              <a:t>veya görevleri veya talimatları </a:t>
            </a:r>
            <a:r>
              <a:rPr lang="tr-TR" dirty="0" smtClean="0"/>
              <a:t>anlayamamanın </a:t>
            </a:r>
            <a:r>
              <a:rPr lang="tr-TR" dirty="0"/>
              <a:t>bir </a:t>
            </a:r>
            <a:r>
              <a:rPr lang="tr-TR" dirty="0" smtClean="0"/>
              <a:t>dışavurumu </a:t>
            </a:r>
            <a:r>
              <a:rPr lang="tr-TR" dirty="0"/>
              <a:t>değildir. Daha büyük ergenler ve yetişkinler için (17 yaş ve üstü), en az beş semptom gereklidir.</a:t>
            </a:r>
          </a:p>
        </p:txBody>
      </p:sp>
    </p:spTree>
    <p:extLst>
      <p:ext uri="{BB962C8B-B14F-4D97-AF65-F5344CB8AC3E}">
        <p14:creationId xmlns:p14="http://schemas.microsoft.com/office/powerpoint/2010/main" val="7808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697" y="1071563"/>
            <a:ext cx="10972799" cy="558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1. </a:t>
            </a:r>
            <a:r>
              <a:rPr lang="tr-TR" dirty="0" smtClean="0"/>
              <a:t>Dikkatsizlik: Gelişim </a:t>
            </a:r>
            <a:r>
              <a:rPr lang="tr-TR" dirty="0"/>
              <a:t>düzeyine uygun olmayan ve doğrudan sosyal ve </a:t>
            </a:r>
            <a:r>
              <a:rPr lang="tr-TR" dirty="0" smtClean="0"/>
              <a:t>okulla/işle alakalı faaliyetleri </a:t>
            </a:r>
            <a:r>
              <a:rPr lang="tr-TR" dirty="0"/>
              <a:t>olumsuz yönde </a:t>
            </a:r>
            <a:r>
              <a:rPr lang="tr-TR" dirty="0" smtClean="0"/>
              <a:t>etkileyen, aşağıdaki </a:t>
            </a:r>
            <a:r>
              <a:rPr lang="tr-TR" dirty="0"/>
              <a:t>belirtilerden altısı (veya daha fazlası) en az altı ay </a:t>
            </a:r>
            <a:r>
              <a:rPr lang="tr-TR" dirty="0" smtClean="0"/>
              <a:t>sürmektedir.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a.</a:t>
            </a:r>
            <a:r>
              <a:rPr lang="tr-TR" dirty="0"/>
              <a:t> </a:t>
            </a:r>
            <a:r>
              <a:rPr lang="tr-TR" dirty="0" smtClean="0"/>
              <a:t>Çoğu kez </a:t>
            </a:r>
            <a:r>
              <a:rPr lang="tr-TR" u="sng" dirty="0" smtClean="0"/>
              <a:t>ayrıntılara </a:t>
            </a:r>
            <a:r>
              <a:rPr lang="tr-TR" u="sng" dirty="0"/>
              <a:t>dikkat etmez </a:t>
            </a:r>
            <a:r>
              <a:rPr lang="tr-TR" dirty="0"/>
              <a:t>veya okul ödevlerinde, </a:t>
            </a:r>
            <a:r>
              <a:rPr lang="tr-TR" dirty="0" smtClean="0"/>
              <a:t>işte, etkinlikler </a:t>
            </a:r>
            <a:r>
              <a:rPr lang="tr-TR" dirty="0"/>
              <a:t>sırasında dikkatsizce </a:t>
            </a:r>
            <a:r>
              <a:rPr lang="tr-TR" dirty="0" smtClean="0"/>
              <a:t>yanlışlar yapar. </a:t>
            </a:r>
          </a:p>
          <a:p>
            <a:pPr marL="0" indent="0">
              <a:buNone/>
            </a:pPr>
            <a:r>
              <a:rPr lang="tr-TR" dirty="0" smtClean="0"/>
              <a:t>b.</a:t>
            </a:r>
            <a:r>
              <a:rPr lang="tr-TR" dirty="0"/>
              <a:t>  Çoğu kez </a:t>
            </a:r>
            <a:r>
              <a:rPr lang="tr-TR" dirty="0" smtClean="0"/>
              <a:t>iş yaparken </a:t>
            </a:r>
            <a:r>
              <a:rPr lang="tr-TR" dirty="0"/>
              <a:t>veya oyun </a:t>
            </a:r>
            <a:r>
              <a:rPr lang="tr-TR" dirty="0" smtClean="0"/>
              <a:t>oynarken </a:t>
            </a:r>
            <a:r>
              <a:rPr lang="tr-TR" u="sng" dirty="0"/>
              <a:t>dikkatini sürdürmekte güçlük </a:t>
            </a:r>
            <a:r>
              <a:rPr lang="tr-TR" dirty="0" smtClean="0"/>
              <a:t>çeker.</a:t>
            </a:r>
          </a:p>
          <a:p>
            <a:pPr marL="0" indent="0">
              <a:buNone/>
            </a:pPr>
            <a:r>
              <a:rPr lang="tr-TR" dirty="0" smtClean="0"/>
              <a:t>c. </a:t>
            </a:r>
            <a:r>
              <a:rPr lang="tr-TR" dirty="0"/>
              <a:t>Çoğu kez k</a:t>
            </a:r>
            <a:r>
              <a:rPr lang="tr-TR" dirty="0" smtClean="0"/>
              <a:t>endisiyle </a:t>
            </a:r>
            <a:r>
              <a:rPr lang="tr-TR" dirty="0"/>
              <a:t>doğrudan konuşulduğunda </a:t>
            </a:r>
            <a:r>
              <a:rPr lang="tr-TR" u="sng" dirty="0"/>
              <a:t>dinlemiyormuş gibi </a:t>
            </a:r>
            <a:r>
              <a:rPr lang="tr-TR" dirty="0" smtClean="0"/>
              <a:t>görünür.</a:t>
            </a:r>
          </a:p>
        </p:txBody>
      </p:sp>
    </p:spTree>
    <p:extLst>
      <p:ext uri="{BB962C8B-B14F-4D97-AF65-F5344CB8AC3E}">
        <p14:creationId xmlns:p14="http://schemas.microsoft.com/office/powerpoint/2010/main" val="10594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d. </a:t>
            </a:r>
            <a:r>
              <a:rPr lang="tr-TR" dirty="0"/>
              <a:t>Çoğu kez verilen </a:t>
            </a:r>
            <a:r>
              <a:rPr lang="tr-TR" u="sng" dirty="0"/>
              <a:t>yönergeleri izlemez</a:t>
            </a:r>
            <a:r>
              <a:rPr lang="tr-TR" dirty="0"/>
              <a:t>, okul ödevlerini, günlük işleri veya işyerindeki görevleri tamamlayamaz.</a:t>
            </a:r>
          </a:p>
          <a:p>
            <a:pPr marL="0" indent="0">
              <a:buNone/>
            </a:pPr>
            <a:r>
              <a:rPr lang="tr-TR" dirty="0" smtClean="0"/>
              <a:t>e. </a:t>
            </a:r>
            <a:r>
              <a:rPr lang="tr-TR" dirty="0"/>
              <a:t>Çoğu kez işleri ve etkinlikleri </a:t>
            </a:r>
            <a:r>
              <a:rPr lang="tr-TR" u="sng" dirty="0"/>
              <a:t>düzenlemede güçlük </a:t>
            </a:r>
            <a:r>
              <a:rPr lang="tr-TR" dirty="0"/>
              <a:t>çeker.</a:t>
            </a:r>
          </a:p>
          <a:p>
            <a:pPr marL="0" indent="0">
              <a:buNone/>
            </a:pPr>
            <a:r>
              <a:rPr lang="tr-TR" dirty="0" smtClean="0"/>
              <a:t>f. </a:t>
            </a:r>
            <a:r>
              <a:rPr lang="tr-TR" dirty="0"/>
              <a:t>Çoğu kez s</a:t>
            </a:r>
            <a:r>
              <a:rPr lang="tr-TR" dirty="0" smtClean="0"/>
              <a:t>ürekli </a:t>
            </a:r>
            <a:r>
              <a:rPr lang="tr-TR" u="sng" dirty="0"/>
              <a:t>zihinsel çaba </a:t>
            </a:r>
            <a:r>
              <a:rPr lang="tr-TR" dirty="0"/>
              <a:t>gerektiren </a:t>
            </a:r>
            <a:r>
              <a:rPr lang="tr-TR" dirty="0" smtClean="0"/>
              <a:t>işlerden </a:t>
            </a:r>
            <a:r>
              <a:rPr lang="tr-TR" dirty="0"/>
              <a:t>kaçınır, hoşlanmaz veya bunlara katılmakta </a:t>
            </a:r>
            <a:r>
              <a:rPr lang="tr-TR" dirty="0" smtClean="0"/>
              <a:t>isteksizdir.</a:t>
            </a:r>
          </a:p>
          <a:p>
            <a:pPr marL="0" indent="0">
              <a:buNone/>
            </a:pPr>
            <a:r>
              <a:rPr lang="tr-TR" dirty="0" smtClean="0"/>
              <a:t>g. </a:t>
            </a:r>
            <a:r>
              <a:rPr lang="tr-TR" dirty="0"/>
              <a:t>Çoğu kez </a:t>
            </a:r>
            <a:r>
              <a:rPr lang="tr-TR" dirty="0" smtClean="0"/>
              <a:t>işi </a:t>
            </a:r>
            <a:r>
              <a:rPr lang="tr-TR" dirty="0"/>
              <a:t>veya etkinlikler için gerekli olan </a:t>
            </a:r>
            <a:r>
              <a:rPr lang="tr-TR" dirty="0" smtClean="0"/>
              <a:t>nesneleri </a:t>
            </a:r>
            <a:r>
              <a:rPr lang="tr-TR" u="sng" dirty="0" smtClean="0"/>
              <a:t>kaybeder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h. </a:t>
            </a:r>
            <a:r>
              <a:rPr lang="tr-TR" dirty="0"/>
              <a:t>Çoğu kez d</a:t>
            </a:r>
            <a:r>
              <a:rPr lang="tr-TR" dirty="0" smtClean="0"/>
              <a:t>ış </a:t>
            </a:r>
            <a:r>
              <a:rPr lang="tr-TR" dirty="0"/>
              <a:t>uyaranlarla kolayca </a:t>
            </a:r>
            <a:r>
              <a:rPr lang="tr-TR" u="sng" dirty="0"/>
              <a:t>dikkati </a:t>
            </a:r>
            <a:r>
              <a:rPr lang="tr-TR" u="sng" dirty="0" smtClean="0"/>
              <a:t>dağılır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i. </a:t>
            </a:r>
            <a:r>
              <a:rPr lang="tr-TR" dirty="0"/>
              <a:t>Çoğu kez g</a:t>
            </a:r>
            <a:r>
              <a:rPr lang="tr-TR" dirty="0" smtClean="0"/>
              <a:t>ünlük </a:t>
            </a:r>
            <a:r>
              <a:rPr lang="tr-TR" dirty="0"/>
              <a:t>aktivitelerinde </a:t>
            </a:r>
            <a:r>
              <a:rPr lang="tr-TR" u="sng" dirty="0" smtClean="0"/>
              <a:t>unutkan</a:t>
            </a:r>
            <a:r>
              <a:rPr lang="tr-TR" dirty="0" smtClean="0"/>
              <a:t>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2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2. </a:t>
            </a:r>
            <a:r>
              <a:rPr lang="tr-TR" dirty="0" err="1"/>
              <a:t>Hiperaktivite</a:t>
            </a:r>
            <a:r>
              <a:rPr lang="tr-TR" dirty="0"/>
              <a:t> ve </a:t>
            </a:r>
            <a:r>
              <a:rPr lang="tr-TR" dirty="0" err="1" smtClean="0"/>
              <a:t>dürtüsellik</a:t>
            </a:r>
            <a:r>
              <a:rPr lang="tr-TR" dirty="0" smtClean="0"/>
              <a:t>:</a:t>
            </a:r>
            <a:r>
              <a:rPr lang="tr-TR" dirty="0"/>
              <a:t> </a:t>
            </a:r>
            <a:r>
              <a:rPr lang="tr-TR" dirty="0" smtClean="0"/>
              <a:t>Gelişim </a:t>
            </a:r>
            <a:r>
              <a:rPr lang="tr-TR" dirty="0"/>
              <a:t>düzeyine uygun olmayan ve sosyal ve </a:t>
            </a:r>
            <a:r>
              <a:rPr lang="tr-TR" dirty="0" smtClean="0"/>
              <a:t>okulla/işle alakalı </a:t>
            </a:r>
            <a:r>
              <a:rPr lang="tr-TR" dirty="0"/>
              <a:t>etkinlikleri doğrudan olumsuz </a:t>
            </a:r>
            <a:r>
              <a:rPr lang="tr-TR" dirty="0" smtClean="0"/>
              <a:t>etkileyen, aşağıdaki </a:t>
            </a:r>
            <a:r>
              <a:rPr lang="tr-TR" dirty="0"/>
              <a:t>belirtilerden altısı (ya da daha fazlası) en az altı </a:t>
            </a:r>
            <a:r>
              <a:rPr lang="tr-TR" dirty="0" smtClean="0"/>
              <a:t>aydır sürmektedir.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a</a:t>
            </a:r>
            <a:r>
              <a:rPr lang="tr-TR" dirty="0"/>
              <a:t>. </a:t>
            </a:r>
            <a:r>
              <a:rPr lang="tr-TR" dirty="0" smtClean="0"/>
              <a:t>Çoğu kez </a:t>
            </a:r>
            <a:r>
              <a:rPr lang="tr-TR" u="sng" dirty="0" smtClean="0"/>
              <a:t>kıpırdanır veya ayaklarını </a:t>
            </a:r>
            <a:r>
              <a:rPr lang="tr-TR" dirty="0" smtClean="0"/>
              <a:t>vurur yahut yerinden kalkar.</a:t>
            </a:r>
          </a:p>
          <a:p>
            <a:pPr marL="0" indent="0">
              <a:buNone/>
            </a:pPr>
            <a:r>
              <a:rPr lang="tr-TR" dirty="0"/>
              <a:t>b</a:t>
            </a:r>
            <a:r>
              <a:rPr lang="tr-TR" dirty="0" smtClean="0"/>
              <a:t>.</a:t>
            </a:r>
            <a:r>
              <a:rPr lang="tr-TR" dirty="0"/>
              <a:t>  Çoğu kez</a:t>
            </a:r>
            <a:r>
              <a:rPr lang="tr-TR" dirty="0" smtClean="0"/>
              <a:t>, </a:t>
            </a:r>
            <a:r>
              <a:rPr lang="tr-TR" dirty="0"/>
              <a:t>oturmasının beklendiği durumlarda </a:t>
            </a:r>
            <a:r>
              <a:rPr lang="tr-TR" u="sng" dirty="0"/>
              <a:t>yerinden </a:t>
            </a:r>
            <a:r>
              <a:rPr lang="tr-TR" u="sng" dirty="0" smtClean="0"/>
              <a:t>kalkar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.</a:t>
            </a:r>
            <a:r>
              <a:rPr lang="tr-TR" dirty="0"/>
              <a:t>  Çoğu kez </a:t>
            </a:r>
            <a:r>
              <a:rPr lang="tr-TR" dirty="0" smtClean="0"/>
              <a:t>uygunsuz ortamlarda </a:t>
            </a:r>
            <a:r>
              <a:rPr lang="tr-TR" u="sng" dirty="0"/>
              <a:t>koşuşturur veya tırmanır</a:t>
            </a:r>
            <a:r>
              <a:rPr lang="tr-TR" dirty="0"/>
              <a:t>. (Not: Ergenlerde veya yetişkinlerde, huzursuzluk hissi ile sınırlı olabilir.)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</a:t>
            </a:r>
            <a:r>
              <a:rPr lang="tr-TR" dirty="0" smtClean="0"/>
              <a:t>.</a:t>
            </a:r>
            <a:r>
              <a:rPr lang="tr-TR" dirty="0"/>
              <a:t> </a:t>
            </a:r>
            <a:r>
              <a:rPr lang="tr-TR" dirty="0" smtClean="0"/>
              <a:t>Çoğu </a:t>
            </a:r>
            <a:r>
              <a:rPr lang="tr-TR" dirty="0"/>
              <a:t>kez</a:t>
            </a:r>
            <a:r>
              <a:rPr lang="tr-TR" dirty="0" smtClean="0"/>
              <a:t> </a:t>
            </a:r>
            <a:r>
              <a:rPr lang="tr-TR" u="sng" dirty="0"/>
              <a:t>sessizce</a:t>
            </a:r>
            <a:r>
              <a:rPr lang="tr-TR" dirty="0"/>
              <a:t> oyun oynayamaz veya boş zaman etkinliklerine katılamaz.</a:t>
            </a:r>
          </a:p>
          <a:p>
            <a:pPr marL="0" indent="0">
              <a:buNone/>
            </a:pPr>
            <a:r>
              <a:rPr lang="tr-TR" dirty="0"/>
              <a:t>e</a:t>
            </a:r>
            <a:r>
              <a:rPr lang="tr-TR" dirty="0" smtClean="0"/>
              <a:t>.</a:t>
            </a:r>
            <a:r>
              <a:rPr lang="tr-TR" dirty="0"/>
              <a:t> </a:t>
            </a:r>
            <a:r>
              <a:rPr lang="tr-TR" dirty="0" smtClean="0"/>
              <a:t>Çoğu </a:t>
            </a:r>
            <a:r>
              <a:rPr lang="tr-TR" dirty="0"/>
              <a:t>kez</a:t>
            </a:r>
            <a:r>
              <a:rPr lang="tr-TR" dirty="0" smtClean="0"/>
              <a:t> "her an hareket </a:t>
            </a:r>
            <a:r>
              <a:rPr lang="tr-TR" dirty="0"/>
              <a:t>halindedir", </a:t>
            </a:r>
            <a:r>
              <a:rPr lang="tr-TR" dirty="0" smtClean="0"/>
              <a:t>"</a:t>
            </a:r>
            <a:r>
              <a:rPr lang="tr-TR" u="sng" dirty="0" smtClean="0"/>
              <a:t>motor takılmış</a:t>
            </a:r>
            <a:r>
              <a:rPr lang="tr-TR" dirty="0" smtClean="0"/>
              <a:t>" gibi davranır.</a:t>
            </a:r>
          </a:p>
          <a:p>
            <a:pPr marL="0" indent="0">
              <a:buNone/>
            </a:pPr>
            <a:r>
              <a:rPr lang="tr-TR" dirty="0" smtClean="0"/>
              <a:t>f.</a:t>
            </a:r>
            <a:r>
              <a:rPr lang="tr-TR" dirty="0"/>
              <a:t> </a:t>
            </a:r>
            <a:r>
              <a:rPr lang="tr-TR" dirty="0" smtClean="0"/>
              <a:t>Çoğu </a:t>
            </a:r>
            <a:r>
              <a:rPr lang="tr-TR" dirty="0"/>
              <a:t>kez</a:t>
            </a:r>
            <a:r>
              <a:rPr lang="tr-TR" dirty="0" smtClean="0"/>
              <a:t> </a:t>
            </a:r>
            <a:r>
              <a:rPr lang="tr-TR" dirty="0"/>
              <a:t>aşırı konuşur.</a:t>
            </a:r>
          </a:p>
          <a:p>
            <a:pPr marL="0" indent="0">
              <a:buNone/>
            </a:pPr>
            <a:r>
              <a:rPr lang="tr-TR" dirty="0"/>
              <a:t>g</a:t>
            </a:r>
            <a:r>
              <a:rPr lang="tr-TR" dirty="0" smtClean="0"/>
              <a:t>.</a:t>
            </a:r>
            <a:r>
              <a:rPr lang="tr-TR" dirty="0"/>
              <a:t> </a:t>
            </a:r>
            <a:r>
              <a:rPr lang="tr-TR" dirty="0" smtClean="0"/>
              <a:t>Çoğu </a:t>
            </a:r>
            <a:r>
              <a:rPr lang="tr-TR" dirty="0"/>
              <a:t>kez</a:t>
            </a:r>
            <a:r>
              <a:rPr lang="tr-TR" dirty="0" smtClean="0"/>
              <a:t> </a:t>
            </a:r>
            <a:r>
              <a:rPr lang="tr-TR" dirty="0"/>
              <a:t>bir soru tamamlanmadan önce </a:t>
            </a:r>
            <a:r>
              <a:rPr lang="tr-TR" dirty="0" smtClean="0"/>
              <a:t>‘’</a:t>
            </a:r>
            <a:r>
              <a:rPr lang="tr-TR" u="sng" dirty="0" smtClean="0"/>
              <a:t>yanıtını yapıştırır</a:t>
            </a:r>
            <a:r>
              <a:rPr lang="tr-TR" dirty="0" smtClean="0"/>
              <a:t>.’’</a:t>
            </a:r>
          </a:p>
          <a:p>
            <a:pPr marL="0" indent="0">
              <a:buNone/>
            </a:pPr>
            <a:r>
              <a:rPr lang="tr-TR" dirty="0" smtClean="0"/>
              <a:t>h.</a:t>
            </a:r>
            <a:r>
              <a:rPr lang="tr-TR" dirty="0"/>
              <a:t> </a:t>
            </a:r>
            <a:r>
              <a:rPr lang="tr-TR" dirty="0" smtClean="0"/>
              <a:t>Çoğu </a:t>
            </a:r>
            <a:r>
              <a:rPr lang="tr-TR" dirty="0"/>
              <a:t>kez </a:t>
            </a:r>
            <a:r>
              <a:rPr lang="tr-TR" u="sng" dirty="0" smtClean="0"/>
              <a:t>sırasını </a:t>
            </a:r>
            <a:r>
              <a:rPr lang="tr-TR" u="sng" dirty="0"/>
              <a:t>beklemekte </a:t>
            </a:r>
            <a:r>
              <a:rPr lang="tr-TR" dirty="0"/>
              <a:t>güçlük </a:t>
            </a:r>
            <a:r>
              <a:rPr lang="tr-TR" dirty="0" smtClean="0"/>
              <a:t>çeker.</a:t>
            </a:r>
          </a:p>
          <a:p>
            <a:pPr marL="0" indent="0">
              <a:buNone/>
            </a:pPr>
            <a:r>
              <a:rPr lang="tr-TR" dirty="0" smtClean="0"/>
              <a:t>i</a:t>
            </a:r>
            <a:r>
              <a:rPr lang="tr-TR" dirty="0"/>
              <a:t>.  Çoğu kez</a:t>
            </a:r>
            <a:r>
              <a:rPr lang="tr-TR" dirty="0" smtClean="0"/>
              <a:t> başkalarının </a:t>
            </a:r>
            <a:r>
              <a:rPr lang="tr-TR" u="sng" dirty="0" smtClean="0"/>
              <a:t>sözünü keser </a:t>
            </a:r>
            <a:r>
              <a:rPr lang="tr-TR" dirty="0" smtClean="0"/>
              <a:t>ya da araya girer.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2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6767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B) </a:t>
            </a:r>
            <a:r>
              <a:rPr lang="tr-TR" u="sng" dirty="0"/>
              <a:t>12 yaşından önce </a:t>
            </a:r>
            <a:r>
              <a:rPr lang="tr-TR" dirty="0"/>
              <a:t>çeşitli dikkatsizlik veya </a:t>
            </a:r>
            <a:r>
              <a:rPr lang="tr-TR" dirty="0" smtClean="0"/>
              <a:t>aşırı hareketlilik-</a:t>
            </a:r>
            <a:r>
              <a:rPr lang="tr-TR" dirty="0" err="1" smtClean="0"/>
              <a:t>dürtüsellik</a:t>
            </a:r>
            <a:r>
              <a:rPr lang="tr-TR" dirty="0" smtClean="0"/>
              <a:t> belirtileri olmuştur.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C</a:t>
            </a:r>
            <a:r>
              <a:rPr lang="tr-TR" dirty="0"/>
              <a:t>)</a:t>
            </a:r>
            <a:r>
              <a:rPr lang="tr-TR" dirty="0" smtClean="0"/>
              <a:t> </a:t>
            </a:r>
            <a:r>
              <a:rPr lang="tr-TR" u="sng" dirty="0"/>
              <a:t>İki veya daha fazla ortamda </a:t>
            </a:r>
            <a:r>
              <a:rPr lang="tr-TR" dirty="0" smtClean="0"/>
              <a:t>çeşitli </a:t>
            </a:r>
            <a:r>
              <a:rPr lang="tr-TR" dirty="0"/>
              <a:t>dikkatsizlik veya aşırı hareketlilik-</a:t>
            </a:r>
            <a:r>
              <a:rPr lang="tr-TR" dirty="0" err="1"/>
              <a:t>dürtüsellik</a:t>
            </a:r>
            <a:r>
              <a:rPr lang="tr-TR" dirty="0"/>
              <a:t> belirtileri olmuştur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D</a:t>
            </a:r>
            <a:r>
              <a:rPr lang="tr-TR" dirty="0"/>
              <a:t>)</a:t>
            </a:r>
            <a:r>
              <a:rPr lang="tr-TR" dirty="0" smtClean="0"/>
              <a:t> </a:t>
            </a:r>
            <a:r>
              <a:rPr lang="tr-TR" dirty="0"/>
              <a:t>Semptomların sosyal, </a:t>
            </a:r>
            <a:r>
              <a:rPr lang="tr-TR" dirty="0" smtClean="0"/>
              <a:t>okul </a:t>
            </a:r>
            <a:r>
              <a:rPr lang="tr-TR" dirty="0"/>
              <a:t>veya mesleki </a:t>
            </a:r>
            <a:r>
              <a:rPr lang="tr-TR" u="sng" dirty="0" smtClean="0"/>
              <a:t>işlevselliği bozduğuna </a:t>
            </a:r>
            <a:r>
              <a:rPr lang="tr-TR" dirty="0"/>
              <a:t>veya kalitesini azalttığına dair açık kanıtlar var.</a:t>
            </a:r>
          </a:p>
          <a:p>
            <a:pPr marL="0" indent="0">
              <a:buNone/>
            </a:pPr>
            <a:r>
              <a:rPr lang="tr-TR" dirty="0" smtClean="0"/>
              <a:t>E</a:t>
            </a:r>
            <a:r>
              <a:rPr lang="tr-TR" dirty="0"/>
              <a:t>)</a:t>
            </a:r>
            <a:r>
              <a:rPr lang="tr-TR" dirty="0" smtClean="0"/>
              <a:t> </a:t>
            </a:r>
            <a:r>
              <a:rPr lang="tr-TR" dirty="0"/>
              <a:t>Semptomlar yalnızca şizofreni veya başka bir </a:t>
            </a:r>
            <a:r>
              <a:rPr lang="tr-TR" dirty="0" err="1"/>
              <a:t>psikotik</a:t>
            </a:r>
            <a:r>
              <a:rPr lang="tr-TR" dirty="0"/>
              <a:t> bozukluğun seyri sırasında ortaya çıkmaz ve </a:t>
            </a:r>
            <a:r>
              <a:rPr lang="tr-TR" u="sng" dirty="0"/>
              <a:t>başka bir ruhsal </a:t>
            </a:r>
            <a:r>
              <a:rPr lang="tr-TR" u="sng" dirty="0" smtClean="0"/>
              <a:t>bozuklukla </a:t>
            </a:r>
            <a:r>
              <a:rPr lang="tr-TR" dirty="0" smtClean="0"/>
              <a:t>daha </a:t>
            </a:r>
            <a:r>
              <a:rPr lang="tr-TR" dirty="0"/>
              <a:t>iyi açıklanamaz.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65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fazla araştırılmış olsa da, kesin olarak aydınlatılamamakta</a:t>
            </a:r>
          </a:p>
          <a:p>
            <a:r>
              <a:rPr lang="tr-TR" dirty="0" smtClean="0"/>
              <a:t>Genetik, </a:t>
            </a:r>
            <a:r>
              <a:rPr lang="tr-TR" dirty="0" err="1" smtClean="0"/>
              <a:t>nöronal</a:t>
            </a:r>
            <a:r>
              <a:rPr lang="tr-TR" dirty="0" smtClean="0"/>
              <a:t>, çevresel etkenlerin rol oynadığı düşünülmekte</a:t>
            </a:r>
          </a:p>
          <a:p>
            <a:r>
              <a:rPr lang="tr-TR" dirty="0" err="1" smtClean="0"/>
              <a:t>Kalıtılabilirliğin</a:t>
            </a:r>
            <a:r>
              <a:rPr lang="tr-TR" dirty="0" smtClean="0"/>
              <a:t> %70-80 olması muhtemel</a:t>
            </a:r>
          </a:p>
          <a:p>
            <a:r>
              <a:rPr lang="tr-TR" dirty="0" smtClean="0"/>
              <a:t>Doğrudan kalıtımdan ziyade;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profrontal-striatal-serebellar</a:t>
            </a:r>
            <a:r>
              <a:rPr lang="tr-TR" dirty="0" smtClean="0"/>
              <a:t> bölgelerdeki hacim azlığı ve </a:t>
            </a:r>
            <a:r>
              <a:rPr lang="tr-TR" dirty="0" err="1" smtClean="0"/>
              <a:t>inaktivite</a:t>
            </a:r>
            <a:r>
              <a:rPr lang="tr-TR" dirty="0" smtClean="0"/>
              <a:t> </a:t>
            </a:r>
            <a:r>
              <a:rPr lang="tr-TR" dirty="0" err="1" smtClean="0"/>
              <a:t>kalıtılmakta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47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333875"/>
          </a:xfrm>
        </p:spPr>
        <p:txBody>
          <a:bodyPr/>
          <a:lstStyle/>
          <a:p>
            <a:r>
              <a:rPr lang="tr-TR" b="1" dirty="0"/>
              <a:t>Genetik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Aile öyküsü bulunmayan normal popülasyonda; %5-10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Aile öyküsü pozitif olduğunda kardeşlerde; %50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kuzenlerde; %25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38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OSB </a:t>
            </a:r>
            <a:r>
              <a:rPr lang="tr-TR" dirty="0" err="1" smtClean="0"/>
              <a:t>prevelansı</a:t>
            </a:r>
            <a:r>
              <a:rPr lang="tr-TR" dirty="0" smtClean="0"/>
              <a:t> CDC;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2006 </a:t>
            </a:r>
            <a:r>
              <a:rPr lang="tr-TR" dirty="0"/>
              <a:t>yılı verilerinde </a:t>
            </a:r>
            <a:r>
              <a:rPr lang="tr-TR" dirty="0" smtClean="0"/>
              <a:t>1/150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2012 </a:t>
            </a:r>
            <a:r>
              <a:rPr lang="tr-TR" dirty="0"/>
              <a:t>yılı verilerinde </a:t>
            </a:r>
            <a:r>
              <a:rPr lang="tr-TR" dirty="0" smtClean="0"/>
              <a:t>1/69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2014 yılı verilerinde  1/59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Yakın zamanda ülkemizde 6712 çocuğun katıldığı çalışmada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1/117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4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r>
              <a:rPr lang="tr-TR" b="1" dirty="0" smtClean="0"/>
              <a:t>Moleküler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Dopamin</a:t>
            </a:r>
            <a:r>
              <a:rPr lang="tr-TR" dirty="0" smtClean="0"/>
              <a:t>, </a:t>
            </a:r>
            <a:r>
              <a:rPr lang="tr-TR" dirty="0" err="1" smtClean="0"/>
              <a:t>serotonin</a:t>
            </a:r>
            <a:r>
              <a:rPr lang="tr-TR" dirty="0" smtClean="0"/>
              <a:t>, </a:t>
            </a:r>
            <a:r>
              <a:rPr lang="tr-TR" dirty="0" err="1" smtClean="0"/>
              <a:t>noradrenalin</a:t>
            </a:r>
            <a:r>
              <a:rPr lang="tr-TR" dirty="0" smtClean="0"/>
              <a:t> </a:t>
            </a:r>
            <a:r>
              <a:rPr lang="tr-TR" dirty="0" err="1" smtClean="0"/>
              <a:t>nörotransmitterlerinin</a:t>
            </a:r>
            <a:r>
              <a:rPr lang="tr-TR" dirty="0" smtClean="0"/>
              <a:t> sisteminde bozukluk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Nörogörüntülemelerde</a:t>
            </a:r>
            <a:r>
              <a:rPr lang="tr-TR" dirty="0" smtClean="0"/>
              <a:t> </a:t>
            </a:r>
            <a:r>
              <a:rPr lang="tr-TR" dirty="0" err="1" smtClean="0"/>
              <a:t>dopaminden</a:t>
            </a:r>
            <a:r>
              <a:rPr lang="tr-TR" dirty="0" smtClean="0"/>
              <a:t> zengin alanların </a:t>
            </a:r>
            <a:r>
              <a:rPr lang="tr-TR" dirty="0" err="1" smtClean="0"/>
              <a:t>disfonksiyonu</a:t>
            </a:r>
            <a:r>
              <a:rPr lang="tr-TR" dirty="0" smtClean="0"/>
              <a:t> ve </a:t>
            </a:r>
            <a:r>
              <a:rPr lang="tr-TR" dirty="0" err="1" smtClean="0"/>
              <a:t>dopaminerjik</a:t>
            </a:r>
            <a:r>
              <a:rPr lang="tr-TR" dirty="0" smtClean="0"/>
              <a:t> sistemde yürütücü işlev bozukluğu</a:t>
            </a:r>
          </a:p>
        </p:txBody>
      </p:sp>
    </p:spTree>
    <p:extLst>
      <p:ext uri="{BB962C8B-B14F-4D97-AF65-F5344CB8AC3E}">
        <p14:creationId xmlns:p14="http://schemas.microsoft.com/office/powerpoint/2010/main" val="27860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0187"/>
            <a:ext cx="10515600" cy="4676775"/>
          </a:xfrm>
        </p:spPr>
        <p:txBody>
          <a:bodyPr/>
          <a:lstStyle/>
          <a:p>
            <a:r>
              <a:rPr lang="tr-TR" b="1" dirty="0" smtClean="0"/>
              <a:t>Beyin Yapısı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Toplam beyin hacmi % 3-5 oranında daha az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Bu azalma </a:t>
            </a:r>
            <a:r>
              <a:rPr lang="tr-TR" dirty="0" err="1" smtClean="0"/>
              <a:t>frontal</a:t>
            </a:r>
            <a:r>
              <a:rPr lang="tr-TR" dirty="0" smtClean="0"/>
              <a:t> lobun </a:t>
            </a:r>
            <a:r>
              <a:rPr lang="tr-TR" dirty="0" err="1" smtClean="0"/>
              <a:t>prefrontal</a:t>
            </a:r>
            <a:r>
              <a:rPr lang="tr-TR" dirty="0" smtClean="0"/>
              <a:t> alanında daha belirgin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Eşlik eden bazal gangliyonların hacminde azalma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Tedavisiz çocuklarda yetişkin çağda </a:t>
            </a:r>
            <a:r>
              <a:rPr lang="tr-TR" dirty="0" err="1" smtClean="0"/>
              <a:t>limbik</a:t>
            </a:r>
            <a:r>
              <a:rPr lang="tr-TR" dirty="0" smtClean="0"/>
              <a:t> bölgede anormallikler saptanmış ve </a:t>
            </a:r>
            <a:r>
              <a:rPr lang="tr-TR" dirty="0" err="1" smtClean="0"/>
              <a:t>stimülan</a:t>
            </a:r>
            <a:r>
              <a:rPr lang="tr-TR" dirty="0" smtClean="0"/>
              <a:t> tedavi ile yapısal </a:t>
            </a:r>
            <a:r>
              <a:rPr lang="tr-TR" dirty="0" err="1" smtClean="0"/>
              <a:t>normalizasyon</a:t>
            </a:r>
            <a:r>
              <a:rPr lang="tr-TR" dirty="0" smtClean="0"/>
              <a:t> sağlanmış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Bu yüzden </a:t>
            </a:r>
            <a:r>
              <a:rPr lang="tr-TR" dirty="0" err="1" smtClean="0"/>
              <a:t>striatal</a:t>
            </a:r>
            <a:r>
              <a:rPr lang="tr-TR" dirty="0" smtClean="0"/>
              <a:t> yapılardaki anormalliğin DEHB için bir anatomik marker olabileceği düşünülmüş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73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 numCol="2"/>
          <a:lstStyle/>
          <a:p>
            <a:r>
              <a:rPr lang="tr-TR" b="1" dirty="0" smtClean="0"/>
              <a:t>Çevresel ve </a:t>
            </a:r>
            <a:r>
              <a:rPr lang="tr-TR" b="1" dirty="0" err="1" smtClean="0"/>
              <a:t>Psikososyal</a:t>
            </a:r>
            <a:endParaRPr lang="tr-TR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İleri derece </a:t>
            </a:r>
            <a:r>
              <a:rPr lang="tr-TR" dirty="0" err="1" smtClean="0"/>
              <a:t>prematürite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&lt;1000 gr doğum kilosu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Perinatal</a:t>
            </a:r>
            <a:r>
              <a:rPr lang="tr-TR" dirty="0" smtClean="0"/>
              <a:t> </a:t>
            </a:r>
            <a:r>
              <a:rPr lang="tr-TR" dirty="0" err="1" smtClean="0"/>
              <a:t>hipoksi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İleri anne yaşı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  <a:p>
            <a:pPr>
              <a:buFont typeface="Courier New" panose="02070309020205020404" pitchFamily="49" charset="0"/>
              <a:buChar char="o"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Postmatürite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Postnatal</a:t>
            </a:r>
            <a:r>
              <a:rPr lang="tr-TR" dirty="0" smtClean="0"/>
              <a:t> </a:t>
            </a:r>
            <a:r>
              <a:rPr lang="tr-TR" dirty="0" err="1" smtClean="0"/>
              <a:t>ensefalit</a:t>
            </a:r>
            <a:r>
              <a:rPr lang="tr-TR" dirty="0" smtClean="0"/>
              <a:t>/ menenjit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Prenatal alkol/sigara </a:t>
            </a:r>
            <a:r>
              <a:rPr lang="tr-TR" dirty="0" err="1" smtClean="0"/>
              <a:t>maruziyeti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Eğitimsiz anne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Erken dönem yaş ihmalleri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72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BELİRTİLERİ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Dikkat Eksikliği Baskın; dikkat hataları, unutkanlık, dağınıklık, organize olamama</a:t>
            </a:r>
          </a:p>
          <a:p>
            <a:r>
              <a:rPr lang="tr-TR" dirty="0" err="1" smtClean="0"/>
              <a:t>Hiperaktivite</a:t>
            </a:r>
            <a:r>
              <a:rPr lang="tr-TR" dirty="0" smtClean="0"/>
              <a:t>/ </a:t>
            </a:r>
            <a:r>
              <a:rPr lang="tr-TR" dirty="0" err="1" smtClean="0"/>
              <a:t>Dürtüsellik</a:t>
            </a:r>
            <a:r>
              <a:rPr lang="tr-TR" dirty="0" smtClean="0"/>
              <a:t> Baskın; dikkat sorunları yaşamayan</a:t>
            </a:r>
          </a:p>
          <a:p>
            <a:r>
              <a:rPr lang="tr-TR" dirty="0" smtClean="0"/>
              <a:t>Dikkat Eksikliği/ </a:t>
            </a:r>
            <a:r>
              <a:rPr lang="tr-TR" dirty="0" err="1" smtClean="0"/>
              <a:t>Hiperaktivite</a:t>
            </a:r>
            <a:r>
              <a:rPr lang="tr-TR" dirty="0" smtClean="0"/>
              <a:t> Bileşik; kliniğe en sık başvuran grup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7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78476"/>
            <a:ext cx="10515600" cy="5398487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OKUL ÖNCESİ DÖNEM: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DEHB çekirdek belirtileri tüm yaşlarda vardır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Ek olarak agresif davranışlar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Öfke nöbetleri, karşı gelme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Zayıf yaşıt ilişkileri, konuşmada gecikme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Kreş/anasınıfında oyunları bozacak şekilde sürekli hareketli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Uyku saatinde uyumaya direnç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Kaza geçirme, düşme, yaralanmalar sık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Güvenlikleri için ebeveyn veya bakıcıya ihtiyaç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1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/>
          <a:lstStyle/>
          <a:p>
            <a:r>
              <a:rPr lang="tr-TR" b="1" u="sng" dirty="0" smtClean="0"/>
              <a:t>OKUL ÇAĞI: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DEHB </a:t>
            </a:r>
            <a:r>
              <a:rPr lang="tr-TR" dirty="0" smtClean="0">
                <a:solidFill>
                  <a:srgbClr val="FF0000"/>
                </a:solidFill>
              </a:rPr>
              <a:t>fark edilmesi ve tanı alması </a:t>
            </a:r>
            <a:r>
              <a:rPr lang="tr-TR" dirty="0" smtClean="0"/>
              <a:t>en çok bu dönemde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DEHB okulda hem akademik hem sosyal uyum için gerekli alanları büyük ölçüde etkilemekte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Yerinde sessizce oturabilme, odaklanma ve dikkatini sürdürebilme, yönergeleri takip edebilme etkilenmekte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Okul başarısında düşme ve sınıf tekrarı yapma olasılıkları fazla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Yaşla artan </a:t>
            </a:r>
            <a:r>
              <a:rPr lang="tr-TR" dirty="0" err="1" smtClean="0"/>
              <a:t>psikososyal</a:t>
            </a:r>
            <a:r>
              <a:rPr lang="tr-TR" dirty="0" smtClean="0"/>
              <a:t> bozulma ebeveyn, kardeş, öğretmen, akran ilişkilerine bozulmaya yol açabilmekte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48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79622"/>
            <a:ext cx="10515600" cy="5497341"/>
          </a:xfrm>
        </p:spPr>
        <p:txBody>
          <a:bodyPr/>
          <a:lstStyle/>
          <a:p>
            <a:r>
              <a:rPr lang="tr-TR" b="1" u="sng" dirty="0" smtClean="0"/>
              <a:t>ERGENLİK: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Çocukluktaki </a:t>
            </a:r>
            <a:r>
              <a:rPr lang="tr-TR" dirty="0" err="1" smtClean="0"/>
              <a:t>hiperaktivite</a:t>
            </a:r>
            <a:r>
              <a:rPr lang="tr-TR" dirty="0" smtClean="0"/>
              <a:t> azalarak akademik sorunlar artar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Hareketlilik azalarak sürekli bir iç huzursuzluğu gözlenir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Zaman algısındaki yanılgı ödev ve sorumlulukları son ana bırakma/yetiştirememeye sebebiyet verir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Daha fazla okuldan kaçma, öğrenme sorunları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Düşük benlik algısı, ilişkilerde bozulma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Sosyal ve mesleki alanda 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Sigara, alkol, madde kullanımı</a:t>
            </a:r>
            <a:r>
              <a:rPr lang="tr-TR" dirty="0" smtClean="0">
                <a:solidFill>
                  <a:srgbClr val="FF0000"/>
                </a:solidFill>
              </a:rPr>
              <a:t>!!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Korunmasız ve daha erken cinsel ilişki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66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79622"/>
            <a:ext cx="10515600" cy="5497341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Öykü sadece çocuk ve aile ile sınırlı kalmayıp; okul ve sosyal çevre gibi (öğretmen, bakıcı </a:t>
            </a:r>
            <a:r>
              <a:rPr lang="tr-TR" dirty="0" err="1" smtClean="0"/>
              <a:t>vs</a:t>
            </a:r>
            <a:r>
              <a:rPr lang="tr-TR" dirty="0" smtClean="0"/>
              <a:t>) birçok kaynaktan bilgi alınmalı</a:t>
            </a:r>
          </a:p>
          <a:p>
            <a:r>
              <a:rPr lang="tr-TR" dirty="0" smtClean="0"/>
              <a:t>Gelişimsel ve tıbbi öykü, ilaç kullanımı, ailedeki tıbbi ve psikiyatrik hastalık öyküsü alınmalı</a:t>
            </a:r>
          </a:p>
          <a:p>
            <a:r>
              <a:rPr lang="tr-TR" dirty="0" smtClean="0"/>
              <a:t>Her semptoma ait zamansal, mekânsal, değiştirici faktörler ve semptomun şiddeti belirlenmeli</a:t>
            </a:r>
          </a:p>
          <a:p>
            <a:r>
              <a:rPr lang="tr-TR" dirty="0" smtClean="0"/>
              <a:t>Çocuk/ergenin kendisi ile mutlaka görüşülmeli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399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Tanı koymaya yardımcı ebeveyn ve öğretmen tarafından doldurulan ölçekler bulunmakta</a:t>
            </a:r>
          </a:p>
          <a:p>
            <a:r>
              <a:rPr lang="tr-TR" dirty="0" smtClean="0"/>
              <a:t>Bunlardan en sık Turgay Ölçeği Formu kullanılmakta</a:t>
            </a:r>
          </a:p>
          <a:p>
            <a:r>
              <a:rPr lang="tr-TR" dirty="0" smtClean="0"/>
              <a:t>Çocukların kendisine bilgisayar ortamında yapılan </a:t>
            </a:r>
            <a:r>
              <a:rPr lang="tr-TR" dirty="0" err="1" smtClean="0"/>
              <a:t>Moxo</a:t>
            </a:r>
            <a:r>
              <a:rPr lang="tr-TR" dirty="0" smtClean="0"/>
              <a:t> Dikkat Performans Testi de gerekli durumlarda başvurulmakta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5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37" y="187499"/>
            <a:ext cx="7793083" cy="647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Yıllar </a:t>
            </a:r>
            <a:r>
              <a:rPr lang="tr-TR" dirty="0"/>
              <a:t>içinde artan </a:t>
            </a:r>
            <a:r>
              <a:rPr lang="tr-TR" dirty="0" err="1" smtClean="0"/>
              <a:t>prevelans</a:t>
            </a:r>
            <a:r>
              <a:rPr lang="tr-TR" dirty="0" smtClean="0"/>
              <a:t>;</a:t>
            </a:r>
          </a:p>
          <a:p>
            <a:r>
              <a:rPr lang="tr-TR" dirty="0" smtClean="0"/>
              <a:t>artan </a:t>
            </a:r>
            <a:r>
              <a:rPr lang="tr-TR" dirty="0"/>
              <a:t>farkındalık, </a:t>
            </a:r>
            <a:endParaRPr lang="tr-TR" dirty="0" smtClean="0"/>
          </a:p>
          <a:p>
            <a:r>
              <a:rPr lang="tr-TR" dirty="0" smtClean="0"/>
              <a:t>erken </a:t>
            </a:r>
            <a:r>
              <a:rPr lang="tr-TR" dirty="0"/>
              <a:t>tanı</a:t>
            </a:r>
            <a:r>
              <a:rPr lang="tr-TR" dirty="0" smtClean="0"/>
              <a:t>,</a:t>
            </a:r>
          </a:p>
          <a:p>
            <a:r>
              <a:rPr lang="tr-TR" dirty="0" smtClean="0"/>
              <a:t>ileri </a:t>
            </a:r>
            <a:r>
              <a:rPr lang="tr-TR" dirty="0"/>
              <a:t>ebeveyn yaşı, </a:t>
            </a:r>
            <a:endParaRPr lang="tr-TR" dirty="0" smtClean="0"/>
          </a:p>
          <a:p>
            <a:r>
              <a:rPr lang="tr-TR" dirty="0" smtClean="0"/>
              <a:t>OSB </a:t>
            </a:r>
            <a:r>
              <a:rPr lang="tr-TR" dirty="0"/>
              <a:t>tanımındaki </a:t>
            </a:r>
            <a:r>
              <a:rPr lang="tr-TR" dirty="0" smtClean="0"/>
              <a:t>değişikliklerden kaynaklı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4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AYIRICI TANI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Özgül Öğrenme Bozukluğu:</a:t>
            </a:r>
          </a:p>
          <a:p>
            <a:pPr marL="0" indent="0">
              <a:buNone/>
            </a:pPr>
            <a:r>
              <a:rPr lang="tr-TR" b="1" dirty="0" smtClean="0"/>
              <a:t>-</a:t>
            </a:r>
            <a:r>
              <a:rPr lang="tr-TR" dirty="0" smtClean="0"/>
              <a:t>Her ikisinde de akademik başarısızlık mevcut</a:t>
            </a:r>
          </a:p>
          <a:p>
            <a:pPr marL="0" indent="0">
              <a:buNone/>
            </a:pPr>
            <a:r>
              <a:rPr lang="tr-TR" b="1" dirty="0" smtClean="0"/>
              <a:t>-</a:t>
            </a:r>
            <a:r>
              <a:rPr lang="tr-TR" dirty="0" smtClean="0"/>
              <a:t>DEHB bir başkasının gözetimindeyken okuma/yazma becerisinde artış görülürken, </a:t>
            </a:r>
            <a:r>
              <a:rPr lang="tr-TR" dirty="0" err="1" smtClean="0"/>
              <a:t>ÖÖB’de</a:t>
            </a:r>
            <a:r>
              <a:rPr lang="tr-TR" dirty="0" smtClean="0"/>
              <a:t> ciddi bir artış olmaz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769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Zihinsel Yetersizlik:</a:t>
            </a:r>
          </a:p>
          <a:p>
            <a:pPr marL="0" indent="0">
              <a:buNone/>
            </a:pPr>
            <a:r>
              <a:rPr lang="tr-TR" dirty="0" smtClean="0"/>
              <a:t>-İki grup da akademik sorunlar nedeniyle başvurur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DEHB’nin</a:t>
            </a:r>
            <a:r>
              <a:rPr lang="tr-TR" dirty="0" smtClean="0"/>
              <a:t> dikkatsizlik baskın tiple karışabilmekte</a:t>
            </a:r>
          </a:p>
          <a:p>
            <a:pPr marL="0" indent="0">
              <a:buNone/>
            </a:pPr>
            <a:r>
              <a:rPr lang="tr-TR" dirty="0" smtClean="0"/>
              <a:t>-Ayırıcı tanı zeka testleri ile yapılır</a:t>
            </a:r>
          </a:p>
          <a:p>
            <a:pPr marL="0" indent="0">
              <a:buNone/>
            </a:pPr>
            <a:r>
              <a:rPr lang="tr-TR" dirty="0" smtClean="0"/>
              <a:t>-Ancak tedavisiz ve geç başvuran </a:t>
            </a:r>
            <a:r>
              <a:rPr lang="tr-TR" dirty="0" err="1" smtClean="0"/>
              <a:t>DEHB’lerde</a:t>
            </a:r>
            <a:r>
              <a:rPr lang="tr-TR" dirty="0" smtClean="0"/>
              <a:t> zeka testi gerçeği yansıtmayabilmekte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3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Depresyon: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Major</a:t>
            </a:r>
            <a:r>
              <a:rPr lang="tr-TR" dirty="0" smtClean="0"/>
              <a:t> depresif bozuklukta huzursuzluk, </a:t>
            </a:r>
            <a:r>
              <a:rPr lang="tr-TR" dirty="0" err="1" smtClean="0"/>
              <a:t>psikomotor</a:t>
            </a:r>
            <a:r>
              <a:rPr lang="tr-TR" dirty="0" smtClean="0"/>
              <a:t> ajitasyon, dikkat dağınıklığı görülebilir</a:t>
            </a:r>
          </a:p>
          <a:p>
            <a:pPr marL="0" indent="0">
              <a:buNone/>
            </a:pPr>
            <a:r>
              <a:rPr lang="tr-TR" dirty="0" smtClean="0"/>
              <a:t>-Ancak eşlik eden depresif </a:t>
            </a:r>
            <a:r>
              <a:rPr lang="tr-TR" dirty="0" err="1" smtClean="0"/>
              <a:t>duygudurum</a:t>
            </a:r>
            <a:r>
              <a:rPr lang="tr-TR" dirty="0" smtClean="0"/>
              <a:t>, kilo kaybı, uyku bozukluğu, intihar düşüncesi vardır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DEHB’deki</a:t>
            </a:r>
            <a:r>
              <a:rPr lang="tr-TR" dirty="0" smtClean="0"/>
              <a:t> huzursuzluk ve </a:t>
            </a:r>
            <a:r>
              <a:rPr lang="tr-TR" dirty="0" err="1" smtClean="0"/>
              <a:t>irritabilite</a:t>
            </a:r>
            <a:r>
              <a:rPr lang="tr-TR" dirty="0" smtClean="0"/>
              <a:t> engellenmeye karşı sinirlilik şeklindeyken; depresyondaki huzursuzluk süreklidir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6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Anksiyete</a:t>
            </a:r>
            <a:r>
              <a:rPr lang="tr-TR" b="1" dirty="0" smtClean="0"/>
              <a:t> Bozukluğu:</a:t>
            </a:r>
          </a:p>
          <a:p>
            <a:pPr marL="0" indent="0">
              <a:buNone/>
            </a:pPr>
            <a:r>
              <a:rPr lang="tr-TR" dirty="0" smtClean="0"/>
              <a:t>-Motor ajitasyon, konsantre olamama, </a:t>
            </a:r>
            <a:r>
              <a:rPr lang="tr-TR" dirty="0" err="1" smtClean="0"/>
              <a:t>duygudurum</a:t>
            </a:r>
            <a:r>
              <a:rPr lang="tr-TR" dirty="0" smtClean="0"/>
              <a:t> oynamaları ortak semptom iken</a:t>
            </a:r>
          </a:p>
          <a:p>
            <a:pPr marL="0" indent="0">
              <a:buNone/>
            </a:pPr>
            <a:r>
              <a:rPr lang="tr-TR" dirty="0" smtClean="0"/>
              <a:t>-’’Her şeyden tedirgin olma’’ kendine özgü bilişsel bileşenidir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6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Dürtü Kontrol ve Kişilik Bozuklukları</a:t>
            </a:r>
          </a:p>
          <a:p>
            <a:pPr marL="0" indent="0">
              <a:buNone/>
            </a:pPr>
            <a:r>
              <a:rPr lang="tr-TR" dirty="0" smtClean="0"/>
              <a:t>-Özellikle </a:t>
            </a:r>
            <a:r>
              <a:rPr lang="tr-TR" dirty="0" err="1" smtClean="0"/>
              <a:t>antisosyal</a:t>
            </a:r>
            <a:r>
              <a:rPr lang="tr-TR" dirty="0" smtClean="0"/>
              <a:t> kişilik bozukluğunda </a:t>
            </a:r>
            <a:r>
              <a:rPr lang="tr-TR" dirty="0" err="1" smtClean="0"/>
              <a:t>dürtüsel</a:t>
            </a:r>
            <a:r>
              <a:rPr lang="tr-TR" dirty="0" smtClean="0"/>
              <a:t> davranışlar ve öfke patlamaları görülebilir</a:t>
            </a:r>
          </a:p>
          <a:p>
            <a:pPr marL="0" indent="0">
              <a:buNone/>
            </a:pPr>
            <a:r>
              <a:rPr lang="tr-TR" dirty="0" smtClean="0"/>
              <a:t>-Ancak suç işleme, pişmanlık duymama, kendine ve başkalarına zarar verme eşlik eder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Borderline</a:t>
            </a:r>
            <a:r>
              <a:rPr lang="tr-TR" dirty="0" smtClean="0"/>
              <a:t> kişilik bozukluğunda ise terk edilme korkusu, stabil olmayan ilişkiler, intihar düşünceleri söz konusudur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8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68161"/>
            <a:ext cx="10515600" cy="4508801"/>
          </a:xfrm>
        </p:spPr>
        <p:txBody>
          <a:bodyPr/>
          <a:lstStyle/>
          <a:p>
            <a:r>
              <a:rPr lang="tr-TR" b="1" dirty="0"/>
              <a:t>Görme ve işitme bozuklukları</a:t>
            </a:r>
          </a:p>
          <a:p>
            <a:r>
              <a:rPr lang="tr-TR" b="1" dirty="0"/>
              <a:t>Akut ve kronik fiziksel hastalıklar (ör: astım)</a:t>
            </a:r>
          </a:p>
          <a:p>
            <a:r>
              <a:rPr lang="tr-TR" b="1" dirty="0" err="1"/>
              <a:t>Absans</a:t>
            </a:r>
            <a:r>
              <a:rPr lang="tr-TR" b="1" dirty="0"/>
              <a:t> Nöbetler </a:t>
            </a:r>
          </a:p>
          <a:p>
            <a:r>
              <a:rPr lang="tr-TR" b="1" dirty="0"/>
              <a:t>Uyku Bozuklukları</a:t>
            </a:r>
          </a:p>
          <a:p>
            <a:r>
              <a:rPr lang="tr-TR" b="1" dirty="0"/>
              <a:t>Kafa travması sonrası </a:t>
            </a:r>
          </a:p>
          <a:p>
            <a:r>
              <a:rPr lang="tr-TR" b="1" dirty="0" err="1"/>
              <a:t>Fenobarbital</a:t>
            </a:r>
            <a:r>
              <a:rPr lang="tr-TR" b="1" dirty="0"/>
              <a:t>, </a:t>
            </a:r>
            <a:r>
              <a:rPr lang="tr-TR" b="1" dirty="0" err="1"/>
              <a:t>karbamazepin</a:t>
            </a:r>
            <a:r>
              <a:rPr lang="tr-TR" b="1" dirty="0"/>
              <a:t>, </a:t>
            </a:r>
            <a:r>
              <a:rPr lang="tr-TR" b="1" dirty="0" err="1"/>
              <a:t>teofilin</a:t>
            </a:r>
            <a:r>
              <a:rPr lang="tr-TR" b="1" dirty="0"/>
              <a:t>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6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4830077"/>
          </a:xfrm>
        </p:spPr>
        <p:txBody>
          <a:bodyPr>
            <a:normAutofit/>
          </a:bodyPr>
          <a:lstStyle/>
          <a:p>
            <a:r>
              <a:rPr lang="tr-TR" dirty="0" smtClean="0"/>
              <a:t>Uzmana sevk;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E</a:t>
            </a:r>
            <a:r>
              <a:rPr lang="tr-TR" dirty="0" smtClean="0"/>
              <a:t>şlik eden psikiyatrik bozukluk (</a:t>
            </a:r>
            <a:r>
              <a:rPr lang="tr-TR" dirty="0"/>
              <a:t>karşıt olma karşı gelme bozukluğu, davranım bozukluğu, madde kötüye </a:t>
            </a:r>
            <a:r>
              <a:rPr lang="tr-TR" dirty="0" smtClean="0"/>
              <a:t>kullanımı)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Eşlik eden nörolojik bozukluk (nöbetler</a:t>
            </a:r>
            <a:r>
              <a:rPr lang="tr-TR" dirty="0"/>
              <a:t>, tikler, otizm spektrum </a:t>
            </a:r>
            <a:r>
              <a:rPr lang="tr-TR" dirty="0" smtClean="0"/>
              <a:t>bozukluğu)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Başlangıç tedavisine yanıt vermeyen olgularda </a:t>
            </a:r>
            <a:r>
              <a:rPr lang="tr-TR" dirty="0" err="1" smtClean="0"/>
              <a:t>endike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r>
              <a:rPr lang="tr-TR" sz="1600" dirty="0" err="1" smtClean="0"/>
              <a:t>Rakel</a:t>
            </a:r>
            <a:r>
              <a:rPr lang="tr-TR" sz="1600" dirty="0" smtClean="0"/>
              <a:t> Aile Hekimliği, 2019</a:t>
            </a:r>
          </a:p>
          <a:p>
            <a:r>
              <a:rPr lang="tr-TR" sz="1600" dirty="0"/>
              <a:t>u</a:t>
            </a:r>
            <a:r>
              <a:rPr lang="tr-TR" sz="1600" dirty="0" smtClean="0"/>
              <a:t>ptodate.com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7355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PSİKOSOSYAL TERAPİ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Çocuk, ebeveyn, öğretmen, hekim işbirliği içinde olmalıdır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Sınıf öğretmeniyle görüşülmeli ve çocuğun sıkı takip edilmesi sağlanmalı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405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Öneriler;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Kurallar koyduğunuz zaman bunların çok spesifik olmasına dikkat edin ve onları yazıp asın.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Ödülleriniz </a:t>
            </a:r>
            <a:r>
              <a:rPr lang="tr-TR" dirty="0"/>
              <a:t>çocuk için anlamlı ve güçlü ödüller olsun.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Sık </a:t>
            </a:r>
            <a:r>
              <a:rPr lang="tr-TR" dirty="0"/>
              <a:t>sık geri bildirim verin, çocuğunuza  onun ne yaptığının farkında olduğunuzu gösterin.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5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78227"/>
            <a:ext cx="10515600" cy="42987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tr-TR" dirty="0" smtClean="0"/>
              <a:t>Çocuğunuza </a:t>
            </a:r>
            <a:r>
              <a:rPr lang="tr-TR" dirty="0"/>
              <a:t>beklentileri ve planları konusunda yardım edin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dirty="0" smtClean="0"/>
              <a:t>Güçlü yönlerini (müzik, sanat, spor) birlikte keşfedin.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Çocuğunuzun </a:t>
            </a:r>
            <a:r>
              <a:rPr lang="tr-TR" dirty="0"/>
              <a:t>iyi günleri olabileceği gibi kötü günleri de olabileceğini göz önünde bulundurun.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Olumsuzluklar</a:t>
            </a:r>
            <a:r>
              <a:rPr lang="tr-TR" dirty="0"/>
              <a:t>, yapamadığı şeyler ve cezalar hakkında odaklanmaktan ziyade olumlular üzerinde odaklanın.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9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DSM-</a:t>
            </a:r>
            <a:r>
              <a:rPr lang="tr-TR" dirty="0" err="1" smtClean="0"/>
              <a:t>V’e</a:t>
            </a:r>
            <a:r>
              <a:rPr lang="tr-TR" dirty="0" smtClean="0"/>
              <a:t> göre OSB tanısı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‘’Toplumsal etkileşim/iletişim eksiklikleri’’ alanındaki üç ölçütten üçünün,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‘’ Sınırlayıcı ve yineleyici ilgi, davranış ve etkinlikler’’ alanındaki dört ölçütten en az ikisinin karşılanması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99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Bir </a:t>
            </a:r>
            <a:r>
              <a:rPr lang="tr-TR" dirty="0"/>
              <a:t>karakter sorunuyla değil biyolojik bir sorunla mücadele etmekte olduğunuzu daima akılda tutun.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Çok </a:t>
            </a:r>
            <a:r>
              <a:rPr lang="tr-TR" dirty="0"/>
              <a:t>konuşup nasihat vermeyin, davranışlarınız daha öğretici olacaktır.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 smtClean="0"/>
              <a:t>Espiri</a:t>
            </a:r>
            <a:r>
              <a:rPr lang="tr-TR" dirty="0" smtClean="0"/>
              <a:t> </a:t>
            </a:r>
            <a:r>
              <a:rPr lang="tr-TR" dirty="0"/>
              <a:t>anlayışınızı kaybetmeyin ve sabırlı olun.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Kendiniz </a:t>
            </a:r>
            <a:r>
              <a:rPr lang="tr-TR" dirty="0"/>
              <a:t>ve çocuğunuza karşı hoşgörülü olun. Bu işte birliktesiniz ve elinizden geleni yapıyorsunuz.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4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İletişimde göz teması, bağırmadan, tehdit etmeden, açık-anlaşılır olmaya özen gösterin.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Sorunlarının fiziksel/duygusal istismar (dayak, aşağılama) ile çözüme kavuşmayacağının farkında olun.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Kendisini tembel, değersiz, beceriksiz, sevilmez hissetmemesi adına olumlu ve güçlü yanlarına odaklanıp, özgüvenini destekleyin.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90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Farmakoterapiye</a:t>
            </a:r>
            <a:r>
              <a:rPr lang="tr-TR" dirty="0" smtClean="0"/>
              <a:t> başlama kriterleri;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35724"/>
              </p:ext>
            </p:extLst>
          </p:nvPr>
        </p:nvGraphicFramePr>
        <p:xfrm>
          <a:off x="954878" y="1481753"/>
          <a:ext cx="9152950" cy="4091142"/>
        </p:xfrm>
        <a:graphic>
          <a:graphicData uri="http://schemas.openxmlformats.org/drawingml/2006/table">
            <a:tbl>
              <a:tblPr/>
              <a:tblGrid>
                <a:gridCol w="9152950"/>
              </a:tblGrid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 smtClean="0">
                          <a:effectLst/>
                        </a:rPr>
                        <a:t>DEHB tanısı doğrulanmalı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</a:rPr>
                        <a:t>Çocuk altı </a:t>
                      </a:r>
                      <a:r>
                        <a:rPr lang="tr-TR" dirty="0" smtClean="0">
                          <a:effectLst/>
                        </a:rPr>
                        <a:t>yaş</a:t>
                      </a:r>
                      <a:r>
                        <a:rPr lang="tr-TR" baseline="0" dirty="0" smtClean="0">
                          <a:effectLst/>
                        </a:rPr>
                        <a:t> ve üzerinde olmalı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</a:rPr>
                        <a:t>Ebeveynler ilaç </a:t>
                      </a:r>
                      <a:r>
                        <a:rPr lang="tr-TR" dirty="0" smtClean="0">
                          <a:effectLst/>
                        </a:rPr>
                        <a:t>tedavisini</a:t>
                      </a:r>
                      <a:r>
                        <a:rPr lang="tr-TR" baseline="0" dirty="0" smtClean="0">
                          <a:effectLst/>
                        </a:rPr>
                        <a:t> kabul etmeli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</a:rPr>
                        <a:t>Okul </a:t>
                      </a:r>
                      <a:r>
                        <a:rPr lang="tr-TR" dirty="0" smtClean="0">
                          <a:effectLst/>
                        </a:rPr>
                        <a:t>yönetimi</a:t>
                      </a:r>
                      <a:r>
                        <a:rPr lang="tr-TR" baseline="0" dirty="0" smtClean="0">
                          <a:effectLst/>
                        </a:rPr>
                        <a:t> işbirliği yapmalı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 smtClean="0">
                          <a:effectLst/>
                        </a:rPr>
                        <a:t>İlaca </a:t>
                      </a:r>
                      <a:r>
                        <a:rPr lang="tr-TR" dirty="0">
                          <a:effectLst/>
                        </a:rPr>
                        <a:t>duyarlılık </a:t>
                      </a:r>
                      <a:r>
                        <a:rPr lang="tr-TR" dirty="0" smtClean="0">
                          <a:effectLst/>
                        </a:rPr>
                        <a:t>olmamalı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 smtClean="0">
                          <a:effectLst/>
                        </a:rPr>
                        <a:t>Çocuğun</a:t>
                      </a:r>
                      <a:r>
                        <a:rPr lang="tr-TR" baseline="0" dirty="0" smtClean="0">
                          <a:effectLst/>
                        </a:rPr>
                        <a:t> </a:t>
                      </a:r>
                      <a:r>
                        <a:rPr lang="tr-TR" dirty="0" smtClean="0">
                          <a:effectLst/>
                        </a:rPr>
                        <a:t>kalp </a:t>
                      </a:r>
                      <a:r>
                        <a:rPr lang="tr-TR" dirty="0">
                          <a:effectLst/>
                        </a:rPr>
                        <a:t>atış hızı ve kan basıncı </a:t>
                      </a:r>
                      <a:r>
                        <a:rPr lang="tr-TR" dirty="0" smtClean="0">
                          <a:effectLst/>
                        </a:rPr>
                        <a:t>normal</a:t>
                      </a:r>
                      <a:r>
                        <a:rPr lang="tr-TR" baseline="0" dirty="0" smtClean="0">
                          <a:effectLst/>
                        </a:rPr>
                        <a:t> olmalı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 smtClean="0">
                          <a:effectLst/>
                        </a:rPr>
                        <a:t>Çocukta nöbet öyküsü olmamalı</a:t>
                      </a:r>
                      <a:endParaRPr lang="el-G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</a:rPr>
                        <a:t>Çocukta </a:t>
                      </a:r>
                      <a:r>
                        <a:rPr lang="tr-TR" dirty="0" err="1">
                          <a:effectLst/>
                        </a:rPr>
                        <a:t>Tourette</a:t>
                      </a:r>
                      <a:r>
                        <a:rPr lang="tr-TR" dirty="0">
                          <a:effectLst/>
                        </a:rPr>
                        <a:t> sendromu </a:t>
                      </a:r>
                      <a:r>
                        <a:rPr lang="tr-TR" dirty="0" smtClean="0">
                          <a:effectLst/>
                        </a:rPr>
                        <a:t>olmamalı</a:t>
                      </a:r>
                      <a:endParaRPr lang="el-G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</a:rPr>
                        <a:t>Çocuğun yaygın gelişimsel </a:t>
                      </a:r>
                      <a:r>
                        <a:rPr lang="tr-TR" dirty="0" smtClean="0">
                          <a:effectLst/>
                        </a:rPr>
                        <a:t>geriliği</a:t>
                      </a:r>
                      <a:r>
                        <a:rPr lang="tr-TR" baseline="0" dirty="0" smtClean="0">
                          <a:effectLst/>
                        </a:rPr>
                        <a:t> olmamalı</a:t>
                      </a:r>
                      <a:endParaRPr lang="el-G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 smtClean="0">
                          <a:effectLst/>
                        </a:rPr>
                        <a:t>Çocukta</a:t>
                      </a:r>
                      <a:r>
                        <a:rPr lang="tr-TR" baseline="0" dirty="0" smtClean="0">
                          <a:effectLst/>
                        </a:rPr>
                        <a:t> kaygı bozukluğu olmamalı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fontAlgn="t"/>
                      <a:r>
                        <a:rPr lang="tr-TR" dirty="0" smtClean="0">
                          <a:effectLst/>
                        </a:rPr>
                        <a:t>Ebeveynler ilaca karşı</a:t>
                      </a:r>
                      <a:r>
                        <a:rPr lang="tr-TR" baseline="0" dirty="0" smtClean="0">
                          <a:effectLst/>
                        </a:rPr>
                        <a:t> </a:t>
                      </a:r>
                      <a:r>
                        <a:rPr lang="tr-TR" dirty="0" smtClean="0">
                          <a:effectLst/>
                        </a:rPr>
                        <a:t>madde </a:t>
                      </a:r>
                      <a:r>
                        <a:rPr lang="tr-TR" dirty="0">
                          <a:effectLst/>
                        </a:rPr>
                        <a:t>bağımlılığı </a:t>
                      </a:r>
                      <a:r>
                        <a:rPr lang="tr-TR" dirty="0" smtClean="0">
                          <a:effectLst/>
                        </a:rPr>
                        <a:t>endişesi</a:t>
                      </a:r>
                      <a:r>
                        <a:rPr lang="tr-TR" baseline="0" dirty="0" smtClean="0">
                          <a:effectLst/>
                        </a:rPr>
                        <a:t> duymamalılar</a:t>
                      </a:r>
                      <a:endParaRPr lang="tr-TR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7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3913" y="1185291"/>
            <a:ext cx="10683240" cy="508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FARMAKOTERAPİ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</a:t>
            </a:r>
            <a:r>
              <a:rPr lang="tr-TR" dirty="0" smtClean="0"/>
              <a:t>lk seçilecek ilaçlar </a:t>
            </a:r>
            <a:r>
              <a:rPr lang="tr-TR" dirty="0" err="1" smtClean="0"/>
              <a:t>psikostimülanlar</a:t>
            </a:r>
            <a:r>
              <a:rPr lang="tr-TR" dirty="0" smtClean="0"/>
              <a:t> (</a:t>
            </a:r>
            <a:r>
              <a:rPr lang="tr-TR" dirty="0" err="1" smtClean="0"/>
              <a:t>komorbid</a:t>
            </a:r>
            <a:r>
              <a:rPr lang="tr-TR" dirty="0" smtClean="0"/>
              <a:t> faktörler tedavi önceliğini almadığı sürece)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Çocuk ve ergenlerde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metilfenidatlar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Erişkinlerde  amfetaminler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Tedavi öncesi;   boy, kilo, kan basıncı, nabız ölçülüp kaydedilmeli ve kontrollerde takibi yapılmalı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Noradrenerjik</a:t>
            </a:r>
            <a:r>
              <a:rPr lang="tr-TR" dirty="0" smtClean="0"/>
              <a:t> ve </a:t>
            </a:r>
            <a:r>
              <a:rPr lang="tr-TR" dirty="0" err="1" smtClean="0"/>
              <a:t>dopaminerjik</a:t>
            </a:r>
            <a:r>
              <a:rPr lang="tr-TR" dirty="0" smtClean="0"/>
              <a:t> sistem üzerinden etkilerinden dolayı;</a:t>
            </a:r>
          </a:p>
          <a:p>
            <a:pPr marL="0" indent="0">
              <a:buNone/>
            </a:pPr>
            <a:r>
              <a:rPr lang="tr-TR" dirty="0" smtClean="0"/>
              <a:t>                              </a:t>
            </a:r>
            <a:r>
              <a:rPr lang="tr-TR" dirty="0" smtClean="0">
                <a:sym typeface="Wingdings" panose="05000000000000000000" pitchFamily="2" charset="2"/>
              </a:rPr>
              <a:t>kan basıncında &lt;5mmHg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  nabızda 10&lt;atım/</a:t>
            </a:r>
            <a:r>
              <a:rPr lang="tr-TR" dirty="0" err="1" smtClean="0">
                <a:sym typeface="Wingdings" panose="05000000000000000000" pitchFamily="2" charset="2"/>
              </a:rPr>
              <a:t>dk</a:t>
            </a:r>
            <a:r>
              <a:rPr lang="tr-TR" dirty="0" smtClean="0">
                <a:sym typeface="Wingdings" panose="05000000000000000000" pitchFamily="2" charset="2"/>
              </a:rPr>
              <a:t> artış olabilmekte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89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%85-90 hasta belirgin şekilde düzelmekte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İlaç etkisi başladığında;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motor </a:t>
            </a:r>
            <a:r>
              <a:rPr lang="tr-TR" dirty="0"/>
              <a:t>aktivite, karşı gelme ve saldırganlık azalır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motivasyonu </a:t>
            </a:r>
            <a:r>
              <a:rPr lang="tr-TR" dirty="0"/>
              <a:t>artar, akademik performansı düzelir, bilişsel süreçlerde </a:t>
            </a:r>
            <a:r>
              <a:rPr lang="tr-TR" dirty="0" smtClean="0"/>
              <a:t>      iyileşme </a:t>
            </a:r>
            <a:r>
              <a:rPr lang="tr-TR" dirty="0"/>
              <a:t>gözlenir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1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err="1" smtClean="0"/>
              <a:t>Psikostimülanlar</a:t>
            </a:r>
            <a:endParaRPr lang="tr-TR" sz="3200" b="1" dirty="0" smtClean="0"/>
          </a:p>
          <a:p>
            <a:r>
              <a:rPr lang="tr-TR" dirty="0" smtClean="0"/>
              <a:t>6 yaş ve sonrası için FDA onayı</a:t>
            </a:r>
          </a:p>
          <a:p>
            <a:r>
              <a:rPr lang="tr-TR" dirty="0" smtClean="0"/>
              <a:t>Ülkemiz 5-6 yaş çocuklara da uygulanmakta</a:t>
            </a:r>
          </a:p>
          <a:p>
            <a:r>
              <a:rPr lang="tr-TR" dirty="0" smtClean="0"/>
              <a:t>Ani salınımlı </a:t>
            </a:r>
            <a:r>
              <a:rPr lang="tr-TR" dirty="0" err="1" smtClean="0"/>
              <a:t>metilfenidatlar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Ritalin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 </a:t>
            </a:r>
            <a:r>
              <a:rPr lang="tr-TR" dirty="0" err="1" smtClean="0">
                <a:sym typeface="Wingdings" panose="05000000000000000000" pitchFamily="2" charset="2"/>
              </a:rPr>
              <a:t>Medikinet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/>
              <a:t>Kontrollü salınımlı </a:t>
            </a:r>
            <a:r>
              <a:rPr lang="tr-TR" dirty="0" err="1" smtClean="0"/>
              <a:t>metilfenidatlar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ym typeface="Wingdings" panose="05000000000000000000" pitchFamily="2" charset="2"/>
              </a:rPr>
              <a:t>Concerta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</a:t>
            </a:r>
            <a:r>
              <a:rPr lang="tr-TR" dirty="0" err="1" smtClean="0">
                <a:sym typeface="Wingdings" panose="05000000000000000000" pitchFamily="2" charset="2"/>
              </a:rPr>
              <a:t>Medikinet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Retart</a:t>
            </a:r>
            <a:endParaRPr lang="tr-TR" dirty="0" smtClean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120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43338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Yan etkiler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Anoreksi</a:t>
            </a:r>
            <a:r>
              <a:rPr lang="tr-TR" dirty="0" smtClean="0"/>
              <a:t>, kilo kaybı, </a:t>
            </a:r>
            <a:r>
              <a:rPr lang="tr-TR" dirty="0" err="1" smtClean="0"/>
              <a:t>abdominal</a:t>
            </a:r>
            <a:r>
              <a:rPr lang="tr-TR" dirty="0" smtClean="0"/>
              <a:t> ağrı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İrritabilite</a:t>
            </a:r>
            <a:r>
              <a:rPr lang="tr-TR" dirty="0" smtClean="0"/>
              <a:t>, uykusuzluk, </a:t>
            </a:r>
            <a:r>
              <a:rPr lang="tr-TR" dirty="0" err="1" smtClean="0"/>
              <a:t>disfori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Taşikardi, tik bozukluğunda artış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!!</a:t>
            </a:r>
            <a:r>
              <a:rPr lang="tr-TR" dirty="0" smtClean="0"/>
              <a:t>İlaç bağımlılığıyla ilgili kanıt yoktur, aksine usulüne uygun kullanım </a:t>
            </a:r>
            <a:r>
              <a:rPr lang="tr-TR" u="sng" dirty="0" smtClean="0"/>
              <a:t>muhtemelen</a:t>
            </a:r>
            <a:r>
              <a:rPr lang="tr-TR" dirty="0" smtClean="0"/>
              <a:t> ilaç/madde bağımlılığından koruyucu etki yapar</a:t>
            </a:r>
            <a:r>
              <a:rPr lang="tr-TR" dirty="0" smtClean="0">
                <a:solidFill>
                  <a:srgbClr val="FF0000"/>
                </a:solidFill>
              </a:rPr>
              <a:t>!!!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3" y="2038350"/>
            <a:ext cx="2843213" cy="21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85937"/>
            <a:ext cx="10515600" cy="34162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Üçüncü sırada (</a:t>
            </a:r>
            <a:r>
              <a:rPr lang="tr-TR" dirty="0" err="1" smtClean="0"/>
              <a:t>stimülanlarla</a:t>
            </a:r>
            <a:r>
              <a:rPr lang="tr-TR" dirty="0" smtClean="0"/>
              <a:t> iki denemeden sonra) </a:t>
            </a:r>
            <a:r>
              <a:rPr lang="tr-TR" u="sng" dirty="0" err="1" smtClean="0"/>
              <a:t>Atomoksetin</a:t>
            </a:r>
            <a:endParaRPr lang="tr-TR" u="sng" dirty="0" smtClean="0"/>
          </a:p>
          <a:p>
            <a:pPr marL="0" indent="0">
              <a:buNone/>
            </a:pPr>
            <a:endParaRPr lang="tr-TR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U</a:t>
            </a:r>
            <a:r>
              <a:rPr lang="tr-TR" dirty="0" smtClean="0"/>
              <a:t>zun salınımlı </a:t>
            </a:r>
            <a:r>
              <a:rPr lang="tr-TR" dirty="0" err="1" smtClean="0"/>
              <a:t>Klonidin</a:t>
            </a:r>
            <a:r>
              <a:rPr lang="tr-TR" dirty="0" smtClean="0"/>
              <a:t> ve </a:t>
            </a:r>
            <a:r>
              <a:rPr lang="tr-TR" dirty="0" err="1" smtClean="0"/>
              <a:t>Guanfazin</a:t>
            </a:r>
            <a:r>
              <a:rPr lang="tr-TR" dirty="0" smtClean="0"/>
              <a:t> diğer kullanılabilen ilaçlar arasında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99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440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err="1" smtClean="0"/>
              <a:t>Atomoksetin</a:t>
            </a:r>
            <a:endParaRPr lang="tr-TR" sz="32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Noradrenalin</a:t>
            </a:r>
            <a:r>
              <a:rPr lang="tr-TR" dirty="0" smtClean="0"/>
              <a:t> geri alım inhibitörü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DEHB’ye</a:t>
            </a:r>
            <a:r>
              <a:rPr lang="tr-TR" dirty="0" smtClean="0"/>
              <a:t> ek olarak kaygı bozukluğu ve depresif bozukluk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Sitokrom</a:t>
            </a:r>
            <a:r>
              <a:rPr lang="tr-TR" dirty="0" smtClean="0"/>
              <a:t> P450-CYP2D6 ile </a:t>
            </a:r>
            <a:r>
              <a:rPr lang="tr-TR" dirty="0" err="1" smtClean="0"/>
              <a:t>metabolize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ym typeface="Wingdings" panose="05000000000000000000" pitchFamily="2" charset="2"/>
              </a:rPr>
              <a:t>biyoyararlanım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smtClean="0">
                <a:sym typeface="Wingdings" panose="05000000000000000000" pitchFamily="2" charset="2"/>
              </a:rPr>
              <a:t>emilimi, </a:t>
            </a:r>
            <a:r>
              <a:rPr lang="tr-TR" dirty="0" smtClean="0">
                <a:sym typeface="Wingdings" panose="05000000000000000000" pitchFamily="2" charset="2"/>
              </a:rPr>
              <a:t>etki süresi etkilenmekte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    </a:t>
            </a:r>
            <a:r>
              <a:rPr lang="tr-TR" dirty="0" err="1" smtClean="0">
                <a:sym typeface="Wingdings" panose="05000000000000000000" pitchFamily="2" charset="2"/>
              </a:rPr>
              <a:t>fluoksetin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err="1" smtClean="0">
                <a:sym typeface="Wingdings" panose="05000000000000000000" pitchFamily="2" charset="2"/>
              </a:rPr>
              <a:t>paroksetin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err="1" smtClean="0">
                <a:sym typeface="Wingdings" panose="05000000000000000000" pitchFamily="2" charset="2"/>
              </a:rPr>
              <a:t>kinidin</a:t>
            </a:r>
            <a:r>
              <a:rPr lang="tr-TR" dirty="0" smtClean="0">
                <a:sym typeface="Wingdings" panose="05000000000000000000" pitchFamily="2" charset="2"/>
              </a:rPr>
              <a:t> vb. dikkat!</a:t>
            </a:r>
            <a:endParaRPr lang="tr-TR" dirty="0" smtClean="0"/>
          </a:p>
          <a:p>
            <a:pPr marL="0" indent="0">
              <a:buNone/>
            </a:pP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5226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tr-TR" dirty="0" smtClean="0"/>
              <a:t>Yan etkiler;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İştahsızlık, karın ağrısı, bulantı-kusma, </a:t>
            </a:r>
            <a:r>
              <a:rPr lang="tr-TR" dirty="0" err="1" smtClean="0"/>
              <a:t>dispepsi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Yorgunluk, uyku hali/uykusuzluk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Baş ağrısı, baş dönmesi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</a:t>
            </a:r>
            <a:r>
              <a:rPr lang="tr-TR" dirty="0" smtClean="0">
                <a:sym typeface="Wingdings" panose="05000000000000000000" pitchFamily="2" charset="2"/>
              </a:rPr>
              <a:t> bu yan etkilerin tedavi sürecinde zamanla azalması beklenir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>
                <a:sym typeface="Wingdings" panose="05000000000000000000" pitchFamily="2" charset="2"/>
              </a:rPr>
              <a:t>Suicid</a:t>
            </a:r>
            <a:r>
              <a:rPr lang="tr-TR" dirty="0" smtClean="0">
                <a:sym typeface="Wingdings" panose="05000000000000000000" pitchFamily="2" charset="2"/>
              </a:rPr>
              <a:t> düşüncesi  tedavinin başında, sıkı takip, hekime başvuru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ym typeface="Wingdings" panose="05000000000000000000" pitchFamily="2" charset="2"/>
              </a:rPr>
              <a:t>Karaciğer yetmezliği  sarılık </a:t>
            </a:r>
            <a:r>
              <a:rPr lang="tr-TR" dirty="0" err="1" smtClean="0">
                <a:sym typeface="Wingdings" panose="05000000000000000000" pitchFamily="2" charset="2"/>
              </a:rPr>
              <a:t>vb</a:t>
            </a:r>
            <a:r>
              <a:rPr lang="tr-TR" dirty="0" smtClean="0">
                <a:sym typeface="Wingdings" panose="05000000000000000000" pitchFamily="2" charset="2"/>
              </a:rPr>
              <a:t> durumda ilacı kesip acil başvuru</a:t>
            </a:r>
            <a:endParaRPr lang="tr-TR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8" y="609600"/>
            <a:ext cx="2196592" cy="21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30133</TotalTime>
  <Words>4208</Words>
  <Application>Microsoft Office PowerPoint</Application>
  <PresentationFormat>Geniş ekran</PresentationFormat>
  <Paragraphs>670</Paragraphs>
  <Slides>108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108</vt:i4>
      </vt:variant>
    </vt:vector>
  </HeadingPairs>
  <TitlesOfParts>
    <vt:vector size="114" baseType="lpstr">
      <vt:lpstr>Arial</vt:lpstr>
      <vt:lpstr>Calibri</vt:lpstr>
      <vt:lpstr>Calibri Light</vt:lpstr>
      <vt:lpstr>Courier New</vt:lpstr>
      <vt:lpstr>Wingdings</vt:lpstr>
      <vt:lpstr>Office Teması</vt:lpstr>
      <vt:lpstr>OTİZM SPEKTRUM BOZUKLUĞU &amp; DİKKAT EKSİKLİĞİ HİPERAKTİVİTE BOZUKLUĞU</vt:lpstr>
      <vt:lpstr>AMAÇ</vt:lpstr>
      <vt:lpstr>HEDEFLER</vt:lpstr>
      <vt:lpstr>OTİZM SPEKTRUM BOZUKLUĞU</vt:lpstr>
      <vt:lpstr>PowerPoint Sunusu</vt:lpstr>
      <vt:lpstr>PowerPoint Sunusu</vt:lpstr>
      <vt:lpstr>EPİDEMİYOLOJİ</vt:lpstr>
      <vt:lpstr>PowerPoint Sunusu</vt:lpstr>
      <vt:lpstr>DSM-V’e göre OSB tanısı</vt:lpstr>
      <vt:lpstr> 1)Şimdi veya geçmişte farklı şekillerde görülen toplumsal iletişim ve toplumsal etkileşimde kalıcı eksiklikler( üçü de bulunmalıdır): </vt:lpstr>
      <vt:lpstr>2) Şimdi veya geçmişte; sınırlı, tekrarlayan davranış kalıpları, ilgi alanları, etkinlikler (en az 2 tanesi bulunmalıdır):</vt:lpstr>
      <vt:lpstr>PowerPoint Sunusu</vt:lpstr>
      <vt:lpstr>PowerPoint Sunusu</vt:lpstr>
      <vt:lpstr>ETİYOLOJİ ve PATOGENEZ</vt:lpstr>
      <vt:lpstr>PowerPoint Sunusu</vt:lpstr>
      <vt:lpstr>PowerPoint Sunusu</vt:lpstr>
      <vt:lpstr>PowerPoint Sunusu</vt:lpstr>
      <vt:lpstr>PowerPoint Sunusu</vt:lpstr>
      <vt:lpstr>Gelişimsel bozukluk risklerini tespit edebilmek için normal gelişimi bilmek önemlidir!!</vt:lpstr>
      <vt:lpstr>BELİRTİLERİ</vt:lpstr>
      <vt:lpstr>PowerPoint Sunusu</vt:lpstr>
      <vt:lpstr>PowerPoint Sunusu</vt:lpstr>
      <vt:lpstr>PowerPoint Sunusu</vt:lpstr>
      <vt:lpstr>PowerPoint Sunusu</vt:lpstr>
      <vt:lpstr>Bebek, Çocuk, Ergen İzlem Protokolleri 2018</vt:lpstr>
      <vt:lpstr>PowerPoint Sunusu</vt:lpstr>
      <vt:lpstr>PowerPoint Sunusu</vt:lpstr>
      <vt:lpstr>PowerPoint Sunusu</vt:lpstr>
      <vt:lpstr>AYIRICI TANI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KOMORBİDİTE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TEDAVİ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PROGNOZ</vt:lpstr>
      <vt:lpstr>PowerPoint Sunusu</vt:lpstr>
      <vt:lpstr>DİKKAT EKSİKLİĞİ HİPERAKTİVİTE BOZUKLUĞU</vt:lpstr>
      <vt:lpstr>DİKKAT EKSİKLİĞİ HİPERAKTİVİTE BOZUKLUĞU</vt:lpstr>
      <vt:lpstr>EPİDEMİYOLOJİ</vt:lpstr>
      <vt:lpstr>PowerPoint Sunusu</vt:lpstr>
      <vt:lpstr>DSM-V’e göre DEHB tanısı</vt:lpstr>
      <vt:lpstr>PowerPoint Sunusu</vt:lpstr>
      <vt:lpstr>PowerPoint Sunusu</vt:lpstr>
      <vt:lpstr>PowerPoint Sunusu</vt:lpstr>
      <vt:lpstr>PowerPoint Sunusu</vt:lpstr>
      <vt:lpstr>PowerPoint Sunusu</vt:lpstr>
      <vt:lpstr>ETİYOLOJİ</vt:lpstr>
      <vt:lpstr>PowerPoint Sunusu</vt:lpstr>
      <vt:lpstr>PowerPoint Sunusu</vt:lpstr>
      <vt:lpstr>PowerPoint Sunusu</vt:lpstr>
      <vt:lpstr>PowerPoint Sunusu</vt:lpstr>
      <vt:lpstr>BELİRTİLERİ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AYIRICI TANI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TEDAVİ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PROGNOZ </vt:lpstr>
      <vt:lpstr>PowerPoint Sunusu</vt:lpstr>
      <vt:lpstr>PowerPoint Sunusu</vt:lpstr>
      <vt:lpstr>PowerPoint Sunusu</vt:lpstr>
      <vt:lpstr>PowerPoint Sunusu</vt:lpstr>
      <vt:lpstr>KAYNAKLAR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Microsoft hesabı</cp:lastModifiedBy>
  <cp:revision>317</cp:revision>
  <dcterms:created xsi:type="dcterms:W3CDTF">2022-03-15T12:48:48Z</dcterms:created>
  <dcterms:modified xsi:type="dcterms:W3CDTF">2022-04-12T09:26:33Z</dcterms:modified>
</cp:coreProperties>
</file>